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51"/>
  </p:notesMasterIdLst>
  <p:sldIdLst>
    <p:sldId id="256" r:id="rId2"/>
    <p:sldId id="567" r:id="rId3"/>
    <p:sldId id="260" r:id="rId4"/>
    <p:sldId id="259" r:id="rId5"/>
    <p:sldId id="409" r:id="rId6"/>
    <p:sldId id="412" r:id="rId7"/>
    <p:sldId id="415" r:id="rId8"/>
    <p:sldId id="416" r:id="rId9"/>
    <p:sldId id="419" r:id="rId10"/>
    <p:sldId id="420" r:id="rId11"/>
    <p:sldId id="559" r:id="rId12"/>
    <p:sldId id="421" r:id="rId13"/>
    <p:sldId id="422" r:id="rId14"/>
    <p:sldId id="417" r:id="rId15"/>
    <p:sldId id="560" r:id="rId16"/>
    <p:sldId id="418" r:id="rId17"/>
    <p:sldId id="411" r:id="rId18"/>
    <p:sldId id="410" r:id="rId19"/>
    <p:sldId id="426" r:id="rId20"/>
    <p:sldId id="436" r:id="rId21"/>
    <p:sldId id="437" r:id="rId22"/>
    <p:sldId id="438" r:id="rId23"/>
    <p:sldId id="439" r:id="rId24"/>
    <p:sldId id="569" r:id="rId25"/>
    <p:sldId id="568" r:id="rId26"/>
    <p:sldId id="441" r:id="rId27"/>
    <p:sldId id="571" r:id="rId28"/>
    <p:sldId id="570" r:id="rId29"/>
    <p:sldId id="442" r:id="rId30"/>
    <p:sldId id="443" r:id="rId31"/>
    <p:sldId id="444" r:id="rId32"/>
    <p:sldId id="572" r:id="rId33"/>
    <p:sldId id="574" r:id="rId34"/>
    <p:sldId id="562" r:id="rId35"/>
    <p:sldId id="563" r:id="rId36"/>
    <p:sldId id="446" r:id="rId37"/>
    <p:sldId id="564" r:id="rId38"/>
    <p:sldId id="447" r:id="rId39"/>
    <p:sldId id="320" r:id="rId40"/>
    <p:sldId id="565" r:id="rId41"/>
    <p:sldId id="360" r:id="rId42"/>
    <p:sldId id="361" r:id="rId43"/>
    <p:sldId id="387" r:id="rId44"/>
    <p:sldId id="363" r:id="rId45"/>
    <p:sldId id="393" r:id="rId46"/>
    <p:sldId id="394" r:id="rId47"/>
    <p:sldId id="395" r:id="rId48"/>
    <p:sldId id="448" r:id="rId49"/>
    <p:sldId id="449" r:id="rId50"/>
    <p:sldId id="450" r:id="rId51"/>
    <p:sldId id="451" r:id="rId52"/>
    <p:sldId id="452" r:id="rId53"/>
    <p:sldId id="453" r:id="rId54"/>
    <p:sldId id="454" r:id="rId55"/>
    <p:sldId id="455" r:id="rId56"/>
    <p:sldId id="456" r:id="rId57"/>
    <p:sldId id="457" r:id="rId58"/>
    <p:sldId id="458" r:id="rId59"/>
    <p:sldId id="459" r:id="rId60"/>
    <p:sldId id="460" r:id="rId61"/>
    <p:sldId id="461" r:id="rId62"/>
    <p:sldId id="462" r:id="rId63"/>
    <p:sldId id="463" r:id="rId64"/>
    <p:sldId id="464" r:id="rId65"/>
    <p:sldId id="266" r:id="rId66"/>
    <p:sldId id="513" r:id="rId67"/>
    <p:sldId id="514" r:id="rId68"/>
    <p:sldId id="515" r:id="rId69"/>
    <p:sldId id="516" r:id="rId70"/>
    <p:sldId id="517" r:id="rId71"/>
    <p:sldId id="482" r:id="rId72"/>
    <p:sldId id="483" r:id="rId73"/>
    <p:sldId id="484" r:id="rId74"/>
    <p:sldId id="566" r:id="rId75"/>
    <p:sldId id="274" r:id="rId76"/>
    <p:sldId id="546" r:id="rId77"/>
    <p:sldId id="547" r:id="rId78"/>
    <p:sldId id="548" r:id="rId79"/>
    <p:sldId id="405" r:id="rId80"/>
    <p:sldId id="549" r:id="rId81"/>
    <p:sldId id="550" r:id="rId82"/>
    <p:sldId id="551" r:id="rId83"/>
    <p:sldId id="552" r:id="rId84"/>
    <p:sldId id="553" r:id="rId85"/>
    <p:sldId id="554" r:id="rId86"/>
    <p:sldId id="555" r:id="rId87"/>
    <p:sldId id="556" r:id="rId88"/>
    <p:sldId id="557" r:id="rId89"/>
    <p:sldId id="558" r:id="rId90"/>
    <p:sldId id="525" r:id="rId91"/>
    <p:sldId id="526" r:id="rId92"/>
    <p:sldId id="527" r:id="rId93"/>
    <p:sldId id="528" r:id="rId94"/>
    <p:sldId id="529" r:id="rId95"/>
    <p:sldId id="434" r:id="rId96"/>
    <p:sldId id="435" r:id="rId97"/>
    <p:sldId id="530" r:id="rId98"/>
    <p:sldId id="531" r:id="rId99"/>
    <p:sldId id="532" r:id="rId100"/>
    <p:sldId id="533" r:id="rId101"/>
    <p:sldId id="561" r:id="rId102"/>
    <p:sldId id="534" r:id="rId103"/>
    <p:sldId id="433" r:id="rId104"/>
    <p:sldId id="535" r:id="rId105"/>
    <p:sldId id="536" r:id="rId106"/>
    <p:sldId id="537" r:id="rId107"/>
    <p:sldId id="538" r:id="rId108"/>
    <p:sldId id="539" r:id="rId109"/>
    <p:sldId id="540" r:id="rId110"/>
    <p:sldId id="541" r:id="rId111"/>
    <p:sldId id="542" r:id="rId112"/>
    <p:sldId id="543" r:id="rId113"/>
    <p:sldId id="544" r:id="rId114"/>
    <p:sldId id="466" r:id="rId115"/>
    <p:sldId id="467" r:id="rId116"/>
    <p:sldId id="468" r:id="rId117"/>
    <p:sldId id="545" r:id="rId118"/>
    <p:sldId id="485" r:id="rId119"/>
    <p:sldId id="488" r:id="rId120"/>
    <p:sldId id="489" r:id="rId121"/>
    <p:sldId id="486" r:id="rId122"/>
    <p:sldId id="487" r:id="rId123"/>
    <p:sldId id="491" r:id="rId124"/>
    <p:sldId id="492" r:id="rId125"/>
    <p:sldId id="490" r:id="rId126"/>
    <p:sldId id="469" r:id="rId127"/>
    <p:sldId id="423" r:id="rId128"/>
    <p:sldId id="493" r:id="rId129"/>
    <p:sldId id="494" r:id="rId130"/>
    <p:sldId id="495" r:id="rId131"/>
    <p:sldId id="496" r:id="rId132"/>
    <p:sldId id="497" r:id="rId133"/>
    <p:sldId id="498" r:id="rId134"/>
    <p:sldId id="500" r:id="rId135"/>
    <p:sldId id="499" r:id="rId136"/>
    <p:sldId id="501" r:id="rId137"/>
    <p:sldId id="502" r:id="rId138"/>
    <p:sldId id="503" r:id="rId139"/>
    <p:sldId id="504" r:id="rId140"/>
    <p:sldId id="505" r:id="rId141"/>
    <p:sldId id="506" r:id="rId142"/>
    <p:sldId id="507" r:id="rId143"/>
    <p:sldId id="508" r:id="rId144"/>
    <p:sldId id="509" r:id="rId145"/>
    <p:sldId id="510" r:id="rId146"/>
    <p:sldId id="511" r:id="rId147"/>
    <p:sldId id="261" r:id="rId148"/>
    <p:sldId id="480" r:id="rId149"/>
    <p:sldId id="512" r:id="rId150"/>
  </p:sldIdLst>
  <p:sldSz cx="9144000" cy="5143500" type="screen16x9"/>
  <p:notesSz cx="6858000" cy="9144000"/>
  <p:embeddedFontLst>
    <p:embeddedFont>
      <p:font typeface="Anaheim" panose="02000503000000000000" pitchFamily="2" charset="77"/>
      <p:regular r:id="rId152"/>
    </p:embeddedFont>
    <p:embeddedFont>
      <p:font typeface="Baloo 2" panose="020F0502020204030204" pitchFamily="34" charset="0"/>
      <p:regular r:id="rId153"/>
      <p:bold r:id="rId154"/>
      <p:italic r:id="rId155"/>
      <p:boldItalic r:id="rId156"/>
    </p:embeddedFont>
    <p:embeddedFont>
      <p:font typeface="Cambria Math" panose="02040503050406030204" pitchFamily="18" charset="0"/>
      <p:regular r:id="rId157"/>
    </p:embeddedFont>
    <p:embeddedFont>
      <p:font typeface="Rockwell" panose="02060603020205020403" pitchFamily="18" charset="77"/>
      <p:regular r:id="rId158"/>
      <p:bold r:id="rId159"/>
      <p:italic r:id="rId160"/>
      <p:boldItalic r:id="rId161"/>
    </p:embeddedFont>
    <p:embeddedFont>
      <p:font typeface="Teko" panose="020F0502020204030204" pitchFamily="34" charset="0"/>
      <p:regular r:id="rId162"/>
      <p:bold r:id="rId163"/>
      <p:italic r:id="rId164"/>
      <p:boldItalic r:id="rId165"/>
    </p:embeddedFont>
    <p:embeddedFont>
      <p:font typeface="Zen Dots" pitchFamily="2" charset="0"/>
      <p:regular r:id="rId1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4">
          <p15:clr>
            <a:srgbClr val="9AA0A6"/>
          </p15:clr>
        </p15:guide>
        <p15:guide id="2" orient="horz" pos="602">
          <p15:clr>
            <a:srgbClr val="9AA0A6"/>
          </p15:clr>
        </p15:guide>
        <p15:guide id="3" orient="horz" pos="340">
          <p15:clr>
            <a:srgbClr val="9AA0A6"/>
          </p15:clr>
        </p15:guide>
        <p15:guide id="4" pos="5306">
          <p15:clr>
            <a:srgbClr val="9AA0A6"/>
          </p15:clr>
        </p15:guide>
        <p15:guide id="5" orient="horz" pos="290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2FEA64-00C1-4EC4-9D22-F07D7E7E625A}">
  <a:tblStyle styleId="{AB2FEA64-00C1-4EC4-9D22-F07D7E7E62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8"/>
    <p:restoredTop sz="94694"/>
  </p:normalViewPr>
  <p:slideViewPr>
    <p:cSldViewPr snapToGrid="0">
      <p:cViewPr>
        <p:scale>
          <a:sx n="109" d="100"/>
          <a:sy n="109" d="100"/>
        </p:scale>
        <p:origin x="2312" y="1424"/>
      </p:cViewPr>
      <p:guideLst>
        <p:guide pos="454"/>
        <p:guide orient="horz" pos="602"/>
        <p:guide orient="horz" pos="340"/>
        <p:guide pos="5306"/>
        <p:guide orient="horz" pos="29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8.fntdata"/><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9.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10.fntdata"/><Relationship Id="rId166"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56" Type="http://schemas.openxmlformats.org/officeDocument/2006/relationships/font" Target="fonts/font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13.fntdata"/><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3.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14.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4.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9697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734566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1075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147</a:t>
            </a:fld>
            <a:endParaRPr lang="en-US"/>
          </a:p>
        </p:txBody>
      </p:sp>
    </p:spTree>
    <p:extLst>
      <p:ext uri="{BB962C8B-B14F-4D97-AF65-F5344CB8AC3E}">
        <p14:creationId xmlns:p14="http://schemas.microsoft.com/office/powerpoint/2010/main" val="365289285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148</a:t>
            </a:fld>
            <a:endParaRPr lang="en-US"/>
          </a:p>
        </p:txBody>
      </p:sp>
    </p:spTree>
    <p:extLst>
      <p:ext uri="{BB962C8B-B14F-4D97-AF65-F5344CB8AC3E}">
        <p14:creationId xmlns:p14="http://schemas.microsoft.com/office/powerpoint/2010/main" val="51915387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149</a:t>
            </a:fld>
            <a:endParaRPr lang="en-US"/>
          </a:p>
        </p:txBody>
      </p:sp>
    </p:spTree>
    <p:extLst>
      <p:ext uri="{BB962C8B-B14F-4D97-AF65-F5344CB8AC3E}">
        <p14:creationId xmlns:p14="http://schemas.microsoft.com/office/powerpoint/2010/main" val="1661352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1925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325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069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334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80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975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e1d9017b4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e1d9017b4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725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2970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007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675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779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800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1802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6123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2795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208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17050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661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818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040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5273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4406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7805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150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5538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0616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e1d9017b4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e1d9017b4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122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e1d9017b4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e1d9017b4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9586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997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e1d9017b4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e1d9017b4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7663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05261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4244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2514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679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7061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2137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60836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e1d9017b4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e1d9017b4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925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114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90036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66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8694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9637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1741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4629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9041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4076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6977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6918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60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2571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413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50953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61546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4526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5179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e129d2a63f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e129d2a63f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8515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90958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48207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756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4991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8336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1008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9817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5278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e1d9017b4e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e1d9017b4e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7326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e1d9017b4e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e1d9017b4e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84466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7894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14495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0965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136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470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99765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7442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9074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6397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3957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6254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1279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76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6556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6312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1130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81854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43988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85416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2000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67384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e1d9017b4e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e1d9017b4e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66701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58995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23600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2846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2490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 name="Google Shape;10;p2"/>
          <p:cNvGrpSpPr/>
          <p:nvPr/>
        </p:nvGrpSpPr>
        <p:grpSpPr>
          <a:xfrm>
            <a:off x="372025" y="321975"/>
            <a:ext cx="8400000" cy="4503300"/>
            <a:chOff x="372025" y="321975"/>
            <a:chExt cx="8400000" cy="4503300"/>
          </a:xfrm>
        </p:grpSpPr>
        <p:sp>
          <p:nvSpPr>
            <p:cNvPr id="11" name="Google Shape;11;p2"/>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372025" y="321975"/>
              <a:ext cx="8400000" cy="4499700"/>
              <a:chOff x="372025" y="321975"/>
              <a:chExt cx="8400000" cy="4499700"/>
            </a:xfrm>
          </p:grpSpPr>
          <p:sp>
            <p:nvSpPr>
              <p:cNvPr id="13" name="Google Shape;13;p2"/>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9;p2"/>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0" name="Google Shape;20;p2"/>
          <p:cNvGrpSpPr/>
          <p:nvPr/>
        </p:nvGrpSpPr>
        <p:grpSpPr>
          <a:xfrm>
            <a:off x="371330" y="3441041"/>
            <a:ext cx="8400431" cy="1380780"/>
            <a:chOff x="4122825" y="2769975"/>
            <a:chExt cx="4390775" cy="1934950"/>
          </a:xfrm>
        </p:grpSpPr>
        <p:sp>
          <p:nvSpPr>
            <p:cNvPr id="21" name="Google Shape;21;p2"/>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 name="Google Shape;44;p2"/>
          <p:cNvCxnSpPr/>
          <p:nvPr/>
        </p:nvCxnSpPr>
        <p:spPr>
          <a:xfrm>
            <a:off x="372000" y="2007600"/>
            <a:ext cx="1495500" cy="0"/>
          </a:xfrm>
          <a:prstGeom prst="straightConnector1">
            <a:avLst/>
          </a:prstGeom>
          <a:noFill/>
          <a:ln w="152400" cap="flat" cmpd="sng">
            <a:solidFill>
              <a:schemeClr val="dk2"/>
            </a:solidFill>
            <a:prstDash val="solid"/>
            <a:round/>
            <a:headEnd type="none" w="med" len="med"/>
            <a:tailEnd type="none" w="med" len="med"/>
          </a:ln>
        </p:spPr>
      </p:cxnSp>
      <p:cxnSp>
        <p:nvCxnSpPr>
          <p:cNvPr id="45" name="Google Shape;45;p2"/>
          <p:cNvCxnSpPr/>
          <p:nvPr/>
        </p:nvCxnSpPr>
        <p:spPr>
          <a:xfrm>
            <a:off x="7276500" y="2007600"/>
            <a:ext cx="1495500" cy="0"/>
          </a:xfrm>
          <a:prstGeom prst="straightConnector1">
            <a:avLst/>
          </a:prstGeom>
          <a:noFill/>
          <a:ln w="152400" cap="flat" cmpd="sng">
            <a:solidFill>
              <a:schemeClr val="dk2"/>
            </a:solidFill>
            <a:prstDash val="solid"/>
            <a:round/>
            <a:headEnd type="none" w="med" len="med"/>
            <a:tailEnd type="none" w="med" len="med"/>
          </a:ln>
        </p:spPr>
      </p:cxnSp>
      <p:grpSp>
        <p:nvGrpSpPr>
          <p:cNvPr id="46" name="Google Shape;46;p2"/>
          <p:cNvGrpSpPr/>
          <p:nvPr/>
        </p:nvGrpSpPr>
        <p:grpSpPr>
          <a:xfrm>
            <a:off x="4313685" y="2999817"/>
            <a:ext cx="530320" cy="530308"/>
            <a:chOff x="5720325" y="1250450"/>
            <a:chExt cx="1103225" cy="1103200"/>
          </a:xfrm>
        </p:grpSpPr>
        <p:sp>
          <p:nvSpPr>
            <p:cNvPr id="47" name="Google Shape;47;p2"/>
            <p:cNvSpPr/>
            <p:nvPr/>
          </p:nvSpPr>
          <p:spPr>
            <a:xfrm>
              <a:off x="5720325" y="1250450"/>
              <a:ext cx="1103225" cy="551600"/>
            </a:xfrm>
            <a:custGeom>
              <a:avLst/>
              <a:gdLst/>
              <a:ahLst/>
              <a:cxnLst/>
              <a:rect l="l" t="t" r="r" b="b"/>
              <a:pathLst>
                <a:path w="44129" h="22064" extrusionOk="0">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822600" y="2122000"/>
              <a:ext cx="898725" cy="38425"/>
            </a:xfrm>
            <a:custGeom>
              <a:avLst/>
              <a:gdLst/>
              <a:ahLst/>
              <a:cxnLst/>
              <a:rect l="l" t="t" r="r" b="b"/>
              <a:pathLst>
                <a:path w="35949" h="1537" extrusionOk="0">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985075" y="2273275"/>
              <a:ext cx="573750" cy="29675"/>
            </a:xfrm>
            <a:custGeom>
              <a:avLst/>
              <a:gdLst/>
              <a:ahLst/>
              <a:cxnLst/>
              <a:rect l="l" t="t" r="r" b="b"/>
              <a:pathLst>
                <a:path w="22950" h="1187" extrusionOk="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898675" y="2208175"/>
              <a:ext cx="746500" cy="28125"/>
            </a:xfrm>
            <a:custGeom>
              <a:avLst/>
              <a:gdLst/>
              <a:ahLst/>
              <a:cxnLst/>
              <a:rect l="l" t="t" r="r" b="b"/>
              <a:pathLst>
                <a:path w="29860" h="1125" extrusionOk="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725875" y="1880175"/>
              <a:ext cx="1092175" cy="54600"/>
            </a:xfrm>
            <a:custGeom>
              <a:avLst/>
              <a:gdLst/>
              <a:ahLst/>
              <a:cxnLst/>
              <a:rect l="l" t="t" r="r" b="b"/>
              <a:pathLst>
                <a:path w="43687" h="2184" extrusionOk="0">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762450" y="2013750"/>
              <a:ext cx="1019000" cy="45250"/>
            </a:xfrm>
            <a:custGeom>
              <a:avLst/>
              <a:gdLst/>
              <a:ahLst/>
              <a:cxnLst/>
              <a:rect l="l" t="t" r="r" b="b"/>
              <a:pathLst>
                <a:path w="40760" h="1810" extrusionOk="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109250" y="2329250"/>
              <a:ext cx="325425" cy="24400"/>
            </a:xfrm>
            <a:custGeom>
              <a:avLst/>
              <a:gdLst/>
              <a:ahLst/>
              <a:cxnLst/>
              <a:rect l="l" t="t" r="r" b="b"/>
              <a:pathLst>
                <a:path w="13017" h="976" extrusionOk="0">
                  <a:moveTo>
                    <a:pt x="1" y="1"/>
                  </a:moveTo>
                  <a:cubicBezTo>
                    <a:pt x="2058" y="636"/>
                    <a:pt x="4244" y="976"/>
                    <a:pt x="6509" y="976"/>
                  </a:cubicBezTo>
                  <a:cubicBezTo>
                    <a:pt x="8773" y="976"/>
                    <a:pt x="10959" y="634"/>
                    <a:pt x="13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2"/>
          <p:cNvSpPr txBox="1">
            <a:spLocks noGrp="1"/>
          </p:cNvSpPr>
          <p:nvPr>
            <p:ph type="ctrTitle"/>
          </p:nvPr>
        </p:nvSpPr>
        <p:spPr>
          <a:xfrm>
            <a:off x="1319275" y="590075"/>
            <a:ext cx="6505500" cy="2407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5200">
                <a:solidFill>
                  <a:schemeClr val="lt2"/>
                </a:solidFill>
              </a:defRPr>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dirty="0"/>
          </a:p>
        </p:txBody>
      </p:sp>
      <p:sp>
        <p:nvSpPr>
          <p:cNvPr id="55" name="Google Shape;55;p2"/>
          <p:cNvSpPr txBox="1">
            <a:spLocks noGrp="1"/>
          </p:cNvSpPr>
          <p:nvPr>
            <p:ph type="subTitle" idx="1"/>
          </p:nvPr>
        </p:nvSpPr>
        <p:spPr>
          <a:xfrm>
            <a:off x="2904775" y="3440920"/>
            <a:ext cx="3334500" cy="448200"/>
          </a:xfrm>
          <a:prstGeom prst="rect">
            <a:avLst/>
          </a:prstGeom>
          <a:solidFill>
            <a:schemeClr val="accent3"/>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TITLE_ONLY_1">
    <p:spTree>
      <p:nvGrpSpPr>
        <p:cNvPr id="1" name="Shape 1177"/>
        <p:cNvGrpSpPr/>
        <p:nvPr/>
      </p:nvGrpSpPr>
      <p:grpSpPr>
        <a:xfrm>
          <a:off x="0" y="0"/>
          <a:ext cx="0" cy="0"/>
          <a:chOff x="0" y="0"/>
          <a:chExt cx="0" cy="0"/>
        </a:xfrm>
      </p:grpSpPr>
      <p:pic>
        <p:nvPicPr>
          <p:cNvPr id="1178" name="Google Shape;1178;p27"/>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179" name="Google Shape;1179;p27"/>
          <p:cNvGrpSpPr/>
          <p:nvPr/>
        </p:nvGrpSpPr>
        <p:grpSpPr>
          <a:xfrm>
            <a:off x="372025" y="321975"/>
            <a:ext cx="8400000" cy="4503300"/>
            <a:chOff x="372025" y="321975"/>
            <a:chExt cx="8400000" cy="4503300"/>
          </a:xfrm>
        </p:grpSpPr>
        <p:grpSp>
          <p:nvGrpSpPr>
            <p:cNvPr id="1180" name="Google Shape;1180;p27"/>
            <p:cNvGrpSpPr/>
            <p:nvPr/>
          </p:nvGrpSpPr>
          <p:grpSpPr>
            <a:xfrm>
              <a:off x="372025" y="321975"/>
              <a:ext cx="8400000" cy="4503300"/>
              <a:chOff x="372025" y="321975"/>
              <a:chExt cx="8400000" cy="4503300"/>
            </a:xfrm>
          </p:grpSpPr>
          <p:sp>
            <p:nvSpPr>
              <p:cNvPr id="1181" name="Google Shape;1181;p27"/>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27"/>
              <p:cNvGrpSpPr/>
              <p:nvPr/>
            </p:nvGrpSpPr>
            <p:grpSpPr>
              <a:xfrm>
                <a:off x="372025" y="321975"/>
                <a:ext cx="8400000" cy="4499700"/>
                <a:chOff x="372025" y="321975"/>
                <a:chExt cx="8400000" cy="4499700"/>
              </a:xfrm>
            </p:grpSpPr>
            <p:sp>
              <p:nvSpPr>
                <p:cNvPr id="1183" name="Google Shape;1183;p27"/>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7"/>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7"/>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7"/>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7"/>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7"/>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9" name="Google Shape;1189;p27"/>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1190" name="Google Shape;1190;p27"/>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4">
  <p:cSld name="MAIN_POINT_1">
    <p:bg>
      <p:bgPr>
        <a:solidFill>
          <a:schemeClr val="accent2"/>
        </a:solidFill>
        <a:effectLst/>
      </p:bgPr>
    </p:bg>
    <p:spTree>
      <p:nvGrpSpPr>
        <p:cNvPr id="1" name="Shape 1191"/>
        <p:cNvGrpSpPr/>
        <p:nvPr/>
      </p:nvGrpSpPr>
      <p:grpSpPr>
        <a:xfrm>
          <a:off x="0" y="0"/>
          <a:ext cx="0" cy="0"/>
          <a:chOff x="0" y="0"/>
          <a:chExt cx="0" cy="0"/>
        </a:xfrm>
      </p:grpSpPr>
      <p:grpSp>
        <p:nvGrpSpPr>
          <p:cNvPr id="1192" name="Google Shape;1192;p28"/>
          <p:cNvGrpSpPr/>
          <p:nvPr/>
        </p:nvGrpSpPr>
        <p:grpSpPr>
          <a:xfrm rot="816243">
            <a:off x="7885012" y="585070"/>
            <a:ext cx="624221" cy="2019733"/>
            <a:chOff x="6505688" y="3123675"/>
            <a:chExt cx="624250" cy="2019825"/>
          </a:xfrm>
        </p:grpSpPr>
        <p:sp>
          <p:nvSpPr>
            <p:cNvPr id="1193" name="Google Shape;1193;p28"/>
            <p:cNvSpPr/>
            <p:nvPr/>
          </p:nvSpPr>
          <p:spPr>
            <a:xfrm>
              <a:off x="6666113" y="3575400"/>
              <a:ext cx="322850" cy="555300"/>
            </a:xfrm>
            <a:custGeom>
              <a:avLst/>
              <a:gdLst/>
              <a:ahLst/>
              <a:cxnLst/>
              <a:rect l="l" t="t" r="r" b="b"/>
              <a:pathLst>
                <a:path w="12914" h="22212" extrusionOk="0">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8"/>
            <p:cNvSpPr/>
            <p:nvPr/>
          </p:nvSpPr>
          <p:spPr>
            <a:xfrm>
              <a:off x="6668613" y="3230325"/>
              <a:ext cx="58900" cy="480150"/>
            </a:xfrm>
            <a:custGeom>
              <a:avLst/>
              <a:gdLst/>
              <a:ahLst/>
              <a:cxnLst/>
              <a:rect l="l" t="t" r="r" b="b"/>
              <a:pathLst>
                <a:path w="2356" h="19206" extrusionOk="0">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8"/>
            <p:cNvSpPr/>
            <p:nvPr/>
          </p:nvSpPr>
          <p:spPr>
            <a:xfrm>
              <a:off x="6845513" y="3147925"/>
              <a:ext cx="58875" cy="480150"/>
            </a:xfrm>
            <a:custGeom>
              <a:avLst/>
              <a:gdLst/>
              <a:ahLst/>
              <a:cxnLst/>
              <a:rect l="l" t="t" r="r" b="b"/>
              <a:pathLst>
                <a:path w="2355" h="19206" extrusionOk="0">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8"/>
            <p:cNvSpPr/>
            <p:nvPr/>
          </p:nvSpPr>
          <p:spPr>
            <a:xfrm>
              <a:off x="6929863" y="3303225"/>
              <a:ext cx="58925" cy="480125"/>
            </a:xfrm>
            <a:custGeom>
              <a:avLst/>
              <a:gdLst/>
              <a:ahLst/>
              <a:cxnLst/>
              <a:rect l="l" t="t" r="r" b="b"/>
              <a:pathLst>
                <a:path w="2357" h="19205" extrusionOk="0">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8"/>
            <p:cNvSpPr/>
            <p:nvPr/>
          </p:nvSpPr>
          <p:spPr>
            <a:xfrm>
              <a:off x="6756588" y="3123675"/>
              <a:ext cx="58900" cy="480150"/>
            </a:xfrm>
            <a:custGeom>
              <a:avLst/>
              <a:gdLst/>
              <a:ahLst/>
              <a:cxnLst/>
              <a:rect l="l" t="t" r="r" b="b"/>
              <a:pathLst>
                <a:path w="2356" h="19206" extrusionOk="0">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8"/>
            <p:cNvSpPr/>
            <p:nvPr/>
          </p:nvSpPr>
          <p:spPr>
            <a:xfrm>
              <a:off x="6906838" y="3509750"/>
              <a:ext cx="223100" cy="595575"/>
            </a:xfrm>
            <a:custGeom>
              <a:avLst/>
              <a:gdLst/>
              <a:ahLst/>
              <a:cxnLst/>
              <a:rect l="l" t="t" r="r" b="b"/>
              <a:pathLst>
                <a:path w="8924" h="23823" extrusionOk="0">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8"/>
            <p:cNvSpPr/>
            <p:nvPr/>
          </p:nvSpPr>
          <p:spPr>
            <a:xfrm>
              <a:off x="6747688" y="3669775"/>
              <a:ext cx="185600" cy="234225"/>
            </a:xfrm>
            <a:custGeom>
              <a:avLst/>
              <a:gdLst/>
              <a:ahLst/>
              <a:cxnLst/>
              <a:rect l="l" t="t" r="r" b="b"/>
              <a:pathLst>
                <a:path w="7424" h="9369" extrusionOk="0">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8"/>
            <p:cNvSpPr/>
            <p:nvPr/>
          </p:nvSpPr>
          <p:spPr>
            <a:xfrm>
              <a:off x="6505688" y="4325575"/>
              <a:ext cx="268950" cy="748475"/>
            </a:xfrm>
            <a:custGeom>
              <a:avLst/>
              <a:gdLst/>
              <a:ahLst/>
              <a:cxnLst/>
              <a:rect l="l" t="t" r="r" b="b"/>
              <a:pathLst>
                <a:path w="10758" h="29939" extrusionOk="0">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8"/>
            <p:cNvSpPr/>
            <p:nvPr/>
          </p:nvSpPr>
          <p:spPr>
            <a:xfrm>
              <a:off x="6515438" y="4366125"/>
              <a:ext cx="219375" cy="610225"/>
            </a:xfrm>
            <a:custGeom>
              <a:avLst/>
              <a:gdLst/>
              <a:ahLst/>
              <a:cxnLst/>
              <a:rect l="l" t="t" r="r" b="b"/>
              <a:pathLst>
                <a:path w="8775" h="24409" extrusionOk="0">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8"/>
            <p:cNvSpPr/>
            <p:nvPr/>
          </p:nvSpPr>
          <p:spPr>
            <a:xfrm>
              <a:off x="6892288" y="4372700"/>
              <a:ext cx="219950" cy="580550"/>
            </a:xfrm>
            <a:custGeom>
              <a:avLst/>
              <a:gdLst/>
              <a:ahLst/>
              <a:cxnLst/>
              <a:rect l="l" t="t" r="r" b="b"/>
              <a:pathLst>
                <a:path w="8798" h="23222" extrusionOk="0">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8"/>
            <p:cNvSpPr/>
            <p:nvPr/>
          </p:nvSpPr>
          <p:spPr>
            <a:xfrm>
              <a:off x="6988163" y="4495250"/>
              <a:ext cx="124200" cy="393575"/>
            </a:xfrm>
            <a:custGeom>
              <a:avLst/>
              <a:gdLst/>
              <a:ahLst/>
              <a:cxnLst/>
              <a:rect l="l" t="t" r="r" b="b"/>
              <a:pathLst>
                <a:path w="4968" h="15743" extrusionOk="0">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8"/>
            <p:cNvSpPr/>
            <p:nvPr/>
          </p:nvSpPr>
          <p:spPr>
            <a:xfrm>
              <a:off x="6814788" y="4120300"/>
              <a:ext cx="20750" cy="883125"/>
            </a:xfrm>
            <a:custGeom>
              <a:avLst/>
              <a:gdLst/>
              <a:ahLst/>
              <a:cxnLst/>
              <a:rect l="l" t="t" r="r" b="b"/>
              <a:pathLst>
                <a:path w="830" h="35325" extrusionOk="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8"/>
            <p:cNvSpPr/>
            <p:nvPr/>
          </p:nvSpPr>
          <p:spPr>
            <a:xfrm>
              <a:off x="6740563" y="4975650"/>
              <a:ext cx="167875" cy="167850"/>
            </a:xfrm>
            <a:custGeom>
              <a:avLst/>
              <a:gdLst/>
              <a:ahLst/>
              <a:cxnLst/>
              <a:rect l="l" t="t" r="r" b="b"/>
              <a:pathLst>
                <a:path w="6715" h="6714" extrusionOk="0">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8"/>
            <p:cNvSpPr/>
            <p:nvPr/>
          </p:nvSpPr>
          <p:spPr>
            <a:xfrm>
              <a:off x="6520438" y="4328650"/>
              <a:ext cx="231925" cy="450350"/>
            </a:xfrm>
            <a:custGeom>
              <a:avLst/>
              <a:gdLst/>
              <a:ahLst/>
              <a:cxnLst/>
              <a:rect l="l" t="t" r="r" b="b"/>
              <a:pathLst>
                <a:path w="9277" h="18014" extrusionOk="0">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8"/>
            <p:cNvSpPr/>
            <p:nvPr/>
          </p:nvSpPr>
          <p:spPr>
            <a:xfrm>
              <a:off x="6601713" y="4721000"/>
              <a:ext cx="57850" cy="57900"/>
            </a:xfrm>
            <a:custGeom>
              <a:avLst/>
              <a:gdLst/>
              <a:ahLst/>
              <a:cxnLst/>
              <a:rect l="l" t="t" r="r" b="b"/>
              <a:pathLst>
                <a:path w="2314" h="2316" extrusionOk="0">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8"/>
            <p:cNvSpPr/>
            <p:nvPr/>
          </p:nvSpPr>
          <p:spPr>
            <a:xfrm>
              <a:off x="6676913" y="4483725"/>
              <a:ext cx="57900" cy="57875"/>
            </a:xfrm>
            <a:custGeom>
              <a:avLst/>
              <a:gdLst/>
              <a:ahLst/>
              <a:cxnLst/>
              <a:rect l="l" t="t" r="r" b="b"/>
              <a:pathLst>
                <a:path w="2316" h="2315" extrusionOk="0">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8"/>
            <p:cNvSpPr/>
            <p:nvPr/>
          </p:nvSpPr>
          <p:spPr>
            <a:xfrm>
              <a:off x="6695088" y="4091975"/>
              <a:ext cx="316850" cy="737175"/>
            </a:xfrm>
            <a:custGeom>
              <a:avLst/>
              <a:gdLst/>
              <a:ahLst/>
              <a:cxnLst/>
              <a:rect l="l" t="t" r="r" b="b"/>
              <a:pathLst>
                <a:path w="12674" h="29487" extrusionOk="0">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8"/>
            <p:cNvSpPr/>
            <p:nvPr/>
          </p:nvSpPr>
          <p:spPr>
            <a:xfrm>
              <a:off x="6763713" y="4003350"/>
              <a:ext cx="133125" cy="133175"/>
            </a:xfrm>
            <a:custGeom>
              <a:avLst/>
              <a:gdLst/>
              <a:ahLst/>
              <a:cxnLst/>
              <a:rect l="l" t="t" r="r" b="b"/>
              <a:pathLst>
                <a:path w="5325" h="5327" extrusionOk="0">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8"/>
            <p:cNvSpPr/>
            <p:nvPr/>
          </p:nvSpPr>
          <p:spPr>
            <a:xfrm>
              <a:off x="6781088" y="4796225"/>
              <a:ext cx="92650" cy="92650"/>
            </a:xfrm>
            <a:custGeom>
              <a:avLst/>
              <a:gdLst/>
              <a:ahLst/>
              <a:cxnLst/>
              <a:rect l="l" t="t" r="r" b="b"/>
              <a:pathLst>
                <a:path w="3706" h="3706" extrusionOk="0">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8"/>
            <p:cNvSpPr/>
            <p:nvPr/>
          </p:nvSpPr>
          <p:spPr>
            <a:xfrm>
              <a:off x="6743388" y="3720400"/>
              <a:ext cx="178275" cy="201975"/>
            </a:xfrm>
            <a:custGeom>
              <a:avLst/>
              <a:gdLst/>
              <a:ahLst/>
              <a:cxnLst/>
              <a:rect l="l" t="t" r="r" b="b"/>
              <a:pathLst>
                <a:path w="7131" h="8079" extrusionOk="0">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8"/>
            <p:cNvSpPr/>
            <p:nvPr/>
          </p:nvSpPr>
          <p:spPr>
            <a:xfrm>
              <a:off x="6909738" y="3936950"/>
              <a:ext cx="66825" cy="51800"/>
            </a:xfrm>
            <a:custGeom>
              <a:avLst/>
              <a:gdLst/>
              <a:ahLst/>
              <a:cxnLst/>
              <a:rect l="l" t="t" r="r" b="b"/>
              <a:pathLst>
                <a:path w="2673" h="2072" extrusionOk="0">
                  <a:moveTo>
                    <a:pt x="1336" y="0"/>
                  </a:moveTo>
                  <a:cubicBezTo>
                    <a:pt x="3" y="2"/>
                    <a:pt x="0" y="2071"/>
                    <a:pt x="1336" y="2071"/>
                  </a:cubicBezTo>
                  <a:cubicBezTo>
                    <a:pt x="2668" y="2071"/>
                    <a:pt x="2672" y="0"/>
                    <a:pt x="1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8"/>
            <p:cNvSpPr/>
            <p:nvPr/>
          </p:nvSpPr>
          <p:spPr>
            <a:xfrm>
              <a:off x="6955413" y="3868875"/>
              <a:ext cx="33350" cy="25925"/>
            </a:xfrm>
            <a:custGeom>
              <a:avLst/>
              <a:gdLst/>
              <a:ahLst/>
              <a:cxnLst/>
              <a:rect l="l" t="t" r="r" b="b"/>
              <a:pathLst>
                <a:path w="1334" h="1037" extrusionOk="0">
                  <a:moveTo>
                    <a:pt x="667" y="1"/>
                  </a:moveTo>
                  <a:cubicBezTo>
                    <a:pt x="0" y="1"/>
                    <a:pt x="0" y="1037"/>
                    <a:pt x="667" y="1037"/>
                  </a:cubicBezTo>
                  <a:cubicBezTo>
                    <a:pt x="1333" y="1037"/>
                    <a:pt x="1333" y="1"/>
                    <a:pt x="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8"/>
            <p:cNvSpPr/>
            <p:nvPr/>
          </p:nvSpPr>
          <p:spPr>
            <a:xfrm>
              <a:off x="6584963" y="4985875"/>
              <a:ext cx="33425" cy="25875"/>
            </a:xfrm>
            <a:custGeom>
              <a:avLst/>
              <a:gdLst/>
              <a:ahLst/>
              <a:cxnLst/>
              <a:rect l="l" t="t" r="r" b="b"/>
              <a:pathLst>
                <a:path w="1337" h="1035" extrusionOk="0">
                  <a:moveTo>
                    <a:pt x="670" y="0"/>
                  </a:moveTo>
                  <a:cubicBezTo>
                    <a:pt x="2" y="0"/>
                    <a:pt x="1" y="1035"/>
                    <a:pt x="670" y="1035"/>
                  </a:cubicBezTo>
                  <a:cubicBezTo>
                    <a:pt x="1337" y="1035"/>
                    <a:pt x="1337"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8"/>
            <p:cNvSpPr/>
            <p:nvPr/>
          </p:nvSpPr>
          <p:spPr>
            <a:xfrm>
              <a:off x="6573388" y="4864300"/>
              <a:ext cx="33425" cy="25925"/>
            </a:xfrm>
            <a:custGeom>
              <a:avLst/>
              <a:gdLst/>
              <a:ahLst/>
              <a:cxnLst/>
              <a:rect l="l" t="t" r="r" b="b"/>
              <a:pathLst>
                <a:path w="1337" h="1037" extrusionOk="0">
                  <a:moveTo>
                    <a:pt x="670" y="1"/>
                  </a:moveTo>
                  <a:cubicBezTo>
                    <a:pt x="3" y="1"/>
                    <a:pt x="0" y="1037"/>
                    <a:pt x="670" y="1037"/>
                  </a:cubicBezTo>
                  <a:cubicBezTo>
                    <a:pt x="1336" y="1037"/>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8"/>
            <p:cNvSpPr/>
            <p:nvPr/>
          </p:nvSpPr>
          <p:spPr>
            <a:xfrm>
              <a:off x="6775988" y="5037950"/>
              <a:ext cx="39150" cy="25900"/>
            </a:xfrm>
            <a:custGeom>
              <a:avLst/>
              <a:gdLst/>
              <a:ahLst/>
              <a:cxnLst/>
              <a:rect l="l" t="t" r="r" b="b"/>
              <a:pathLst>
                <a:path w="1566" h="1036" extrusionOk="0">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8"/>
            <p:cNvSpPr/>
            <p:nvPr/>
          </p:nvSpPr>
          <p:spPr>
            <a:xfrm>
              <a:off x="6804913" y="4013575"/>
              <a:ext cx="33400" cy="25925"/>
            </a:xfrm>
            <a:custGeom>
              <a:avLst/>
              <a:gdLst/>
              <a:ahLst/>
              <a:cxnLst/>
              <a:rect l="l" t="t" r="r" b="b"/>
              <a:pathLst>
                <a:path w="1336" h="1037" extrusionOk="0">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8"/>
            <p:cNvSpPr/>
            <p:nvPr/>
          </p:nvSpPr>
          <p:spPr>
            <a:xfrm>
              <a:off x="6961838" y="4776125"/>
              <a:ext cx="66800" cy="51800"/>
            </a:xfrm>
            <a:custGeom>
              <a:avLst/>
              <a:gdLst/>
              <a:ahLst/>
              <a:cxnLst/>
              <a:rect l="l" t="t" r="r" b="b"/>
              <a:pathLst>
                <a:path w="2672" h="2072" extrusionOk="0">
                  <a:moveTo>
                    <a:pt x="1335" y="0"/>
                  </a:moveTo>
                  <a:cubicBezTo>
                    <a:pt x="3" y="0"/>
                    <a:pt x="1" y="2072"/>
                    <a:pt x="1335" y="2072"/>
                  </a:cubicBezTo>
                  <a:cubicBezTo>
                    <a:pt x="2668" y="2072"/>
                    <a:pt x="2671" y="0"/>
                    <a:pt x="1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8"/>
            <p:cNvSpPr/>
            <p:nvPr/>
          </p:nvSpPr>
          <p:spPr>
            <a:xfrm>
              <a:off x="7013238" y="4690675"/>
              <a:ext cx="33425" cy="25875"/>
            </a:xfrm>
            <a:custGeom>
              <a:avLst/>
              <a:gdLst/>
              <a:ahLst/>
              <a:cxnLst/>
              <a:rect l="l" t="t" r="r" b="b"/>
              <a:pathLst>
                <a:path w="1337" h="1035" extrusionOk="0">
                  <a:moveTo>
                    <a:pt x="670" y="1"/>
                  </a:moveTo>
                  <a:cubicBezTo>
                    <a:pt x="2" y="1"/>
                    <a:pt x="0" y="1035"/>
                    <a:pt x="670" y="1035"/>
                  </a:cubicBezTo>
                  <a:cubicBezTo>
                    <a:pt x="1336" y="1035"/>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28"/>
          <p:cNvGrpSpPr/>
          <p:nvPr/>
        </p:nvGrpSpPr>
        <p:grpSpPr>
          <a:xfrm>
            <a:off x="821200" y="2952525"/>
            <a:ext cx="1283225" cy="1233550"/>
            <a:chOff x="1415300" y="3922225"/>
            <a:chExt cx="1283225" cy="1233550"/>
          </a:xfrm>
        </p:grpSpPr>
        <p:sp>
          <p:nvSpPr>
            <p:cNvPr id="1222" name="Google Shape;1222;p28"/>
            <p:cNvSpPr/>
            <p:nvPr/>
          </p:nvSpPr>
          <p:spPr>
            <a:xfrm>
              <a:off x="1507100" y="4306500"/>
              <a:ext cx="691275" cy="691275"/>
            </a:xfrm>
            <a:custGeom>
              <a:avLst/>
              <a:gdLst/>
              <a:ahLst/>
              <a:cxnLst/>
              <a:rect l="l" t="t" r="r" b="b"/>
              <a:pathLst>
                <a:path w="27651" h="27651" extrusionOk="0">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8"/>
            <p:cNvSpPr/>
            <p:nvPr/>
          </p:nvSpPr>
          <p:spPr>
            <a:xfrm>
              <a:off x="2070675" y="4007975"/>
              <a:ext cx="575750" cy="575750"/>
            </a:xfrm>
            <a:custGeom>
              <a:avLst/>
              <a:gdLst/>
              <a:ahLst/>
              <a:cxnLst/>
              <a:rect l="l" t="t" r="r" b="b"/>
              <a:pathLst>
                <a:path w="23030" h="23030" extrusionOk="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8"/>
            <p:cNvSpPr/>
            <p:nvPr/>
          </p:nvSpPr>
          <p:spPr>
            <a:xfrm>
              <a:off x="2199950" y="4582550"/>
              <a:ext cx="447875" cy="447850"/>
            </a:xfrm>
            <a:custGeom>
              <a:avLst/>
              <a:gdLst/>
              <a:ahLst/>
              <a:cxnLst/>
              <a:rect l="l" t="t" r="r" b="b"/>
              <a:pathLst>
                <a:path w="17915" h="17914" extrusionOk="0">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8"/>
            <p:cNvSpPr/>
            <p:nvPr/>
          </p:nvSpPr>
          <p:spPr>
            <a:xfrm>
              <a:off x="1507100" y="4313125"/>
              <a:ext cx="672325" cy="684625"/>
            </a:xfrm>
            <a:custGeom>
              <a:avLst/>
              <a:gdLst/>
              <a:ahLst/>
              <a:cxnLst/>
              <a:rect l="l" t="t" r="r" b="b"/>
              <a:pathLst>
                <a:path w="26893" h="27385" extrusionOk="0">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8"/>
            <p:cNvSpPr/>
            <p:nvPr/>
          </p:nvSpPr>
          <p:spPr>
            <a:xfrm>
              <a:off x="2070650" y="4042050"/>
              <a:ext cx="477750" cy="541700"/>
            </a:xfrm>
            <a:custGeom>
              <a:avLst/>
              <a:gdLst/>
              <a:ahLst/>
              <a:cxnLst/>
              <a:rect l="l" t="t" r="r" b="b"/>
              <a:pathLst>
                <a:path w="19110" h="21668" extrusionOk="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8"/>
            <p:cNvSpPr/>
            <p:nvPr/>
          </p:nvSpPr>
          <p:spPr>
            <a:xfrm>
              <a:off x="2199900" y="4643375"/>
              <a:ext cx="409100" cy="387000"/>
            </a:xfrm>
            <a:custGeom>
              <a:avLst/>
              <a:gdLst/>
              <a:ahLst/>
              <a:cxnLst/>
              <a:rect l="l" t="t" r="r" b="b"/>
              <a:pathLst>
                <a:path w="16364" h="15480" extrusionOk="0">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8"/>
            <p:cNvSpPr/>
            <p:nvPr/>
          </p:nvSpPr>
          <p:spPr>
            <a:xfrm>
              <a:off x="1918350" y="3947725"/>
              <a:ext cx="30875" cy="28700"/>
            </a:xfrm>
            <a:custGeom>
              <a:avLst/>
              <a:gdLst/>
              <a:ahLst/>
              <a:cxnLst/>
              <a:rect l="l" t="t" r="r" b="b"/>
              <a:pathLst>
                <a:path w="1235" h="1148" extrusionOk="0">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8"/>
            <p:cNvSpPr/>
            <p:nvPr/>
          </p:nvSpPr>
          <p:spPr>
            <a:xfrm>
              <a:off x="1415300" y="4850025"/>
              <a:ext cx="50900" cy="50900"/>
            </a:xfrm>
            <a:custGeom>
              <a:avLst/>
              <a:gdLst/>
              <a:ahLst/>
              <a:cxnLst/>
              <a:rect l="l" t="t" r="r" b="b"/>
              <a:pathLst>
                <a:path w="2036" h="2036" extrusionOk="0">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8"/>
            <p:cNvSpPr/>
            <p:nvPr/>
          </p:nvSpPr>
          <p:spPr>
            <a:xfrm>
              <a:off x="2556750" y="3922225"/>
              <a:ext cx="50900" cy="50900"/>
            </a:xfrm>
            <a:custGeom>
              <a:avLst/>
              <a:gdLst/>
              <a:ahLst/>
              <a:cxnLst/>
              <a:rect l="l" t="t" r="r" b="b"/>
              <a:pathLst>
                <a:path w="2036" h="2036" extrusionOk="0">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8"/>
            <p:cNvSpPr/>
            <p:nvPr/>
          </p:nvSpPr>
          <p:spPr>
            <a:xfrm>
              <a:off x="1773100" y="5104850"/>
              <a:ext cx="57725" cy="50925"/>
            </a:xfrm>
            <a:custGeom>
              <a:avLst/>
              <a:gdLst/>
              <a:ahLst/>
              <a:cxnLst/>
              <a:rect l="l" t="t" r="r" b="b"/>
              <a:pathLst>
                <a:path w="2309" h="2037" extrusionOk="0">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8"/>
            <p:cNvSpPr/>
            <p:nvPr/>
          </p:nvSpPr>
          <p:spPr>
            <a:xfrm>
              <a:off x="2123025" y="4983425"/>
              <a:ext cx="28700" cy="28700"/>
            </a:xfrm>
            <a:custGeom>
              <a:avLst/>
              <a:gdLst/>
              <a:ahLst/>
              <a:cxnLst/>
              <a:rect l="l" t="t" r="r" b="b"/>
              <a:pathLst>
                <a:path w="1148" h="1148" extrusionOk="0">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8"/>
            <p:cNvSpPr/>
            <p:nvPr/>
          </p:nvSpPr>
          <p:spPr>
            <a:xfrm>
              <a:off x="1614775" y="4268800"/>
              <a:ext cx="28675" cy="28700"/>
            </a:xfrm>
            <a:custGeom>
              <a:avLst/>
              <a:gdLst/>
              <a:ahLst/>
              <a:cxnLst/>
              <a:rect l="l" t="t" r="r" b="b"/>
              <a:pathLst>
                <a:path w="1147" h="1148" extrusionOk="0">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8"/>
            <p:cNvSpPr/>
            <p:nvPr/>
          </p:nvSpPr>
          <p:spPr>
            <a:xfrm>
              <a:off x="2669825" y="4497775"/>
              <a:ext cx="28700" cy="28700"/>
            </a:xfrm>
            <a:custGeom>
              <a:avLst/>
              <a:gdLst/>
              <a:ahLst/>
              <a:cxnLst/>
              <a:rect l="l" t="t" r="r" b="b"/>
              <a:pathLst>
                <a:path w="1148" h="1148" extrusionOk="0">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8"/>
            <p:cNvSpPr/>
            <p:nvPr/>
          </p:nvSpPr>
          <p:spPr>
            <a:xfrm>
              <a:off x="2387725" y="4108525"/>
              <a:ext cx="105700" cy="70675"/>
            </a:xfrm>
            <a:custGeom>
              <a:avLst/>
              <a:gdLst/>
              <a:ahLst/>
              <a:cxnLst/>
              <a:rect l="l" t="t" r="r" b="b"/>
              <a:pathLst>
                <a:path w="4228" h="2827" extrusionOk="0">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8"/>
            <p:cNvSpPr/>
            <p:nvPr/>
          </p:nvSpPr>
          <p:spPr>
            <a:xfrm>
              <a:off x="2481100" y="4185075"/>
              <a:ext cx="60975" cy="161075"/>
            </a:xfrm>
            <a:custGeom>
              <a:avLst/>
              <a:gdLst/>
              <a:ahLst/>
              <a:cxnLst/>
              <a:rect l="l" t="t" r="r" b="b"/>
              <a:pathLst>
                <a:path w="2439" h="6443" extrusionOk="0">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8"/>
            <p:cNvSpPr/>
            <p:nvPr/>
          </p:nvSpPr>
          <p:spPr>
            <a:xfrm>
              <a:off x="1864625" y="4426600"/>
              <a:ext cx="146675" cy="78600"/>
            </a:xfrm>
            <a:custGeom>
              <a:avLst/>
              <a:gdLst/>
              <a:ahLst/>
              <a:cxnLst/>
              <a:rect l="l" t="t" r="r" b="b"/>
              <a:pathLst>
                <a:path w="5867" h="3144" extrusionOk="0">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8"/>
            <p:cNvSpPr/>
            <p:nvPr/>
          </p:nvSpPr>
          <p:spPr>
            <a:xfrm>
              <a:off x="2006500" y="4511075"/>
              <a:ext cx="65575" cy="200075"/>
            </a:xfrm>
            <a:custGeom>
              <a:avLst/>
              <a:gdLst/>
              <a:ahLst/>
              <a:cxnLst/>
              <a:rect l="l" t="t" r="r" b="b"/>
              <a:pathLst>
                <a:path w="2623" h="8003" extrusionOk="0">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8"/>
            <p:cNvSpPr/>
            <p:nvPr/>
          </p:nvSpPr>
          <p:spPr>
            <a:xfrm>
              <a:off x="2391750" y="4665325"/>
              <a:ext cx="122625" cy="56025"/>
            </a:xfrm>
            <a:custGeom>
              <a:avLst/>
              <a:gdLst/>
              <a:ahLst/>
              <a:cxnLst/>
              <a:rect l="l" t="t" r="r" b="b"/>
              <a:pathLst>
                <a:path w="4905" h="2241" extrusionOk="0">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8"/>
            <p:cNvSpPr/>
            <p:nvPr/>
          </p:nvSpPr>
          <p:spPr>
            <a:xfrm>
              <a:off x="2510225" y="4740225"/>
              <a:ext cx="48350" cy="130825"/>
            </a:xfrm>
            <a:custGeom>
              <a:avLst/>
              <a:gdLst/>
              <a:ahLst/>
              <a:cxnLst/>
              <a:rect l="l" t="t" r="r" b="b"/>
              <a:pathLst>
                <a:path w="1934" h="5233" extrusionOk="0">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1" name="Google Shape;1241;p28"/>
          <p:cNvPicPr preferRelativeResize="0"/>
          <p:nvPr/>
        </p:nvPicPr>
        <p:blipFill>
          <a:blip r:embed="rId2">
            <a:alphaModFix amt="14000"/>
          </a:blip>
          <a:stretch>
            <a:fillRect/>
          </a:stretch>
        </p:blipFill>
        <p:spPr>
          <a:xfrm>
            <a:off x="0" y="0"/>
            <a:ext cx="9144000"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076"/>
        <p:cNvGrpSpPr/>
        <p:nvPr/>
      </p:nvGrpSpPr>
      <p:grpSpPr>
        <a:xfrm>
          <a:off x="0" y="0"/>
          <a:ext cx="0" cy="0"/>
          <a:chOff x="0" y="0"/>
          <a:chExt cx="0" cy="0"/>
        </a:xfrm>
      </p:grpSpPr>
      <p:pic>
        <p:nvPicPr>
          <p:cNvPr id="1077" name="Google Shape;1077;p25"/>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78" name="Google Shape;1078;p25"/>
          <p:cNvGrpSpPr/>
          <p:nvPr/>
        </p:nvGrpSpPr>
        <p:grpSpPr>
          <a:xfrm>
            <a:off x="372025" y="321975"/>
            <a:ext cx="8400000" cy="4503300"/>
            <a:chOff x="372025" y="321975"/>
            <a:chExt cx="8400000" cy="4503300"/>
          </a:xfrm>
        </p:grpSpPr>
        <p:sp>
          <p:nvSpPr>
            <p:cNvPr id="1079" name="Google Shape;1079;p25"/>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 name="Google Shape;1080;p25"/>
            <p:cNvGrpSpPr/>
            <p:nvPr/>
          </p:nvGrpSpPr>
          <p:grpSpPr>
            <a:xfrm>
              <a:off x="372025" y="321975"/>
              <a:ext cx="8400000" cy="4499700"/>
              <a:chOff x="372025" y="321975"/>
              <a:chExt cx="8400000" cy="4499700"/>
            </a:xfrm>
          </p:grpSpPr>
          <p:sp>
            <p:nvSpPr>
              <p:cNvPr id="1081" name="Google Shape;1081;p25"/>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5"/>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5"/>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5"/>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5"/>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5"/>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7" name="Google Shape;1087;p25"/>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88" name="Google Shape;1088;p25"/>
          <p:cNvGrpSpPr/>
          <p:nvPr/>
        </p:nvGrpSpPr>
        <p:grpSpPr>
          <a:xfrm>
            <a:off x="371330" y="3441041"/>
            <a:ext cx="8400431" cy="1380780"/>
            <a:chOff x="4122825" y="2769975"/>
            <a:chExt cx="4390775" cy="1934950"/>
          </a:xfrm>
        </p:grpSpPr>
        <p:sp>
          <p:nvSpPr>
            <p:cNvPr id="1089" name="Google Shape;1089;p25"/>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5"/>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5"/>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5"/>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5"/>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5"/>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5"/>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5"/>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5"/>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5"/>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5"/>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5"/>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5"/>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5"/>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5"/>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5"/>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5"/>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5"/>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5"/>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5"/>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5"/>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5"/>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5"/>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25"/>
          <p:cNvGrpSpPr/>
          <p:nvPr/>
        </p:nvGrpSpPr>
        <p:grpSpPr>
          <a:xfrm>
            <a:off x="4313685" y="2999817"/>
            <a:ext cx="530320" cy="530308"/>
            <a:chOff x="5720325" y="1250450"/>
            <a:chExt cx="1103225" cy="1103200"/>
          </a:xfrm>
        </p:grpSpPr>
        <p:sp>
          <p:nvSpPr>
            <p:cNvPr id="1113" name="Google Shape;1113;p25"/>
            <p:cNvSpPr/>
            <p:nvPr/>
          </p:nvSpPr>
          <p:spPr>
            <a:xfrm>
              <a:off x="5720325" y="1250450"/>
              <a:ext cx="1103225" cy="551600"/>
            </a:xfrm>
            <a:custGeom>
              <a:avLst/>
              <a:gdLst/>
              <a:ahLst/>
              <a:cxnLst/>
              <a:rect l="l" t="t" r="r" b="b"/>
              <a:pathLst>
                <a:path w="44129" h="22064" extrusionOk="0">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5"/>
            <p:cNvSpPr/>
            <p:nvPr/>
          </p:nvSpPr>
          <p:spPr>
            <a:xfrm>
              <a:off x="5822600" y="2122000"/>
              <a:ext cx="898725" cy="38425"/>
            </a:xfrm>
            <a:custGeom>
              <a:avLst/>
              <a:gdLst/>
              <a:ahLst/>
              <a:cxnLst/>
              <a:rect l="l" t="t" r="r" b="b"/>
              <a:pathLst>
                <a:path w="35949" h="1537" extrusionOk="0">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5"/>
            <p:cNvSpPr/>
            <p:nvPr/>
          </p:nvSpPr>
          <p:spPr>
            <a:xfrm>
              <a:off x="5985075" y="2273275"/>
              <a:ext cx="573750" cy="29675"/>
            </a:xfrm>
            <a:custGeom>
              <a:avLst/>
              <a:gdLst/>
              <a:ahLst/>
              <a:cxnLst/>
              <a:rect l="l" t="t" r="r" b="b"/>
              <a:pathLst>
                <a:path w="22950" h="1187" extrusionOk="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5"/>
            <p:cNvSpPr/>
            <p:nvPr/>
          </p:nvSpPr>
          <p:spPr>
            <a:xfrm>
              <a:off x="5898675" y="2208175"/>
              <a:ext cx="746500" cy="28125"/>
            </a:xfrm>
            <a:custGeom>
              <a:avLst/>
              <a:gdLst/>
              <a:ahLst/>
              <a:cxnLst/>
              <a:rect l="l" t="t" r="r" b="b"/>
              <a:pathLst>
                <a:path w="29860" h="1125" extrusionOk="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5"/>
            <p:cNvSpPr/>
            <p:nvPr/>
          </p:nvSpPr>
          <p:spPr>
            <a:xfrm>
              <a:off x="5725875" y="1880175"/>
              <a:ext cx="1092175" cy="54600"/>
            </a:xfrm>
            <a:custGeom>
              <a:avLst/>
              <a:gdLst/>
              <a:ahLst/>
              <a:cxnLst/>
              <a:rect l="l" t="t" r="r" b="b"/>
              <a:pathLst>
                <a:path w="43687" h="2184" extrusionOk="0">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5"/>
            <p:cNvSpPr/>
            <p:nvPr/>
          </p:nvSpPr>
          <p:spPr>
            <a:xfrm>
              <a:off x="5762450" y="2013750"/>
              <a:ext cx="1019000" cy="45250"/>
            </a:xfrm>
            <a:custGeom>
              <a:avLst/>
              <a:gdLst/>
              <a:ahLst/>
              <a:cxnLst/>
              <a:rect l="l" t="t" r="r" b="b"/>
              <a:pathLst>
                <a:path w="40760" h="1810" extrusionOk="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5"/>
            <p:cNvSpPr/>
            <p:nvPr/>
          </p:nvSpPr>
          <p:spPr>
            <a:xfrm>
              <a:off x="6109250" y="2329250"/>
              <a:ext cx="325425" cy="24400"/>
            </a:xfrm>
            <a:custGeom>
              <a:avLst/>
              <a:gdLst/>
              <a:ahLst/>
              <a:cxnLst/>
              <a:rect l="l" t="t" r="r" b="b"/>
              <a:pathLst>
                <a:path w="13017" h="976" extrusionOk="0">
                  <a:moveTo>
                    <a:pt x="1" y="1"/>
                  </a:moveTo>
                  <a:cubicBezTo>
                    <a:pt x="2058" y="636"/>
                    <a:pt x="4244" y="976"/>
                    <a:pt x="6509" y="976"/>
                  </a:cubicBezTo>
                  <a:cubicBezTo>
                    <a:pt x="8773" y="976"/>
                    <a:pt x="10959" y="634"/>
                    <a:pt x="13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47619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5">
  <p:cSld name="Background 5">
    <p:bg>
      <p:bgPr>
        <a:solidFill>
          <a:schemeClr val="dk2"/>
        </a:solidFill>
        <a:effectLst/>
      </p:bgPr>
    </p:bg>
    <p:spTree>
      <p:nvGrpSpPr>
        <p:cNvPr id="1" name="Shape 1242"/>
        <p:cNvGrpSpPr/>
        <p:nvPr/>
      </p:nvGrpSpPr>
      <p:grpSpPr>
        <a:xfrm>
          <a:off x="0" y="0"/>
          <a:ext cx="0" cy="0"/>
          <a:chOff x="0" y="0"/>
          <a:chExt cx="0" cy="0"/>
        </a:xfrm>
      </p:grpSpPr>
      <p:pic>
        <p:nvPicPr>
          <p:cNvPr id="1243" name="Google Shape;1243;p29"/>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244" name="Google Shape;1244;p29"/>
          <p:cNvSpPr/>
          <p:nvPr/>
        </p:nvSpPr>
        <p:spPr>
          <a:xfrm>
            <a:off x="372375" y="324675"/>
            <a:ext cx="8394900" cy="4500600"/>
          </a:xfrm>
          <a:prstGeom prst="rect">
            <a:avLst/>
          </a:prstGeom>
          <a:solidFill>
            <a:srgbClr val="7C7C7C">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29"/>
          <p:cNvGrpSpPr/>
          <p:nvPr/>
        </p:nvGrpSpPr>
        <p:grpSpPr>
          <a:xfrm>
            <a:off x="372025" y="321975"/>
            <a:ext cx="8400000" cy="4499700"/>
            <a:chOff x="372025" y="321975"/>
            <a:chExt cx="8400000" cy="4499700"/>
          </a:xfrm>
        </p:grpSpPr>
        <p:sp>
          <p:nvSpPr>
            <p:cNvPr id="1246" name="Google Shape;1246;p29"/>
            <p:cNvSpPr/>
            <p:nvPr/>
          </p:nvSpPr>
          <p:spPr>
            <a:xfrm>
              <a:off x="372025" y="321975"/>
              <a:ext cx="8400000" cy="4499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a:off x="372025" y="321975"/>
              <a:ext cx="8400000" cy="218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a:off x="48645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a:off x="66990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a:off x="85335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a:off x="8537750" y="380900"/>
              <a:ext cx="100200" cy="1002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2" name="Google Shape;1252;p29"/>
            <p:cNvCxnSpPr/>
            <p:nvPr/>
          </p:nvCxnSpPr>
          <p:spPr>
            <a:xfrm>
              <a:off x="7498375" y="431000"/>
              <a:ext cx="1039500" cy="0"/>
            </a:xfrm>
            <a:prstGeom prst="straightConnector1">
              <a:avLst/>
            </a:prstGeom>
            <a:noFill/>
            <a:ln w="9525" cap="flat" cmpd="sng">
              <a:solidFill>
                <a:schemeClr val="accent6"/>
              </a:solidFill>
              <a:prstDash val="solid"/>
              <a:round/>
              <a:headEnd type="none" w="med" len="med"/>
              <a:tailEnd type="none" w="med" len="med"/>
            </a:ln>
          </p:spPr>
        </p:cxnSp>
      </p:grpSp>
    </p:spTree>
    <p:extLst>
      <p:ext uri="{BB962C8B-B14F-4D97-AF65-F5344CB8AC3E}">
        <p14:creationId xmlns:p14="http://schemas.microsoft.com/office/powerpoint/2010/main" val="2482522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56"/>
        <p:cNvGrpSpPr/>
        <p:nvPr/>
      </p:nvGrpSpPr>
      <p:grpSpPr>
        <a:xfrm>
          <a:off x="0" y="0"/>
          <a:ext cx="0" cy="0"/>
          <a:chOff x="0" y="0"/>
          <a:chExt cx="0" cy="0"/>
        </a:xfrm>
      </p:grpSpPr>
      <p:grpSp>
        <p:nvGrpSpPr>
          <p:cNvPr id="57" name="Google Shape;57;p3"/>
          <p:cNvGrpSpPr/>
          <p:nvPr/>
        </p:nvGrpSpPr>
        <p:grpSpPr>
          <a:xfrm rot="-322104">
            <a:off x="1100214" y="2937234"/>
            <a:ext cx="1137632" cy="687020"/>
            <a:chOff x="1359125" y="757150"/>
            <a:chExt cx="1514025" cy="914325"/>
          </a:xfrm>
        </p:grpSpPr>
        <p:sp>
          <p:nvSpPr>
            <p:cNvPr id="58" name="Google Shape;58;p3"/>
            <p:cNvSpPr/>
            <p:nvPr/>
          </p:nvSpPr>
          <p:spPr>
            <a:xfrm>
              <a:off x="2351900" y="1379600"/>
              <a:ext cx="11200" cy="124500"/>
            </a:xfrm>
            <a:custGeom>
              <a:avLst/>
              <a:gdLst/>
              <a:ahLst/>
              <a:cxnLst/>
              <a:rect l="l" t="t" r="r" b="b"/>
              <a:pathLst>
                <a:path w="448" h="4980" extrusionOk="0">
                  <a:moveTo>
                    <a:pt x="225" y="0"/>
                  </a:moveTo>
                  <a:cubicBezTo>
                    <a:pt x="101" y="0"/>
                    <a:pt x="1" y="101"/>
                    <a:pt x="1" y="224"/>
                  </a:cubicBezTo>
                  <a:lnTo>
                    <a:pt x="1" y="4755"/>
                  </a:lnTo>
                  <a:cubicBezTo>
                    <a:pt x="1" y="4878"/>
                    <a:pt x="101" y="4979"/>
                    <a:pt x="225" y="4979"/>
                  </a:cubicBezTo>
                  <a:cubicBezTo>
                    <a:pt x="348" y="4979"/>
                    <a:pt x="448" y="4881"/>
                    <a:pt x="448" y="4755"/>
                  </a:cubicBezTo>
                  <a:lnTo>
                    <a:pt x="448" y="224"/>
                  </a:lnTo>
                  <a:cubicBezTo>
                    <a:pt x="448" y="101"/>
                    <a:pt x="348" y="0"/>
                    <a:pt x="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329400" y="1492900"/>
              <a:ext cx="55000" cy="48175"/>
            </a:xfrm>
            <a:custGeom>
              <a:avLst/>
              <a:gdLst/>
              <a:ahLst/>
              <a:cxnLst/>
              <a:rect l="l" t="t" r="r" b="b"/>
              <a:pathLst>
                <a:path w="2200" h="1927" extrusionOk="0">
                  <a:moveTo>
                    <a:pt x="1100" y="448"/>
                  </a:moveTo>
                  <a:cubicBezTo>
                    <a:pt x="1187" y="448"/>
                    <a:pt x="1276" y="470"/>
                    <a:pt x="1356" y="517"/>
                  </a:cubicBezTo>
                  <a:cubicBezTo>
                    <a:pt x="1603" y="660"/>
                    <a:pt x="1687" y="976"/>
                    <a:pt x="1545" y="1220"/>
                  </a:cubicBezTo>
                  <a:cubicBezTo>
                    <a:pt x="1450" y="1386"/>
                    <a:pt x="1276" y="1479"/>
                    <a:pt x="1098" y="1479"/>
                  </a:cubicBezTo>
                  <a:cubicBezTo>
                    <a:pt x="1011" y="1479"/>
                    <a:pt x="923" y="1457"/>
                    <a:pt x="842" y="1410"/>
                  </a:cubicBezTo>
                  <a:cubicBezTo>
                    <a:pt x="722" y="1341"/>
                    <a:pt x="638" y="1230"/>
                    <a:pt x="602" y="1097"/>
                  </a:cubicBezTo>
                  <a:cubicBezTo>
                    <a:pt x="565" y="963"/>
                    <a:pt x="584" y="826"/>
                    <a:pt x="653" y="706"/>
                  </a:cubicBezTo>
                  <a:cubicBezTo>
                    <a:pt x="747" y="542"/>
                    <a:pt x="922" y="448"/>
                    <a:pt x="1100" y="448"/>
                  </a:cubicBezTo>
                  <a:close/>
                  <a:moveTo>
                    <a:pt x="1102" y="0"/>
                  </a:moveTo>
                  <a:cubicBezTo>
                    <a:pt x="769" y="0"/>
                    <a:pt x="444" y="174"/>
                    <a:pt x="265" y="483"/>
                  </a:cubicBezTo>
                  <a:cubicBezTo>
                    <a:pt x="0" y="942"/>
                    <a:pt x="158" y="1533"/>
                    <a:pt x="618" y="1798"/>
                  </a:cubicBezTo>
                  <a:cubicBezTo>
                    <a:pt x="769" y="1885"/>
                    <a:pt x="934" y="1927"/>
                    <a:pt x="1098" y="1927"/>
                  </a:cubicBezTo>
                  <a:cubicBezTo>
                    <a:pt x="1431" y="1927"/>
                    <a:pt x="1755" y="1754"/>
                    <a:pt x="1933" y="1445"/>
                  </a:cubicBezTo>
                  <a:cubicBezTo>
                    <a:pt x="2199" y="987"/>
                    <a:pt x="2040" y="395"/>
                    <a:pt x="1581" y="130"/>
                  </a:cubicBezTo>
                  <a:cubicBezTo>
                    <a:pt x="1430" y="42"/>
                    <a:pt x="1265" y="0"/>
                    <a:pt x="11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791875" y="890900"/>
              <a:ext cx="11250" cy="150400"/>
            </a:xfrm>
            <a:custGeom>
              <a:avLst/>
              <a:gdLst/>
              <a:ahLst/>
              <a:cxnLst/>
              <a:rect l="l" t="t" r="r" b="b"/>
              <a:pathLst>
                <a:path w="450" h="6016" extrusionOk="0">
                  <a:moveTo>
                    <a:pt x="225" y="0"/>
                  </a:moveTo>
                  <a:cubicBezTo>
                    <a:pt x="102" y="0"/>
                    <a:pt x="1" y="101"/>
                    <a:pt x="1" y="225"/>
                  </a:cubicBezTo>
                  <a:lnTo>
                    <a:pt x="1" y="5791"/>
                  </a:lnTo>
                  <a:cubicBezTo>
                    <a:pt x="1" y="5915"/>
                    <a:pt x="102" y="6015"/>
                    <a:pt x="225" y="6015"/>
                  </a:cubicBezTo>
                  <a:cubicBezTo>
                    <a:pt x="348" y="6015"/>
                    <a:pt x="449" y="5915"/>
                    <a:pt x="449" y="5790"/>
                  </a:cubicBezTo>
                  <a:lnTo>
                    <a:pt x="449" y="225"/>
                  </a:lnTo>
                  <a:cubicBezTo>
                    <a:pt x="449" y="101"/>
                    <a:pt x="348" y="0"/>
                    <a:pt x="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770625" y="853900"/>
              <a:ext cx="55050" cy="48200"/>
            </a:xfrm>
            <a:custGeom>
              <a:avLst/>
              <a:gdLst/>
              <a:ahLst/>
              <a:cxnLst/>
              <a:rect l="l" t="t" r="r" b="b"/>
              <a:pathLst>
                <a:path w="2202" h="1928" extrusionOk="0">
                  <a:moveTo>
                    <a:pt x="1101" y="448"/>
                  </a:moveTo>
                  <a:cubicBezTo>
                    <a:pt x="1189" y="448"/>
                    <a:pt x="1278" y="473"/>
                    <a:pt x="1358" y="517"/>
                  </a:cubicBezTo>
                  <a:cubicBezTo>
                    <a:pt x="1605" y="659"/>
                    <a:pt x="1689" y="973"/>
                    <a:pt x="1547" y="1220"/>
                  </a:cubicBezTo>
                  <a:cubicBezTo>
                    <a:pt x="1452" y="1386"/>
                    <a:pt x="1278" y="1478"/>
                    <a:pt x="1100" y="1478"/>
                  </a:cubicBezTo>
                  <a:cubicBezTo>
                    <a:pt x="1013" y="1478"/>
                    <a:pt x="924" y="1456"/>
                    <a:pt x="843" y="1410"/>
                  </a:cubicBezTo>
                  <a:cubicBezTo>
                    <a:pt x="724" y="1341"/>
                    <a:pt x="640" y="1230"/>
                    <a:pt x="603" y="1097"/>
                  </a:cubicBezTo>
                  <a:cubicBezTo>
                    <a:pt x="567" y="963"/>
                    <a:pt x="586" y="825"/>
                    <a:pt x="655" y="705"/>
                  </a:cubicBezTo>
                  <a:cubicBezTo>
                    <a:pt x="722" y="586"/>
                    <a:pt x="834" y="501"/>
                    <a:pt x="967" y="466"/>
                  </a:cubicBezTo>
                  <a:cubicBezTo>
                    <a:pt x="1011" y="453"/>
                    <a:pt x="1057" y="448"/>
                    <a:pt x="1101" y="448"/>
                  </a:cubicBezTo>
                  <a:close/>
                  <a:moveTo>
                    <a:pt x="1102" y="1"/>
                  </a:moveTo>
                  <a:cubicBezTo>
                    <a:pt x="1018" y="1"/>
                    <a:pt x="934" y="12"/>
                    <a:pt x="851" y="34"/>
                  </a:cubicBezTo>
                  <a:cubicBezTo>
                    <a:pt x="602" y="102"/>
                    <a:pt x="394" y="260"/>
                    <a:pt x="266" y="483"/>
                  </a:cubicBezTo>
                  <a:cubicBezTo>
                    <a:pt x="1" y="943"/>
                    <a:pt x="158" y="1534"/>
                    <a:pt x="618" y="1799"/>
                  </a:cubicBezTo>
                  <a:cubicBezTo>
                    <a:pt x="770" y="1887"/>
                    <a:pt x="935" y="1928"/>
                    <a:pt x="1098" y="1928"/>
                  </a:cubicBezTo>
                  <a:cubicBezTo>
                    <a:pt x="1430" y="1928"/>
                    <a:pt x="1756" y="1755"/>
                    <a:pt x="1936" y="1447"/>
                  </a:cubicBezTo>
                  <a:cubicBezTo>
                    <a:pt x="2202" y="987"/>
                    <a:pt x="2043" y="397"/>
                    <a:pt x="1583" y="131"/>
                  </a:cubicBezTo>
                  <a:cubicBezTo>
                    <a:pt x="1434" y="45"/>
                    <a:pt x="1269" y="1"/>
                    <a:pt x="1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424300" y="1049475"/>
              <a:ext cx="320450" cy="14250"/>
            </a:xfrm>
            <a:custGeom>
              <a:avLst/>
              <a:gdLst/>
              <a:ahLst/>
              <a:cxnLst/>
              <a:rect l="l" t="t" r="r" b="b"/>
              <a:pathLst>
                <a:path w="12818" h="570" extrusionOk="0">
                  <a:moveTo>
                    <a:pt x="12589" y="0"/>
                  </a:moveTo>
                  <a:lnTo>
                    <a:pt x="225" y="122"/>
                  </a:lnTo>
                  <a:cubicBezTo>
                    <a:pt x="100" y="123"/>
                    <a:pt x="1" y="224"/>
                    <a:pt x="2" y="348"/>
                  </a:cubicBezTo>
                  <a:cubicBezTo>
                    <a:pt x="4" y="471"/>
                    <a:pt x="102" y="570"/>
                    <a:pt x="226" y="570"/>
                  </a:cubicBezTo>
                  <a:lnTo>
                    <a:pt x="228" y="570"/>
                  </a:lnTo>
                  <a:lnTo>
                    <a:pt x="12593" y="450"/>
                  </a:lnTo>
                  <a:cubicBezTo>
                    <a:pt x="12717" y="449"/>
                    <a:pt x="12817" y="346"/>
                    <a:pt x="12815" y="222"/>
                  </a:cubicBezTo>
                  <a:cubicBezTo>
                    <a:pt x="12814" y="100"/>
                    <a:pt x="12715" y="0"/>
                    <a:pt x="125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2388350" y="1132825"/>
              <a:ext cx="447725" cy="123875"/>
            </a:xfrm>
            <a:custGeom>
              <a:avLst/>
              <a:gdLst/>
              <a:ahLst/>
              <a:cxnLst/>
              <a:rect l="l" t="t" r="r" b="b"/>
              <a:pathLst>
                <a:path w="17909" h="4955" extrusionOk="0">
                  <a:moveTo>
                    <a:pt x="225" y="1"/>
                  </a:moveTo>
                  <a:cubicBezTo>
                    <a:pt x="102" y="1"/>
                    <a:pt x="1" y="102"/>
                    <a:pt x="1" y="225"/>
                  </a:cubicBezTo>
                  <a:cubicBezTo>
                    <a:pt x="1" y="348"/>
                    <a:pt x="102" y="449"/>
                    <a:pt x="225" y="449"/>
                  </a:cubicBezTo>
                  <a:lnTo>
                    <a:pt x="10408" y="449"/>
                  </a:lnTo>
                  <a:lnTo>
                    <a:pt x="17533" y="4920"/>
                  </a:lnTo>
                  <a:cubicBezTo>
                    <a:pt x="17570" y="4943"/>
                    <a:pt x="17612" y="4954"/>
                    <a:pt x="17653" y="4954"/>
                  </a:cubicBezTo>
                  <a:cubicBezTo>
                    <a:pt x="17728" y="4954"/>
                    <a:pt x="17800" y="4918"/>
                    <a:pt x="17843" y="4851"/>
                  </a:cubicBezTo>
                  <a:cubicBezTo>
                    <a:pt x="17908" y="4745"/>
                    <a:pt x="17876" y="4607"/>
                    <a:pt x="17772" y="4541"/>
                  </a:cubicBezTo>
                  <a:lnTo>
                    <a:pt x="10592" y="36"/>
                  </a:lnTo>
                  <a:cubicBezTo>
                    <a:pt x="10556" y="13"/>
                    <a:pt x="10515" y="1"/>
                    <a:pt x="104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2427275" y="1288975"/>
              <a:ext cx="251675" cy="11225"/>
            </a:xfrm>
            <a:custGeom>
              <a:avLst/>
              <a:gdLst/>
              <a:ahLst/>
              <a:cxnLst/>
              <a:rect l="l" t="t" r="r" b="b"/>
              <a:pathLst>
                <a:path w="10067" h="449" extrusionOk="0">
                  <a:moveTo>
                    <a:pt x="225" y="0"/>
                  </a:moveTo>
                  <a:cubicBezTo>
                    <a:pt x="101" y="0"/>
                    <a:pt x="1" y="101"/>
                    <a:pt x="1" y="224"/>
                  </a:cubicBezTo>
                  <a:cubicBezTo>
                    <a:pt x="1" y="348"/>
                    <a:pt x="101" y="448"/>
                    <a:pt x="225" y="448"/>
                  </a:cubicBezTo>
                  <a:lnTo>
                    <a:pt x="9842" y="448"/>
                  </a:lnTo>
                  <a:cubicBezTo>
                    <a:pt x="9965" y="448"/>
                    <a:pt x="10066" y="348"/>
                    <a:pt x="10066" y="224"/>
                  </a:cubicBezTo>
                  <a:cubicBezTo>
                    <a:pt x="10066" y="101"/>
                    <a:pt x="9965" y="0"/>
                    <a:pt x="98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2820650" y="1238125"/>
              <a:ext cx="52500" cy="48175"/>
            </a:xfrm>
            <a:custGeom>
              <a:avLst/>
              <a:gdLst/>
              <a:ahLst/>
              <a:cxnLst/>
              <a:rect l="l" t="t" r="r" b="b"/>
              <a:pathLst>
                <a:path w="2100" h="1927" extrusionOk="0">
                  <a:moveTo>
                    <a:pt x="1102" y="447"/>
                  </a:moveTo>
                  <a:cubicBezTo>
                    <a:pt x="1190" y="447"/>
                    <a:pt x="1279" y="472"/>
                    <a:pt x="1359" y="516"/>
                  </a:cubicBezTo>
                  <a:cubicBezTo>
                    <a:pt x="1478" y="585"/>
                    <a:pt x="1563" y="695"/>
                    <a:pt x="1599" y="828"/>
                  </a:cubicBezTo>
                  <a:cubicBezTo>
                    <a:pt x="1635" y="962"/>
                    <a:pt x="1616" y="1100"/>
                    <a:pt x="1548" y="1219"/>
                  </a:cubicBezTo>
                  <a:cubicBezTo>
                    <a:pt x="1453" y="1385"/>
                    <a:pt x="1279" y="1477"/>
                    <a:pt x="1101" y="1477"/>
                  </a:cubicBezTo>
                  <a:cubicBezTo>
                    <a:pt x="1014" y="1477"/>
                    <a:pt x="925" y="1455"/>
                    <a:pt x="844" y="1408"/>
                  </a:cubicBezTo>
                  <a:cubicBezTo>
                    <a:pt x="598" y="1266"/>
                    <a:pt x="513" y="950"/>
                    <a:pt x="656" y="705"/>
                  </a:cubicBezTo>
                  <a:cubicBezTo>
                    <a:pt x="723" y="586"/>
                    <a:pt x="835" y="500"/>
                    <a:pt x="968" y="465"/>
                  </a:cubicBezTo>
                  <a:cubicBezTo>
                    <a:pt x="1012" y="453"/>
                    <a:pt x="1058" y="447"/>
                    <a:pt x="1102" y="447"/>
                  </a:cubicBezTo>
                  <a:close/>
                  <a:moveTo>
                    <a:pt x="1102" y="1"/>
                  </a:moveTo>
                  <a:cubicBezTo>
                    <a:pt x="1018" y="1"/>
                    <a:pt x="934" y="12"/>
                    <a:pt x="852" y="34"/>
                  </a:cubicBezTo>
                  <a:cubicBezTo>
                    <a:pt x="603" y="100"/>
                    <a:pt x="395" y="260"/>
                    <a:pt x="266" y="483"/>
                  </a:cubicBezTo>
                  <a:cubicBezTo>
                    <a:pt x="1" y="942"/>
                    <a:pt x="159" y="1533"/>
                    <a:pt x="619" y="1798"/>
                  </a:cubicBezTo>
                  <a:cubicBezTo>
                    <a:pt x="770" y="1885"/>
                    <a:pt x="936" y="1927"/>
                    <a:pt x="1098" y="1927"/>
                  </a:cubicBezTo>
                  <a:cubicBezTo>
                    <a:pt x="1431" y="1927"/>
                    <a:pt x="1757" y="1754"/>
                    <a:pt x="1937" y="1448"/>
                  </a:cubicBezTo>
                  <a:cubicBezTo>
                    <a:pt x="2065" y="1224"/>
                    <a:pt x="2100" y="965"/>
                    <a:pt x="2033" y="715"/>
                  </a:cubicBezTo>
                  <a:cubicBezTo>
                    <a:pt x="1966" y="467"/>
                    <a:pt x="1806" y="259"/>
                    <a:pt x="1584" y="130"/>
                  </a:cubicBezTo>
                  <a:cubicBezTo>
                    <a:pt x="1435" y="44"/>
                    <a:pt x="1269" y="1"/>
                    <a:pt x="1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2528175" y="1526025"/>
              <a:ext cx="51650" cy="48275"/>
            </a:xfrm>
            <a:custGeom>
              <a:avLst/>
              <a:gdLst/>
              <a:ahLst/>
              <a:cxnLst/>
              <a:rect l="l" t="t" r="r" b="b"/>
              <a:pathLst>
                <a:path w="2066" h="1931" extrusionOk="0">
                  <a:moveTo>
                    <a:pt x="1068" y="451"/>
                  </a:moveTo>
                  <a:cubicBezTo>
                    <a:pt x="1157" y="451"/>
                    <a:pt x="1245" y="474"/>
                    <a:pt x="1324" y="519"/>
                  </a:cubicBezTo>
                  <a:cubicBezTo>
                    <a:pt x="1443" y="587"/>
                    <a:pt x="1528" y="698"/>
                    <a:pt x="1564" y="831"/>
                  </a:cubicBezTo>
                  <a:cubicBezTo>
                    <a:pt x="1601" y="965"/>
                    <a:pt x="1582" y="1104"/>
                    <a:pt x="1513" y="1223"/>
                  </a:cubicBezTo>
                  <a:cubicBezTo>
                    <a:pt x="1445" y="1342"/>
                    <a:pt x="1334" y="1426"/>
                    <a:pt x="1201" y="1463"/>
                  </a:cubicBezTo>
                  <a:cubicBezTo>
                    <a:pt x="1156" y="1475"/>
                    <a:pt x="1111" y="1480"/>
                    <a:pt x="1066" y="1480"/>
                  </a:cubicBezTo>
                  <a:cubicBezTo>
                    <a:pt x="977" y="1480"/>
                    <a:pt x="889" y="1457"/>
                    <a:pt x="810" y="1411"/>
                  </a:cubicBezTo>
                  <a:cubicBezTo>
                    <a:pt x="691" y="1343"/>
                    <a:pt x="606" y="1232"/>
                    <a:pt x="569" y="1099"/>
                  </a:cubicBezTo>
                  <a:cubicBezTo>
                    <a:pt x="497" y="825"/>
                    <a:pt x="660" y="542"/>
                    <a:pt x="934" y="468"/>
                  </a:cubicBezTo>
                  <a:cubicBezTo>
                    <a:pt x="979" y="456"/>
                    <a:pt x="1024" y="451"/>
                    <a:pt x="1068" y="451"/>
                  </a:cubicBezTo>
                  <a:close/>
                  <a:moveTo>
                    <a:pt x="1068" y="0"/>
                  </a:moveTo>
                  <a:cubicBezTo>
                    <a:pt x="985" y="0"/>
                    <a:pt x="901" y="11"/>
                    <a:pt x="818" y="34"/>
                  </a:cubicBezTo>
                  <a:cubicBezTo>
                    <a:pt x="306" y="172"/>
                    <a:pt x="0" y="702"/>
                    <a:pt x="137" y="1214"/>
                  </a:cubicBezTo>
                  <a:cubicBezTo>
                    <a:pt x="204" y="1464"/>
                    <a:pt x="364" y="1672"/>
                    <a:pt x="586" y="1801"/>
                  </a:cubicBezTo>
                  <a:cubicBezTo>
                    <a:pt x="734" y="1886"/>
                    <a:pt x="899" y="1930"/>
                    <a:pt x="1066" y="1930"/>
                  </a:cubicBezTo>
                  <a:cubicBezTo>
                    <a:pt x="1148" y="1930"/>
                    <a:pt x="1233" y="1920"/>
                    <a:pt x="1317" y="1897"/>
                  </a:cubicBezTo>
                  <a:cubicBezTo>
                    <a:pt x="1566" y="1829"/>
                    <a:pt x="1774" y="1670"/>
                    <a:pt x="1902" y="1448"/>
                  </a:cubicBezTo>
                  <a:cubicBezTo>
                    <a:pt x="2031" y="1224"/>
                    <a:pt x="2065" y="964"/>
                    <a:pt x="1999" y="716"/>
                  </a:cubicBezTo>
                  <a:cubicBezTo>
                    <a:pt x="1931" y="467"/>
                    <a:pt x="1772" y="259"/>
                    <a:pt x="1549" y="130"/>
                  </a:cubicBezTo>
                  <a:cubicBezTo>
                    <a:pt x="1400" y="44"/>
                    <a:pt x="1235" y="0"/>
                    <a:pt x="1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2729500" y="1031050"/>
              <a:ext cx="55050" cy="48175"/>
            </a:xfrm>
            <a:custGeom>
              <a:avLst/>
              <a:gdLst/>
              <a:ahLst/>
              <a:cxnLst/>
              <a:rect l="l" t="t" r="r" b="b"/>
              <a:pathLst>
                <a:path w="2202" h="1927" extrusionOk="0">
                  <a:moveTo>
                    <a:pt x="1102" y="448"/>
                  </a:moveTo>
                  <a:cubicBezTo>
                    <a:pt x="1190" y="448"/>
                    <a:pt x="1279" y="470"/>
                    <a:pt x="1359" y="517"/>
                  </a:cubicBezTo>
                  <a:cubicBezTo>
                    <a:pt x="1605" y="658"/>
                    <a:pt x="1689" y="973"/>
                    <a:pt x="1547" y="1220"/>
                  </a:cubicBezTo>
                  <a:cubicBezTo>
                    <a:pt x="1452" y="1385"/>
                    <a:pt x="1278" y="1478"/>
                    <a:pt x="1100" y="1478"/>
                  </a:cubicBezTo>
                  <a:cubicBezTo>
                    <a:pt x="1013" y="1478"/>
                    <a:pt x="924" y="1456"/>
                    <a:pt x="844" y="1409"/>
                  </a:cubicBezTo>
                  <a:cubicBezTo>
                    <a:pt x="597" y="1267"/>
                    <a:pt x="513" y="951"/>
                    <a:pt x="654" y="705"/>
                  </a:cubicBezTo>
                  <a:cubicBezTo>
                    <a:pt x="750" y="540"/>
                    <a:pt x="924" y="448"/>
                    <a:pt x="1102" y="448"/>
                  </a:cubicBezTo>
                  <a:close/>
                  <a:moveTo>
                    <a:pt x="1103" y="0"/>
                  </a:moveTo>
                  <a:cubicBezTo>
                    <a:pt x="770" y="0"/>
                    <a:pt x="446" y="173"/>
                    <a:pt x="267" y="481"/>
                  </a:cubicBezTo>
                  <a:cubicBezTo>
                    <a:pt x="0" y="941"/>
                    <a:pt x="160" y="1532"/>
                    <a:pt x="620" y="1798"/>
                  </a:cubicBezTo>
                  <a:cubicBezTo>
                    <a:pt x="771" y="1885"/>
                    <a:pt x="936" y="1926"/>
                    <a:pt x="1099" y="1926"/>
                  </a:cubicBezTo>
                  <a:cubicBezTo>
                    <a:pt x="1434" y="1926"/>
                    <a:pt x="1757" y="1754"/>
                    <a:pt x="1935" y="1445"/>
                  </a:cubicBezTo>
                  <a:cubicBezTo>
                    <a:pt x="2201" y="985"/>
                    <a:pt x="2043" y="394"/>
                    <a:pt x="1583" y="129"/>
                  </a:cubicBezTo>
                  <a:cubicBezTo>
                    <a:pt x="1432" y="42"/>
                    <a:pt x="1266" y="0"/>
                    <a:pt x="1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666850" y="1270450"/>
              <a:ext cx="49925" cy="48250"/>
            </a:xfrm>
            <a:custGeom>
              <a:avLst/>
              <a:gdLst/>
              <a:ahLst/>
              <a:cxnLst/>
              <a:rect l="l" t="t" r="r" b="b"/>
              <a:pathLst>
                <a:path w="1997" h="1930" extrusionOk="0">
                  <a:moveTo>
                    <a:pt x="999" y="450"/>
                  </a:moveTo>
                  <a:cubicBezTo>
                    <a:pt x="1089" y="450"/>
                    <a:pt x="1176" y="473"/>
                    <a:pt x="1256" y="517"/>
                  </a:cubicBezTo>
                  <a:cubicBezTo>
                    <a:pt x="1375" y="586"/>
                    <a:pt x="1461" y="697"/>
                    <a:pt x="1496" y="830"/>
                  </a:cubicBezTo>
                  <a:cubicBezTo>
                    <a:pt x="1532" y="962"/>
                    <a:pt x="1513" y="1101"/>
                    <a:pt x="1445" y="1221"/>
                  </a:cubicBezTo>
                  <a:cubicBezTo>
                    <a:pt x="1376" y="1340"/>
                    <a:pt x="1266" y="1425"/>
                    <a:pt x="1133" y="1461"/>
                  </a:cubicBezTo>
                  <a:cubicBezTo>
                    <a:pt x="1088" y="1473"/>
                    <a:pt x="1042" y="1479"/>
                    <a:pt x="997" y="1479"/>
                  </a:cubicBezTo>
                  <a:cubicBezTo>
                    <a:pt x="908" y="1479"/>
                    <a:pt x="820" y="1456"/>
                    <a:pt x="741" y="1410"/>
                  </a:cubicBezTo>
                  <a:cubicBezTo>
                    <a:pt x="622" y="1342"/>
                    <a:pt x="537" y="1230"/>
                    <a:pt x="501" y="1098"/>
                  </a:cubicBezTo>
                  <a:cubicBezTo>
                    <a:pt x="466" y="964"/>
                    <a:pt x="484" y="826"/>
                    <a:pt x="553" y="707"/>
                  </a:cubicBezTo>
                  <a:cubicBezTo>
                    <a:pt x="621" y="587"/>
                    <a:pt x="732" y="503"/>
                    <a:pt x="865" y="467"/>
                  </a:cubicBezTo>
                  <a:cubicBezTo>
                    <a:pt x="909" y="455"/>
                    <a:pt x="955" y="450"/>
                    <a:pt x="999" y="450"/>
                  </a:cubicBezTo>
                  <a:close/>
                  <a:moveTo>
                    <a:pt x="1000" y="0"/>
                  </a:moveTo>
                  <a:cubicBezTo>
                    <a:pt x="916" y="0"/>
                    <a:pt x="833" y="11"/>
                    <a:pt x="750" y="34"/>
                  </a:cubicBezTo>
                  <a:cubicBezTo>
                    <a:pt x="500" y="101"/>
                    <a:pt x="292" y="260"/>
                    <a:pt x="164" y="483"/>
                  </a:cubicBezTo>
                  <a:cubicBezTo>
                    <a:pt x="35" y="707"/>
                    <a:pt x="1" y="966"/>
                    <a:pt x="67" y="1214"/>
                  </a:cubicBezTo>
                  <a:cubicBezTo>
                    <a:pt x="135" y="1464"/>
                    <a:pt x="294" y="1672"/>
                    <a:pt x="516" y="1800"/>
                  </a:cubicBezTo>
                  <a:cubicBezTo>
                    <a:pt x="667" y="1887"/>
                    <a:pt x="833" y="1929"/>
                    <a:pt x="997" y="1929"/>
                  </a:cubicBezTo>
                  <a:cubicBezTo>
                    <a:pt x="1330" y="1929"/>
                    <a:pt x="1654" y="1755"/>
                    <a:pt x="1834" y="1448"/>
                  </a:cubicBezTo>
                  <a:cubicBezTo>
                    <a:pt x="1963" y="1224"/>
                    <a:pt x="1997" y="964"/>
                    <a:pt x="1930" y="715"/>
                  </a:cubicBezTo>
                  <a:cubicBezTo>
                    <a:pt x="1863" y="467"/>
                    <a:pt x="1704" y="259"/>
                    <a:pt x="1481" y="130"/>
                  </a:cubicBezTo>
                  <a:cubicBezTo>
                    <a:pt x="1332" y="44"/>
                    <a:pt x="1167"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2350750" y="1226550"/>
              <a:ext cx="206675" cy="306175"/>
            </a:xfrm>
            <a:custGeom>
              <a:avLst/>
              <a:gdLst/>
              <a:ahLst/>
              <a:cxnLst/>
              <a:rect l="l" t="t" r="r" b="b"/>
              <a:pathLst>
                <a:path w="8267" h="12247" extrusionOk="0">
                  <a:moveTo>
                    <a:pt x="246" y="0"/>
                  </a:moveTo>
                  <a:cubicBezTo>
                    <a:pt x="189" y="0"/>
                    <a:pt x="132" y="22"/>
                    <a:pt x="88" y="67"/>
                  </a:cubicBezTo>
                  <a:cubicBezTo>
                    <a:pt x="1" y="154"/>
                    <a:pt x="1" y="297"/>
                    <a:pt x="88" y="384"/>
                  </a:cubicBezTo>
                  <a:lnTo>
                    <a:pt x="7819" y="8114"/>
                  </a:lnTo>
                  <a:lnTo>
                    <a:pt x="7819" y="12022"/>
                  </a:lnTo>
                  <a:cubicBezTo>
                    <a:pt x="7819" y="12146"/>
                    <a:pt x="7918" y="12246"/>
                    <a:pt x="8042" y="12246"/>
                  </a:cubicBezTo>
                  <a:cubicBezTo>
                    <a:pt x="8165" y="12246"/>
                    <a:pt x="8266" y="12146"/>
                    <a:pt x="8267" y="12021"/>
                  </a:cubicBezTo>
                  <a:lnTo>
                    <a:pt x="8267" y="8020"/>
                  </a:lnTo>
                  <a:cubicBezTo>
                    <a:pt x="8267" y="7961"/>
                    <a:pt x="8243" y="7904"/>
                    <a:pt x="8202" y="7862"/>
                  </a:cubicBezTo>
                  <a:lnTo>
                    <a:pt x="406" y="67"/>
                  </a:lnTo>
                  <a:cubicBezTo>
                    <a:pt x="361" y="22"/>
                    <a:pt x="303" y="0"/>
                    <a:pt x="2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736775" y="1601125"/>
              <a:ext cx="52500" cy="48225"/>
            </a:xfrm>
            <a:custGeom>
              <a:avLst/>
              <a:gdLst/>
              <a:ahLst/>
              <a:cxnLst/>
              <a:rect l="l" t="t" r="r" b="b"/>
              <a:pathLst>
                <a:path w="2100" h="1929" extrusionOk="0">
                  <a:moveTo>
                    <a:pt x="1101" y="450"/>
                  </a:moveTo>
                  <a:cubicBezTo>
                    <a:pt x="1191" y="450"/>
                    <a:pt x="1278" y="472"/>
                    <a:pt x="1358" y="518"/>
                  </a:cubicBezTo>
                  <a:cubicBezTo>
                    <a:pt x="1478" y="587"/>
                    <a:pt x="1562" y="697"/>
                    <a:pt x="1598" y="830"/>
                  </a:cubicBezTo>
                  <a:cubicBezTo>
                    <a:pt x="1635" y="964"/>
                    <a:pt x="1615" y="1103"/>
                    <a:pt x="1548" y="1222"/>
                  </a:cubicBezTo>
                  <a:cubicBezTo>
                    <a:pt x="1452" y="1387"/>
                    <a:pt x="1279" y="1480"/>
                    <a:pt x="1101" y="1480"/>
                  </a:cubicBezTo>
                  <a:cubicBezTo>
                    <a:pt x="1013" y="1480"/>
                    <a:pt x="925" y="1457"/>
                    <a:pt x="843" y="1410"/>
                  </a:cubicBezTo>
                  <a:cubicBezTo>
                    <a:pt x="597" y="1269"/>
                    <a:pt x="513" y="954"/>
                    <a:pt x="655" y="707"/>
                  </a:cubicBezTo>
                  <a:cubicBezTo>
                    <a:pt x="723" y="588"/>
                    <a:pt x="835" y="503"/>
                    <a:pt x="967" y="467"/>
                  </a:cubicBezTo>
                  <a:cubicBezTo>
                    <a:pt x="1012" y="455"/>
                    <a:pt x="1057" y="450"/>
                    <a:pt x="1101" y="450"/>
                  </a:cubicBezTo>
                  <a:close/>
                  <a:moveTo>
                    <a:pt x="1103" y="0"/>
                  </a:moveTo>
                  <a:cubicBezTo>
                    <a:pt x="1019" y="0"/>
                    <a:pt x="935" y="12"/>
                    <a:pt x="852" y="34"/>
                  </a:cubicBezTo>
                  <a:cubicBezTo>
                    <a:pt x="602" y="101"/>
                    <a:pt x="395" y="261"/>
                    <a:pt x="267" y="483"/>
                  </a:cubicBezTo>
                  <a:cubicBezTo>
                    <a:pt x="1" y="943"/>
                    <a:pt x="159" y="1534"/>
                    <a:pt x="618" y="1800"/>
                  </a:cubicBezTo>
                  <a:cubicBezTo>
                    <a:pt x="770" y="1887"/>
                    <a:pt x="934" y="1928"/>
                    <a:pt x="1099" y="1928"/>
                  </a:cubicBezTo>
                  <a:cubicBezTo>
                    <a:pt x="1432" y="1928"/>
                    <a:pt x="1757" y="1756"/>
                    <a:pt x="1936" y="1448"/>
                  </a:cubicBezTo>
                  <a:cubicBezTo>
                    <a:pt x="2065" y="1224"/>
                    <a:pt x="2100" y="966"/>
                    <a:pt x="2032" y="717"/>
                  </a:cubicBezTo>
                  <a:cubicBezTo>
                    <a:pt x="1966" y="467"/>
                    <a:pt x="1806" y="259"/>
                    <a:pt x="1583" y="130"/>
                  </a:cubicBezTo>
                  <a:cubicBezTo>
                    <a:pt x="1435" y="44"/>
                    <a:pt x="1270" y="0"/>
                    <a:pt x="1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772325" y="1254775"/>
              <a:ext cx="82500" cy="357600"/>
            </a:xfrm>
            <a:custGeom>
              <a:avLst/>
              <a:gdLst/>
              <a:ahLst/>
              <a:cxnLst/>
              <a:rect l="l" t="t" r="r" b="b"/>
              <a:pathLst>
                <a:path w="3300" h="14304" extrusionOk="0">
                  <a:moveTo>
                    <a:pt x="3075" y="0"/>
                  </a:moveTo>
                  <a:cubicBezTo>
                    <a:pt x="2952" y="0"/>
                    <a:pt x="2851" y="101"/>
                    <a:pt x="2851" y="224"/>
                  </a:cubicBezTo>
                  <a:lnTo>
                    <a:pt x="2851" y="11157"/>
                  </a:lnTo>
                  <a:lnTo>
                    <a:pt x="88" y="13921"/>
                  </a:lnTo>
                  <a:cubicBezTo>
                    <a:pt x="0" y="14009"/>
                    <a:pt x="0" y="14152"/>
                    <a:pt x="88" y="14238"/>
                  </a:cubicBezTo>
                  <a:cubicBezTo>
                    <a:pt x="131" y="14282"/>
                    <a:pt x="188" y="14304"/>
                    <a:pt x="246" y="14304"/>
                  </a:cubicBezTo>
                  <a:cubicBezTo>
                    <a:pt x="303" y="14304"/>
                    <a:pt x="359" y="14281"/>
                    <a:pt x="405" y="14237"/>
                  </a:cubicBezTo>
                  <a:lnTo>
                    <a:pt x="3233" y="11408"/>
                  </a:lnTo>
                  <a:cubicBezTo>
                    <a:pt x="3275" y="11366"/>
                    <a:pt x="3299" y="11308"/>
                    <a:pt x="3299" y="11249"/>
                  </a:cubicBezTo>
                  <a:lnTo>
                    <a:pt x="3299" y="224"/>
                  </a:lnTo>
                  <a:cubicBezTo>
                    <a:pt x="3299" y="101"/>
                    <a:pt x="3199" y="0"/>
                    <a:pt x="3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554775" y="891375"/>
              <a:ext cx="49950" cy="48225"/>
            </a:xfrm>
            <a:custGeom>
              <a:avLst/>
              <a:gdLst/>
              <a:ahLst/>
              <a:cxnLst/>
              <a:rect l="l" t="t" r="r" b="b"/>
              <a:pathLst>
                <a:path w="1998" h="1929" extrusionOk="0">
                  <a:moveTo>
                    <a:pt x="999" y="449"/>
                  </a:moveTo>
                  <a:cubicBezTo>
                    <a:pt x="1089" y="449"/>
                    <a:pt x="1176" y="474"/>
                    <a:pt x="1256" y="519"/>
                  </a:cubicBezTo>
                  <a:cubicBezTo>
                    <a:pt x="1375" y="587"/>
                    <a:pt x="1460" y="699"/>
                    <a:pt x="1496" y="831"/>
                  </a:cubicBezTo>
                  <a:cubicBezTo>
                    <a:pt x="1532" y="965"/>
                    <a:pt x="1514" y="1103"/>
                    <a:pt x="1445" y="1222"/>
                  </a:cubicBezTo>
                  <a:cubicBezTo>
                    <a:pt x="1376" y="1342"/>
                    <a:pt x="1266" y="1426"/>
                    <a:pt x="1133" y="1462"/>
                  </a:cubicBezTo>
                  <a:cubicBezTo>
                    <a:pt x="1089" y="1474"/>
                    <a:pt x="1044" y="1480"/>
                    <a:pt x="1000" y="1480"/>
                  </a:cubicBezTo>
                  <a:cubicBezTo>
                    <a:pt x="773" y="1480"/>
                    <a:pt x="564" y="1328"/>
                    <a:pt x="502" y="1098"/>
                  </a:cubicBezTo>
                  <a:cubicBezTo>
                    <a:pt x="465" y="965"/>
                    <a:pt x="484" y="825"/>
                    <a:pt x="553" y="706"/>
                  </a:cubicBezTo>
                  <a:cubicBezTo>
                    <a:pt x="621" y="587"/>
                    <a:pt x="732" y="503"/>
                    <a:pt x="865" y="466"/>
                  </a:cubicBezTo>
                  <a:cubicBezTo>
                    <a:pt x="909" y="454"/>
                    <a:pt x="955" y="449"/>
                    <a:pt x="999" y="449"/>
                  </a:cubicBezTo>
                  <a:close/>
                  <a:moveTo>
                    <a:pt x="1000" y="0"/>
                  </a:moveTo>
                  <a:cubicBezTo>
                    <a:pt x="916" y="0"/>
                    <a:pt x="832" y="11"/>
                    <a:pt x="749" y="34"/>
                  </a:cubicBezTo>
                  <a:cubicBezTo>
                    <a:pt x="500" y="100"/>
                    <a:pt x="292" y="260"/>
                    <a:pt x="164" y="482"/>
                  </a:cubicBezTo>
                  <a:cubicBezTo>
                    <a:pt x="35" y="706"/>
                    <a:pt x="1" y="965"/>
                    <a:pt x="67" y="1214"/>
                  </a:cubicBezTo>
                  <a:cubicBezTo>
                    <a:pt x="183" y="1644"/>
                    <a:pt x="574" y="1929"/>
                    <a:pt x="999" y="1929"/>
                  </a:cubicBezTo>
                  <a:cubicBezTo>
                    <a:pt x="1080" y="1929"/>
                    <a:pt x="1164" y="1918"/>
                    <a:pt x="1248" y="1896"/>
                  </a:cubicBezTo>
                  <a:cubicBezTo>
                    <a:pt x="1498" y="1830"/>
                    <a:pt x="1706" y="1670"/>
                    <a:pt x="1834" y="1447"/>
                  </a:cubicBezTo>
                  <a:cubicBezTo>
                    <a:pt x="1963" y="1224"/>
                    <a:pt x="1997" y="964"/>
                    <a:pt x="1931" y="716"/>
                  </a:cubicBezTo>
                  <a:cubicBezTo>
                    <a:pt x="1863" y="466"/>
                    <a:pt x="1703" y="259"/>
                    <a:pt x="1481" y="130"/>
                  </a:cubicBezTo>
                  <a:cubicBezTo>
                    <a:pt x="1332" y="45"/>
                    <a:pt x="1167"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313875" y="912925"/>
              <a:ext cx="248350" cy="147825"/>
            </a:xfrm>
            <a:custGeom>
              <a:avLst/>
              <a:gdLst/>
              <a:ahLst/>
              <a:cxnLst/>
              <a:rect l="l" t="t" r="r" b="b"/>
              <a:pathLst>
                <a:path w="9934" h="5913" extrusionOk="0">
                  <a:moveTo>
                    <a:pt x="5710" y="1"/>
                  </a:moveTo>
                  <a:cubicBezTo>
                    <a:pt x="5651" y="1"/>
                    <a:pt x="5593" y="25"/>
                    <a:pt x="5552" y="67"/>
                  </a:cubicBezTo>
                  <a:lnTo>
                    <a:pt x="87" y="5530"/>
                  </a:lnTo>
                  <a:cubicBezTo>
                    <a:pt x="0" y="5618"/>
                    <a:pt x="0" y="5759"/>
                    <a:pt x="87" y="5847"/>
                  </a:cubicBezTo>
                  <a:cubicBezTo>
                    <a:pt x="130" y="5891"/>
                    <a:pt x="188" y="5913"/>
                    <a:pt x="246" y="5913"/>
                  </a:cubicBezTo>
                  <a:cubicBezTo>
                    <a:pt x="304" y="5913"/>
                    <a:pt x="360" y="5890"/>
                    <a:pt x="406" y="5847"/>
                  </a:cubicBezTo>
                  <a:lnTo>
                    <a:pt x="5802" y="449"/>
                  </a:lnTo>
                  <a:lnTo>
                    <a:pt x="9710" y="449"/>
                  </a:lnTo>
                  <a:cubicBezTo>
                    <a:pt x="9833" y="449"/>
                    <a:pt x="9934" y="348"/>
                    <a:pt x="9934" y="225"/>
                  </a:cubicBezTo>
                  <a:cubicBezTo>
                    <a:pt x="9934" y="102"/>
                    <a:pt x="9833" y="1"/>
                    <a:pt x="97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247375" y="1623250"/>
              <a:ext cx="52425" cy="48225"/>
            </a:xfrm>
            <a:custGeom>
              <a:avLst/>
              <a:gdLst/>
              <a:ahLst/>
              <a:cxnLst/>
              <a:rect l="l" t="t" r="r" b="b"/>
              <a:pathLst>
                <a:path w="2097" h="1929" extrusionOk="0">
                  <a:moveTo>
                    <a:pt x="996" y="451"/>
                  </a:moveTo>
                  <a:cubicBezTo>
                    <a:pt x="1174" y="451"/>
                    <a:pt x="1348" y="543"/>
                    <a:pt x="1443" y="708"/>
                  </a:cubicBezTo>
                  <a:cubicBezTo>
                    <a:pt x="1586" y="953"/>
                    <a:pt x="1501" y="1270"/>
                    <a:pt x="1255" y="1412"/>
                  </a:cubicBezTo>
                  <a:cubicBezTo>
                    <a:pt x="1174" y="1459"/>
                    <a:pt x="1085" y="1481"/>
                    <a:pt x="998" y="1481"/>
                  </a:cubicBezTo>
                  <a:cubicBezTo>
                    <a:pt x="820" y="1481"/>
                    <a:pt x="646" y="1388"/>
                    <a:pt x="551" y="1222"/>
                  </a:cubicBezTo>
                  <a:cubicBezTo>
                    <a:pt x="482" y="1103"/>
                    <a:pt x="463" y="964"/>
                    <a:pt x="500" y="831"/>
                  </a:cubicBezTo>
                  <a:cubicBezTo>
                    <a:pt x="536" y="699"/>
                    <a:pt x="621" y="588"/>
                    <a:pt x="740" y="519"/>
                  </a:cubicBezTo>
                  <a:cubicBezTo>
                    <a:pt x="821" y="473"/>
                    <a:pt x="909" y="451"/>
                    <a:pt x="996" y="451"/>
                  </a:cubicBezTo>
                  <a:close/>
                  <a:moveTo>
                    <a:pt x="995" y="0"/>
                  </a:moveTo>
                  <a:cubicBezTo>
                    <a:pt x="831" y="0"/>
                    <a:pt x="666" y="42"/>
                    <a:pt x="515" y="129"/>
                  </a:cubicBezTo>
                  <a:cubicBezTo>
                    <a:pt x="292" y="257"/>
                    <a:pt x="133" y="466"/>
                    <a:pt x="66" y="714"/>
                  </a:cubicBezTo>
                  <a:cubicBezTo>
                    <a:pt x="0" y="964"/>
                    <a:pt x="33" y="1223"/>
                    <a:pt x="162" y="1446"/>
                  </a:cubicBezTo>
                  <a:cubicBezTo>
                    <a:pt x="291" y="1669"/>
                    <a:pt x="499" y="1828"/>
                    <a:pt x="748" y="1896"/>
                  </a:cubicBezTo>
                  <a:cubicBezTo>
                    <a:pt x="831" y="1918"/>
                    <a:pt x="916" y="1929"/>
                    <a:pt x="998" y="1929"/>
                  </a:cubicBezTo>
                  <a:cubicBezTo>
                    <a:pt x="1166" y="1929"/>
                    <a:pt x="1330" y="1885"/>
                    <a:pt x="1479" y="1798"/>
                  </a:cubicBezTo>
                  <a:cubicBezTo>
                    <a:pt x="1938" y="1532"/>
                    <a:pt x="2096" y="941"/>
                    <a:pt x="1830" y="482"/>
                  </a:cubicBezTo>
                  <a:cubicBezTo>
                    <a:pt x="1653" y="173"/>
                    <a:pt x="1328" y="0"/>
                    <a:pt x="9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181800" y="1359400"/>
              <a:ext cx="82475" cy="275100"/>
            </a:xfrm>
            <a:custGeom>
              <a:avLst/>
              <a:gdLst/>
              <a:ahLst/>
              <a:cxnLst/>
              <a:rect l="l" t="t" r="r" b="b"/>
              <a:pathLst>
                <a:path w="3299" h="11004" extrusionOk="0">
                  <a:moveTo>
                    <a:pt x="224" y="1"/>
                  </a:moveTo>
                  <a:cubicBezTo>
                    <a:pt x="100" y="1"/>
                    <a:pt x="1" y="101"/>
                    <a:pt x="1" y="224"/>
                  </a:cubicBezTo>
                  <a:lnTo>
                    <a:pt x="1" y="7951"/>
                  </a:lnTo>
                  <a:cubicBezTo>
                    <a:pt x="1" y="8010"/>
                    <a:pt x="24" y="8067"/>
                    <a:pt x="66" y="8109"/>
                  </a:cubicBezTo>
                  <a:lnTo>
                    <a:pt x="2896" y="10938"/>
                  </a:lnTo>
                  <a:cubicBezTo>
                    <a:pt x="2938" y="10982"/>
                    <a:pt x="2995" y="11003"/>
                    <a:pt x="3053" y="11003"/>
                  </a:cubicBezTo>
                  <a:cubicBezTo>
                    <a:pt x="3111" y="11003"/>
                    <a:pt x="3167" y="10982"/>
                    <a:pt x="3211" y="10939"/>
                  </a:cubicBezTo>
                  <a:cubicBezTo>
                    <a:pt x="3299" y="10851"/>
                    <a:pt x="3299" y="10708"/>
                    <a:pt x="3211" y="10622"/>
                  </a:cubicBezTo>
                  <a:lnTo>
                    <a:pt x="448" y="7858"/>
                  </a:lnTo>
                  <a:lnTo>
                    <a:pt x="448" y="224"/>
                  </a:lnTo>
                  <a:cubicBezTo>
                    <a:pt x="448" y="101"/>
                    <a:pt x="347" y="1"/>
                    <a:pt x="2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564275" y="875675"/>
              <a:ext cx="52300" cy="48225"/>
            </a:xfrm>
            <a:custGeom>
              <a:avLst/>
              <a:gdLst/>
              <a:ahLst/>
              <a:cxnLst/>
              <a:rect l="l" t="t" r="r" b="b"/>
              <a:pathLst>
                <a:path w="2092" h="1929" extrusionOk="0">
                  <a:moveTo>
                    <a:pt x="1100" y="450"/>
                  </a:moveTo>
                  <a:cubicBezTo>
                    <a:pt x="1176" y="450"/>
                    <a:pt x="1255" y="466"/>
                    <a:pt x="1328" y="503"/>
                  </a:cubicBezTo>
                  <a:cubicBezTo>
                    <a:pt x="1452" y="563"/>
                    <a:pt x="1544" y="670"/>
                    <a:pt x="1588" y="799"/>
                  </a:cubicBezTo>
                  <a:cubicBezTo>
                    <a:pt x="1632" y="931"/>
                    <a:pt x="1622" y="1070"/>
                    <a:pt x="1561" y="1194"/>
                  </a:cubicBezTo>
                  <a:cubicBezTo>
                    <a:pt x="1501" y="1317"/>
                    <a:pt x="1395" y="1409"/>
                    <a:pt x="1265" y="1453"/>
                  </a:cubicBezTo>
                  <a:cubicBezTo>
                    <a:pt x="1211" y="1471"/>
                    <a:pt x="1155" y="1480"/>
                    <a:pt x="1099" y="1480"/>
                  </a:cubicBezTo>
                  <a:cubicBezTo>
                    <a:pt x="1021" y="1480"/>
                    <a:pt x="943" y="1462"/>
                    <a:pt x="871" y="1426"/>
                  </a:cubicBezTo>
                  <a:cubicBezTo>
                    <a:pt x="748" y="1366"/>
                    <a:pt x="655" y="1260"/>
                    <a:pt x="611" y="1131"/>
                  </a:cubicBezTo>
                  <a:cubicBezTo>
                    <a:pt x="568" y="1000"/>
                    <a:pt x="576" y="860"/>
                    <a:pt x="638" y="737"/>
                  </a:cubicBezTo>
                  <a:cubicBezTo>
                    <a:pt x="728" y="556"/>
                    <a:pt x="909" y="450"/>
                    <a:pt x="1100" y="450"/>
                  </a:cubicBezTo>
                  <a:close/>
                  <a:moveTo>
                    <a:pt x="1101" y="1"/>
                  </a:moveTo>
                  <a:cubicBezTo>
                    <a:pt x="746" y="1"/>
                    <a:pt x="403" y="198"/>
                    <a:pt x="235" y="537"/>
                  </a:cubicBezTo>
                  <a:cubicBezTo>
                    <a:pt x="0" y="1013"/>
                    <a:pt x="195" y="1592"/>
                    <a:pt x="671" y="1827"/>
                  </a:cubicBezTo>
                  <a:cubicBezTo>
                    <a:pt x="805" y="1895"/>
                    <a:pt x="951" y="1928"/>
                    <a:pt x="1098" y="1928"/>
                  </a:cubicBezTo>
                  <a:cubicBezTo>
                    <a:pt x="1202" y="1928"/>
                    <a:pt x="1307" y="1912"/>
                    <a:pt x="1406" y="1876"/>
                  </a:cubicBezTo>
                  <a:cubicBezTo>
                    <a:pt x="1650" y="1794"/>
                    <a:pt x="1846" y="1622"/>
                    <a:pt x="1961" y="1391"/>
                  </a:cubicBezTo>
                  <a:cubicBezTo>
                    <a:pt x="2075" y="1161"/>
                    <a:pt x="2092" y="899"/>
                    <a:pt x="2011" y="654"/>
                  </a:cubicBezTo>
                  <a:cubicBezTo>
                    <a:pt x="1929" y="411"/>
                    <a:pt x="1755" y="214"/>
                    <a:pt x="1525" y="100"/>
                  </a:cubicBezTo>
                  <a:cubicBezTo>
                    <a:pt x="1389" y="33"/>
                    <a:pt x="1244" y="1"/>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605100" y="909600"/>
              <a:ext cx="111275" cy="234000"/>
            </a:xfrm>
            <a:custGeom>
              <a:avLst/>
              <a:gdLst/>
              <a:ahLst/>
              <a:cxnLst/>
              <a:rect l="l" t="t" r="r" b="b"/>
              <a:pathLst>
                <a:path w="4451" h="9360" extrusionOk="0">
                  <a:moveTo>
                    <a:pt x="255" y="0"/>
                  </a:moveTo>
                  <a:cubicBezTo>
                    <a:pt x="184" y="0"/>
                    <a:pt x="115" y="34"/>
                    <a:pt x="72" y="96"/>
                  </a:cubicBezTo>
                  <a:cubicBezTo>
                    <a:pt x="0" y="198"/>
                    <a:pt x="26" y="340"/>
                    <a:pt x="128" y="409"/>
                  </a:cubicBezTo>
                  <a:lnTo>
                    <a:pt x="3585" y="2800"/>
                  </a:lnTo>
                  <a:lnTo>
                    <a:pt x="3993" y="9150"/>
                  </a:lnTo>
                  <a:cubicBezTo>
                    <a:pt x="4001" y="9269"/>
                    <a:pt x="4099" y="9360"/>
                    <a:pt x="4217" y="9360"/>
                  </a:cubicBezTo>
                  <a:lnTo>
                    <a:pt x="4233" y="9360"/>
                  </a:lnTo>
                  <a:cubicBezTo>
                    <a:pt x="4356" y="9352"/>
                    <a:pt x="4451" y="9245"/>
                    <a:pt x="4442" y="9122"/>
                  </a:cubicBezTo>
                  <a:lnTo>
                    <a:pt x="4028" y="2663"/>
                  </a:lnTo>
                  <a:cubicBezTo>
                    <a:pt x="4024" y="2594"/>
                    <a:pt x="3987" y="2532"/>
                    <a:pt x="3932" y="2493"/>
                  </a:cubicBezTo>
                  <a:lnTo>
                    <a:pt x="384" y="41"/>
                  </a:lnTo>
                  <a:cubicBezTo>
                    <a:pt x="345" y="13"/>
                    <a:pt x="300" y="0"/>
                    <a:pt x="2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452875" y="1479875"/>
              <a:ext cx="51700" cy="48225"/>
            </a:xfrm>
            <a:custGeom>
              <a:avLst/>
              <a:gdLst/>
              <a:ahLst/>
              <a:cxnLst/>
              <a:rect l="l" t="t" r="r" b="b"/>
              <a:pathLst>
                <a:path w="2068" h="1929" extrusionOk="0">
                  <a:moveTo>
                    <a:pt x="998" y="449"/>
                  </a:moveTo>
                  <a:cubicBezTo>
                    <a:pt x="1089" y="449"/>
                    <a:pt x="1176" y="474"/>
                    <a:pt x="1256" y="519"/>
                  </a:cubicBezTo>
                  <a:cubicBezTo>
                    <a:pt x="1375" y="588"/>
                    <a:pt x="1460" y="699"/>
                    <a:pt x="1496" y="832"/>
                  </a:cubicBezTo>
                  <a:cubicBezTo>
                    <a:pt x="1531" y="966"/>
                    <a:pt x="1513" y="1103"/>
                    <a:pt x="1445" y="1222"/>
                  </a:cubicBezTo>
                  <a:cubicBezTo>
                    <a:pt x="1376" y="1342"/>
                    <a:pt x="1265" y="1427"/>
                    <a:pt x="1133" y="1463"/>
                  </a:cubicBezTo>
                  <a:cubicBezTo>
                    <a:pt x="1088" y="1475"/>
                    <a:pt x="1043" y="1480"/>
                    <a:pt x="998" y="1480"/>
                  </a:cubicBezTo>
                  <a:cubicBezTo>
                    <a:pt x="771" y="1480"/>
                    <a:pt x="563" y="1329"/>
                    <a:pt x="501" y="1098"/>
                  </a:cubicBezTo>
                  <a:cubicBezTo>
                    <a:pt x="465" y="966"/>
                    <a:pt x="484" y="827"/>
                    <a:pt x="552" y="707"/>
                  </a:cubicBezTo>
                  <a:cubicBezTo>
                    <a:pt x="620" y="588"/>
                    <a:pt x="732" y="503"/>
                    <a:pt x="864" y="468"/>
                  </a:cubicBezTo>
                  <a:cubicBezTo>
                    <a:pt x="908" y="455"/>
                    <a:pt x="955" y="449"/>
                    <a:pt x="998" y="449"/>
                  </a:cubicBezTo>
                  <a:close/>
                  <a:moveTo>
                    <a:pt x="999" y="1"/>
                  </a:moveTo>
                  <a:cubicBezTo>
                    <a:pt x="916" y="1"/>
                    <a:pt x="832" y="12"/>
                    <a:pt x="749" y="34"/>
                  </a:cubicBezTo>
                  <a:cubicBezTo>
                    <a:pt x="500" y="101"/>
                    <a:pt x="292" y="261"/>
                    <a:pt x="163" y="484"/>
                  </a:cubicBezTo>
                  <a:cubicBezTo>
                    <a:pt x="35" y="707"/>
                    <a:pt x="0" y="966"/>
                    <a:pt x="67" y="1215"/>
                  </a:cubicBezTo>
                  <a:cubicBezTo>
                    <a:pt x="183" y="1645"/>
                    <a:pt x="572" y="1929"/>
                    <a:pt x="998" y="1929"/>
                  </a:cubicBezTo>
                  <a:cubicBezTo>
                    <a:pt x="1080" y="1929"/>
                    <a:pt x="1165" y="1918"/>
                    <a:pt x="1249" y="1897"/>
                  </a:cubicBezTo>
                  <a:cubicBezTo>
                    <a:pt x="1762" y="1758"/>
                    <a:pt x="2067" y="1230"/>
                    <a:pt x="1930" y="716"/>
                  </a:cubicBezTo>
                  <a:cubicBezTo>
                    <a:pt x="1863" y="466"/>
                    <a:pt x="1703" y="260"/>
                    <a:pt x="1481" y="131"/>
                  </a:cubicBezTo>
                  <a:cubicBezTo>
                    <a:pt x="1332" y="45"/>
                    <a:pt x="1166" y="1"/>
                    <a:pt x="9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468050" y="1386850"/>
              <a:ext cx="51725" cy="48225"/>
            </a:xfrm>
            <a:custGeom>
              <a:avLst/>
              <a:gdLst/>
              <a:ahLst/>
              <a:cxnLst/>
              <a:rect l="l" t="t" r="r" b="b"/>
              <a:pathLst>
                <a:path w="2069" h="1929" extrusionOk="0">
                  <a:moveTo>
                    <a:pt x="996" y="449"/>
                  </a:moveTo>
                  <a:cubicBezTo>
                    <a:pt x="1224" y="449"/>
                    <a:pt x="1434" y="600"/>
                    <a:pt x="1496" y="831"/>
                  </a:cubicBezTo>
                  <a:cubicBezTo>
                    <a:pt x="1570" y="1106"/>
                    <a:pt x="1406" y="1388"/>
                    <a:pt x="1131" y="1462"/>
                  </a:cubicBezTo>
                  <a:cubicBezTo>
                    <a:pt x="1087" y="1474"/>
                    <a:pt x="1042" y="1479"/>
                    <a:pt x="999" y="1479"/>
                  </a:cubicBezTo>
                  <a:cubicBezTo>
                    <a:pt x="771" y="1479"/>
                    <a:pt x="562" y="1328"/>
                    <a:pt x="500" y="1098"/>
                  </a:cubicBezTo>
                  <a:cubicBezTo>
                    <a:pt x="426" y="823"/>
                    <a:pt x="590" y="540"/>
                    <a:pt x="864" y="466"/>
                  </a:cubicBezTo>
                  <a:cubicBezTo>
                    <a:pt x="908" y="454"/>
                    <a:pt x="953" y="449"/>
                    <a:pt x="996" y="449"/>
                  </a:cubicBezTo>
                  <a:close/>
                  <a:moveTo>
                    <a:pt x="1000" y="1"/>
                  </a:moveTo>
                  <a:cubicBezTo>
                    <a:pt x="917" y="1"/>
                    <a:pt x="833" y="11"/>
                    <a:pt x="750" y="34"/>
                  </a:cubicBezTo>
                  <a:cubicBezTo>
                    <a:pt x="500" y="100"/>
                    <a:pt x="292" y="260"/>
                    <a:pt x="163" y="482"/>
                  </a:cubicBezTo>
                  <a:cubicBezTo>
                    <a:pt x="34" y="706"/>
                    <a:pt x="0" y="965"/>
                    <a:pt x="67" y="1214"/>
                  </a:cubicBezTo>
                  <a:cubicBezTo>
                    <a:pt x="182" y="1644"/>
                    <a:pt x="573" y="1928"/>
                    <a:pt x="998" y="1928"/>
                  </a:cubicBezTo>
                  <a:cubicBezTo>
                    <a:pt x="1080" y="1928"/>
                    <a:pt x="1165" y="1918"/>
                    <a:pt x="1249" y="1895"/>
                  </a:cubicBezTo>
                  <a:cubicBezTo>
                    <a:pt x="1763" y="1757"/>
                    <a:pt x="2068" y="1227"/>
                    <a:pt x="1930" y="715"/>
                  </a:cubicBezTo>
                  <a:cubicBezTo>
                    <a:pt x="1814" y="285"/>
                    <a:pt x="1424" y="1"/>
                    <a:pt x="10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374625" y="1125475"/>
              <a:ext cx="49950" cy="48250"/>
            </a:xfrm>
            <a:custGeom>
              <a:avLst/>
              <a:gdLst/>
              <a:ahLst/>
              <a:cxnLst/>
              <a:rect l="l" t="t" r="r" b="b"/>
              <a:pathLst>
                <a:path w="1998" h="1930" extrusionOk="0">
                  <a:moveTo>
                    <a:pt x="999" y="450"/>
                  </a:moveTo>
                  <a:cubicBezTo>
                    <a:pt x="1089" y="450"/>
                    <a:pt x="1176" y="473"/>
                    <a:pt x="1255" y="519"/>
                  </a:cubicBezTo>
                  <a:cubicBezTo>
                    <a:pt x="1374" y="588"/>
                    <a:pt x="1459" y="698"/>
                    <a:pt x="1495" y="831"/>
                  </a:cubicBezTo>
                  <a:cubicBezTo>
                    <a:pt x="1531" y="965"/>
                    <a:pt x="1512" y="1103"/>
                    <a:pt x="1444" y="1222"/>
                  </a:cubicBezTo>
                  <a:cubicBezTo>
                    <a:pt x="1349" y="1388"/>
                    <a:pt x="1175" y="1480"/>
                    <a:pt x="997" y="1480"/>
                  </a:cubicBezTo>
                  <a:cubicBezTo>
                    <a:pt x="910" y="1480"/>
                    <a:pt x="821" y="1458"/>
                    <a:pt x="740" y="1411"/>
                  </a:cubicBezTo>
                  <a:cubicBezTo>
                    <a:pt x="621" y="1343"/>
                    <a:pt x="537" y="1232"/>
                    <a:pt x="500" y="1099"/>
                  </a:cubicBezTo>
                  <a:cubicBezTo>
                    <a:pt x="466" y="965"/>
                    <a:pt x="484" y="827"/>
                    <a:pt x="553" y="708"/>
                  </a:cubicBezTo>
                  <a:cubicBezTo>
                    <a:pt x="620" y="589"/>
                    <a:pt x="732" y="504"/>
                    <a:pt x="865" y="467"/>
                  </a:cubicBezTo>
                  <a:cubicBezTo>
                    <a:pt x="909" y="456"/>
                    <a:pt x="955" y="450"/>
                    <a:pt x="999" y="450"/>
                  </a:cubicBezTo>
                  <a:close/>
                  <a:moveTo>
                    <a:pt x="1000" y="0"/>
                  </a:moveTo>
                  <a:cubicBezTo>
                    <a:pt x="917" y="0"/>
                    <a:pt x="833" y="11"/>
                    <a:pt x="750" y="33"/>
                  </a:cubicBezTo>
                  <a:cubicBezTo>
                    <a:pt x="500" y="101"/>
                    <a:pt x="292" y="260"/>
                    <a:pt x="164" y="482"/>
                  </a:cubicBezTo>
                  <a:cubicBezTo>
                    <a:pt x="35" y="707"/>
                    <a:pt x="1" y="966"/>
                    <a:pt x="67" y="1215"/>
                  </a:cubicBezTo>
                  <a:cubicBezTo>
                    <a:pt x="135" y="1463"/>
                    <a:pt x="294" y="1671"/>
                    <a:pt x="516" y="1800"/>
                  </a:cubicBezTo>
                  <a:cubicBezTo>
                    <a:pt x="664" y="1886"/>
                    <a:pt x="828" y="1930"/>
                    <a:pt x="996" y="1930"/>
                  </a:cubicBezTo>
                  <a:cubicBezTo>
                    <a:pt x="1080" y="1930"/>
                    <a:pt x="1165" y="1919"/>
                    <a:pt x="1249" y="1897"/>
                  </a:cubicBezTo>
                  <a:cubicBezTo>
                    <a:pt x="1497" y="1829"/>
                    <a:pt x="1705" y="1670"/>
                    <a:pt x="1834" y="1447"/>
                  </a:cubicBezTo>
                  <a:cubicBezTo>
                    <a:pt x="1963" y="1223"/>
                    <a:pt x="1997" y="965"/>
                    <a:pt x="1931" y="716"/>
                  </a:cubicBezTo>
                  <a:cubicBezTo>
                    <a:pt x="1863" y="466"/>
                    <a:pt x="1704" y="258"/>
                    <a:pt x="1481" y="130"/>
                  </a:cubicBezTo>
                  <a:cubicBezTo>
                    <a:pt x="1332" y="44"/>
                    <a:pt x="1167"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359125" y="1308200"/>
              <a:ext cx="55050" cy="48175"/>
            </a:xfrm>
            <a:custGeom>
              <a:avLst/>
              <a:gdLst/>
              <a:ahLst/>
              <a:cxnLst/>
              <a:rect l="l" t="t" r="r" b="b"/>
              <a:pathLst>
                <a:path w="2202" h="1927" extrusionOk="0">
                  <a:moveTo>
                    <a:pt x="1102" y="448"/>
                  </a:moveTo>
                  <a:cubicBezTo>
                    <a:pt x="1189" y="448"/>
                    <a:pt x="1277" y="470"/>
                    <a:pt x="1357" y="517"/>
                  </a:cubicBezTo>
                  <a:cubicBezTo>
                    <a:pt x="1604" y="658"/>
                    <a:pt x="1689" y="973"/>
                    <a:pt x="1547" y="1220"/>
                  </a:cubicBezTo>
                  <a:cubicBezTo>
                    <a:pt x="1451" y="1385"/>
                    <a:pt x="1278" y="1478"/>
                    <a:pt x="1100" y="1478"/>
                  </a:cubicBezTo>
                  <a:cubicBezTo>
                    <a:pt x="1012" y="1478"/>
                    <a:pt x="924" y="1456"/>
                    <a:pt x="843" y="1409"/>
                  </a:cubicBezTo>
                  <a:cubicBezTo>
                    <a:pt x="596" y="1267"/>
                    <a:pt x="512" y="952"/>
                    <a:pt x="654" y="705"/>
                  </a:cubicBezTo>
                  <a:cubicBezTo>
                    <a:pt x="749" y="540"/>
                    <a:pt x="923" y="448"/>
                    <a:pt x="1102" y="448"/>
                  </a:cubicBezTo>
                  <a:close/>
                  <a:moveTo>
                    <a:pt x="1103" y="0"/>
                  </a:moveTo>
                  <a:cubicBezTo>
                    <a:pt x="770" y="0"/>
                    <a:pt x="446" y="173"/>
                    <a:pt x="267" y="481"/>
                  </a:cubicBezTo>
                  <a:cubicBezTo>
                    <a:pt x="1" y="941"/>
                    <a:pt x="160" y="1532"/>
                    <a:pt x="620" y="1798"/>
                  </a:cubicBezTo>
                  <a:cubicBezTo>
                    <a:pt x="771" y="1885"/>
                    <a:pt x="936" y="1927"/>
                    <a:pt x="1099" y="1927"/>
                  </a:cubicBezTo>
                  <a:cubicBezTo>
                    <a:pt x="1432" y="1927"/>
                    <a:pt x="1757" y="1754"/>
                    <a:pt x="1935" y="1445"/>
                  </a:cubicBezTo>
                  <a:cubicBezTo>
                    <a:pt x="2201" y="985"/>
                    <a:pt x="2042" y="394"/>
                    <a:pt x="1582" y="130"/>
                  </a:cubicBezTo>
                  <a:cubicBezTo>
                    <a:pt x="1431" y="42"/>
                    <a:pt x="1266" y="0"/>
                    <a:pt x="1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1398775" y="1220625"/>
              <a:ext cx="240625" cy="95850"/>
            </a:xfrm>
            <a:custGeom>
              <a:avLst/>
              <a:gdLst/>
              <a:ahLst/>
              <a:cxnLst/>
              <a:rect l="l" t="t" r="r" b="b"/>
              <a:pathLst>
                <a:path w="9625" h="3834" extrusionOk="0">
                  <a:moveTo>
                    <a:pt x="2929" y="0"/>
                  </a:moveTo>
                  <a:cubicBezTo>
                    <a:pt x="2861" y="0"/>
                    <a:pt x="2797" y="32"/>
                    <a:pt x="2754" y="86"/>
                  </a:cubicBezTo>
                  <a:lnTo>
                    <a:pt x="79" y="3470"/>
                  </a:lnTo>
                  <a:cubicBezTo>
                    <a:pt x="1" y="3568"/>
                    <a:pt x="17" y="3709"/>
                    <a:pt x="114" y="3785"/>
                  </a:cubicBezTo>
                  <a:cubicBezTo>
                    <a:pt x="156" y="3817"/>
                    <a:pt x="205" y="3833"/>
                    <a:pt x="254" y="3833"/>
                  </a:cubicBezTo>
                  <a:cubicBezTo>
                    <a:pt x="320" y="3833"/>
                    <a:pt x="386" y="3804"/>
                    <a:pt x="430" y="3747"/>
                  </a:cubicBezTo>
                  <a:lnTo>
                    <a:pt x="3038" y="448"/>
                  </a:lnTo>
                  <a:lnTo>
                    <a:pt x="9401" y="448"/>
                  </a:lnTo>
                  <a:cubicBezTo>
                    <a:pt x="9525" y="448"/>
                    <a:pt x="9624" y="348"/>
                    <a:pt x="9624" y="224"/>
                  </a:cubicBezTo>
                  <a:cubicBezTo>
                    <a:pt x="9624" y="101"/>
                    <a:pt x="9525" y="0"/>
                    <a:pt x="9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412450" y="1142325"/>
              <a:ext cx="226950" cy="11200"/>
            </a:xfrm>
            <a:custGeom>
              <a:avLst/>
              <a:gdLst/>
              <a:ahLst/>
              <a:cxnLst/>
              <a:rect l="l" t="t" r="r" b="b"/>
              <a:pathLst>
                <a:path w="9078" h="448" extrusionOk="0">
                  <a:moveTo>
                    <a:pt x="225" y="0"/>
                  </a:moveTo>
                  <a:cubicBezTo>
                    <a:pt x="101" y="0"/>
                    <a:pt x="0" y="101"/>
                    <a:pt x="0" y="224"/>
                  </a:cubicBezTo>
                  <a:cubicBezTo>
                    <a:pt x="0" y="348"/>
                    <a:pt x="101" y="447"/>
                    <a:pt x="225" y="447"/>
                  </a:cubicBezTo>
                  <a:lnTo>
                    <a:pt x="8854" y="447"/>
                  </a:lnTo>
                  <a:cubicBezTo>
                    <a:pt x="8978" y="447"/>
                    <a:pt x="9077" y="348"/>
                    <a:pt x="9077" y="224"/>
                  </a:cubicBezTo>
                  <a:cubicBezTo>
                    <a:pt x="9077" y="101"/>
                    <a:pt x="8978" y="0"/>
                    <a:pt x="88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1499850" y="1294675"/>
              <a:ext cx="109975" cy="108875"/>
            </a:xfrm>
            <a:custGeom>
              <a:avLst/>
              <a:gdLst/>
              <a:ahLst/>
              <a:cxnLst/>
              <a:rect l="l" t="t" r="r" b="b"/>
              <a:pathLst>
                <a:path w="4399" h="4355" extrusionOk="0">
                  <a:moveTo>
                    <a:pt x="4152" y="1"/>
                  </a:moveTo>
                  <a:cubicBezTo>
                    <a:pt x="4094" y="1"/>
                    <a:pt x="4037" y="23"/>
                    <a:pt x="3994" y="66"/>
                  </a:cubicBezTo>
                  <a:lnTo>
                    <a:pt x="89" y="3971"/>
                  </a:lnTo>
                  <a:cubicBezTo>
                    <a:pt x="1" y="4060"/>
                    <a:pt x="1" y="4201"/>
                    <a:pt x="89" y="4289"/>
                  </a:cubicBezTo>
                  <a:cubicBezTo>
                    <a:pt x="132" y="4333"/>
                    <a:pt x="188" y="4355"/>
                    <a:pt x="246" y="4355"/>
                  </a:cubicBezTo>
                  <a:cubicBezTo>
                    <a:pt x="303" y="4355"/>
                    <a:pt x="360" y="4333"/>
                    <a:pt x="406" y="4289"/>
                  </a:cubicBezTo>
                  <a:lnTo>
                    <a:pt x="4311" y="383"/>
                  </a:lnTo>
                  <a:cubicBezTo>
                    <a:pt x="4399" y="295"/>
                    <a:pt x="4399" y="153"/>
                    <a:pt x="4311" y="66"/>
                  </a:cubicBezTo>
                  <a:cubicBezTo>
                    <a:pt x="4267" y="23"/>
                    <a:pt x="4209" y="1"/>
                    <a:pt x="4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490250" y="1406150"/>
              <a:ext cx="256850" cy="108825"/>
            </a:xfrm>
            <a:custGeom>
              <a:avLst/>
              <a:gdLst/>
              <a:ahLst/>
              <a:cxnLst/>
              <a:rect l="l" t="t" r="r" b="b"/>
              <a:pathLst>
                <a:path w="10274" h="4353" extrusionOk="0">
                  <a:moveTo>
                    <a:pt x="10027" y="0"/>
                  </a:moveTo>
                  <a:cubicBezTo>
                    <a:pt x="9969" y="0"/>
                    <a:pt x="9912" y="22"/>
                    <a:pt x="9868" y="66"/>
                  </a:cubicBezTo>
                  <a:lnTo>
                    <a:pt x="6033" y="3901"/>
                  </a:lnTo>
                  <a:lnTo>
                    <a:pt x="238" y="3696"/>
                  </a:lnTo>
                  <a:cubicBezTo>
                    <a:pt x="233" y="3696"/>
                    <a:pt x="229" y="3696"/>
                    <a:pt x="224" y="3696"/>
                  </a:cubicBezTo>
                  <a:cubicBezTo>
                    <a:pt x="117" y="3696"/>
                    <a:pt x="9" y="3793"/>
                    <a:pt x="6" y="3912"/>
                  </a:cubicBezTo>
                  <a:cubicBezTo>
                    <a:pt x="1" y="4035"/>
                    <a:pt x="99" y="4140"/>
                    <a:pt x="222" y="4143"/>
                  </a:cubicBezTo>
                  <a:lnTo>
                    <a:pt x="6114" y="4353"/>
                  </a:lnTo>
                  <a:lnTo>
                    <a:pt x="6123" y="4353"/>
                  </a:lnTo>
                  <a:cubicBezTo>
                    <a:pt x="6182" y="4353"/>
                    <a:pt x="6239" y="4329"/>
                    <a:pt x="6281" y="4287"/>
                  </a:cubicBezTo>
                  <a:lnTo>
                    <a:pt x="10187" y="383"/>
                  </a:lnTo>
                  <a:cubicBezTo>
                    <a:pt x="10273" y="294"/>
                    <a:pt x="10273" y="153"/>
                    <a:pt x="10187" y="66"/>
                  </a:cubicBezTo>
                  <a:cubicBezTo>
                    <a:pt x="10142" y="22"/>
                    <a:pt x="10084" y="0"/>
                    <a:pt x="10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62400" y="757150"/>
              <a:ext cx="49900" cy="48275"/>
            </a:xfrm>
            <a:custGeom>
              <a:avLst/>
              <a:gdLst/>
              <a:ahLst/>
              <a:cxnLst/>
              <a:rect l="l" t="t" r="r" b="b"/>
              <a:pathLst>
                <a:path w="1996" h="1931" extrusionOk="0">
                  <a:moveTo>
                    <a:pt x="999" y="451"/>
                  </a:moveTo>
                  <a:cubicBezTo>
                    <a:pt x="1088" y="451"/>
                    <a:pt x="1176" y="473"/>
                    <a:pt x="1256" y="520"/>
                  </a:cubicBezTo>
                  <a:cubicBezTo>
                    <a:pt x="1375" y="589"/>
                    <a:pt x="1460" y="699"/>
                    <a:pt x="1496" y="832"/>
                  </a:cubicBezTo>
                  <a:cubicBezTo>
                    <a:pt x="1532" y="966"/>
                    <a:pt x="1513" y="1105"/>
                    <a:pt x="1445" y="1224"/>
                  </a:cubicBezTo>
                  <a:cubicBezTo>
                    <a:pt x="1376" y="1343"/>
                    <a:pt x="1266" y="1427"/>
                    <a:pt x="1133" y="1464"/>
                  </a:cubicBezTo>
                  <a:cubicBezTo>
                    <a:pt x="1089" y="1475"/>
                    <a:pt x="1044" y="1481"/>
                    <a:pt x="999" y="1481"/>
                  </a:cubicBezTo>
                  <a:cubicBezTo>
                    <a:pt x="909" y="1481"/>
                    <a:pt x="821" y="1458"/>
                    <a:pt x="741" y="1411"/>
                  </a:cubicBezTo>
                  <a:cubicBezTo>
                    <a:pt x="622" y="1343"/>
                    <a:pt x="537" y="1232"/>
                    <a:pt x="501" y="1099"/>
                  </a:cubicBezTo>
                  <a:cubicBezTo>
                    <a:pt x="465" y="965"/>
                    <a:pt x="484" y="827"/>
                    <a:pt x="553" y="708"/>
                  </a:cubicBezTo>
                  <a:cubicBezTo>
                    <a:pt x="621" y="589"/>
                    <a:pt x="732" y="504"/>
                    <a:pt x="865" y="468"/>
                  </a:cubicBezTo>
                  <a:cubicBezTo>
                    <a:pt x="909" y="456"/>
                    <a:pt x="955" y="451"/>
                    <a:pt x="999" y="451"/>
                  </a:cubicBezTo>
                  <a:close/>
                  <a:moveTo>
                    <a:pt x="1000" y="1"/>
                  </a:moveTo>
                  <a:cubicBezTo>
                    <a:pt x="666" y="1"/>
                    <a:pt x="342" y="174"/>
                    <a:pt x="163" y="483"/>
                  </a:cubicBezTo>
                  <a:cubicBezTo>
                    <a:pt x="35" y="706"/>
                    <a:pt x="0" y="965"/>
                    <a:pt x="67" y="1214"/>
                  </a:cubicBezTo>
                  <a:cubicBezTo>
                    <a:pt x="134" y="1464"/>
                    <a:pt x="294" y="1672"/>
                    <a:pt x="516" y="1801"/>
                  </a:cubicBezTo>
                  <a:cubicBezTo>
                    <a:pt x="664" y="1886"/>
                    <a:pt x="828" y="1930"/>
                    <a:pt x="997" y="1930"/>
                  </a:cubicBezTo>
                  <a:cubicBezTo>
                    <a:pt x="1079" y="1930"/>
                    <a:pt x="1164" y="1920"/>
                    <a:pt x="1246" y="1897"/>
                  </a:cubicBezTo>
                  <a:cubicBezTo>
                    <a:pt x="1496" y="1829"/>
                    <a:pt x="1704" y="1670"/>
                    <a:pt x="1832" y="1448"/>
                  </a:cubicBezTo>
                  <a:cubicBezTo>
                    <a:pt x="1960" y="1224"/>
                    <a:pt x="1996" y="964"/>
                    <a:pt x="1928" y="716"/>
                  </a:cubicBezTo>
                  <a:cubicBezTo>
                    <a:pt x="1862" y="467"/>
                    <a:pt x="1702" y="259"/>
                    <a:pt x="1480" y="130"/>
                  </a:cubicBezTo>
                  <a:cubicBezTo>
                    <a:pt x="1328" y="42"/>
                    <a:pt x="1163" y="1"/>
                    <a:pt x="10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9650" y="788675"/>
              <a:ext cx="94775" cy="233350"/>
            </a:xfrm>
            <a:custGeom>
              <a:avLst/>
              <a:gdLst/>
              <a:ahLst/>
              <a:cxnLst/>
              <a:rect l="l" t="t" r="r" b="b"/>
              <a:pathLst>
                <a:path w="3791" h="9334" extrusionOk="0">
                  <a:moveTo>
                    <a:pt x="246" y="1"/>
                  </a:moveTo>
                  <a:cubicBezTo>
                    <a:pt x="188" y="1"/>
                    <a:pt x="131" y="22"/>
                    <a:pt x="88" y="66"/>
                  </a:cubicBezTo>
                  <a:cubicBezTo>
                    <a:pt x="1" y="155"/>
                    <a:pt x="1" y="296"/>
                    <a:pt x="88" y="384"/>
                  </a:cubicBezTo>
                  <a:lnTo>
                    <a:pt x="3342" y="3638"/>
                  </a:lnTo>
                  <a:lnTo>
                    <a:pt x="3342" y="9109"/>
                  </a:lnTo>
                  <a:cubicBezTo>
                    <a:pt x="3342" y="9233"/>
                    <a:pt x="3442" y="9333"/>
                    <a:pt x="3566" y="9333"/>
                  </a:cubicBezTo>
                  <a:cubicBezTo>
                    <a:pt x="3690" y="9333"/>
                    <a:pt x="3791" y="9233"/>
                    <a:pt x="3791" y="9108"/>
                  </a:cubicBezTo>
                  <a:lnTo>
                    <a:pt x="3791" y="3544"/>
                  </a:lnTo>
                  <a:cubicBezTo>
                    <a:pt x="3791" y="3485"/>
                    <a:pt x="3766" y="3427"/>
                    <a:pt x="3725" y="3386"/>
                  </a:cubicBezTo>
                  <a:lnTo>
                    <a:pt x="405" y="66"/>
                  </a:lnTo>
                  <a:cubicBezTo>
                    <a:pt x="361" y="22"/>
                    <a:pt x="303" y="1"/>
                    <a:pt x="2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555825" y="943500"/>
              <a:ext cx="1045300" cy="538450"/>
            </a:xfrm>
            <a:custGeom>
              <a:avLst/>
              <a:gdLst/>
              <a:ahLst/>
              <a:cxnLst/>
              <a:rect l="l" t="t" r="r" b="b"/>
              <a:pathLst>
                <a:path w="41812" h="21538" extrusionOk="0">
                  <a:moveTo>
                    <a:pt x="20107" y="0"/>
                  </a:moveTo>
                  <a:cubicBezTo>
                    <a:pt x="7759" y="0"/>
                    <a:pt x="0" y="9003"/>
                    <a:pt x="0" y="12132"/>
                  </a:cubicBezTo>
                  <a:cubicBezTo>
                    <a:pt x="0" y="15227"/>
                    <a:pt x="8675" y="21538"/>
                    <a:pt x="20453" y="21538"/>
                  </a:cubicBezTo>
                  <a:cubicBezTo>
                    <a:pt x="32231" y="21538"/>
                    <a:pt x="41812" y="14418"/>
                    <a:pt x="41812" y="12089"/>
                  </a:cubicBezTo>
                  <a:cubicBezTo>
                    <a:pt x="41812" y="9117"/>
                    <a:pt x="33820" y="0"/>
                    <a:pt x="20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849250" y="989425"/>
              <a:ext cx="435725" cy="435725"/>
            </a:xfrm>
            <a:custGeom>
              <a:avLst/>
              <a:gdLst/>
              <a:ahLst/>
              <a:cxnLst/>
              <a:rect l="l" t="t" r="r" b="b"/>
              <a:pathLst>
                <a:path w="17429" h="17429" extrusionOk="0">
                  <a:moveTo>
                    <a:pt x="8715" y="1"/>
                  </a:moveTo>
                  <a:cubicBezTo>
                    <a:pt x="6403" y="1"/>
                    <a:pt x="4187" y="919"/>
                    <a:pt x="2553" y="2552"/>
                  </a:cubicBezTo>
                  <a:cubicBezTo>
                    <a:pt x="919" y="4188"/>
                    <a:pt x="0" y="6404"/>
                    <a:pt x="0" y="8715"/>
                  </a:cubicBezTo>
                  <a:cubicBezTo>
                    <a:pt x="0" y="11026"/>
                    <a:pt x="919" y="13242"/>
                    <a:pt x="2553" y="14877"/>
                  </a:cubicBezTo>
                  <a:cubicBezTo>
                    <a:pt x="4187" y="16511"/>
                    <a:pt x="6403" y="17429"/>
                    <a:pt x="8715" y="17429"/>
                  </a:cubicBezTo>
                  <a:cubicBezTo>
                    <a:pt x="11025" y="17429"/>
                    <a:pt x="13243" y="16511"/>
                    <a:pt x="14877" y="14877"/>
                  </a:cubicBezTo>
                  <a:cubicBezTo>
                    <a:pt x="16511" y="13242"/>
                    <a:pt x="17428" y="11026"/>
                    <a:pt x="17428" y="8715"/>
                  </a:cubicBezTo>
                  <a:cubicBezTo>
                    <a:pt x="17428" y="6404"/>
                    <a:pt x="16511" y="4188"/>
                    <a:pt x="14877" y="2552"/>
                  </a:cubicBezTo>
                  <a:cubicBezTo>
                    <a:pt x="13243" y="919"/>
                    <a:pt x="11025" y="1"/>
                    <a:pt x="8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958600" y="1098775"/>
              <a:ext cx="217100" cy="217050"/>
            </a:xfrm>
            <a:custGeom>
              <a:avLst/>
              <a:gdLst/>
              <a:ahLst/>
              <a:cxnLst/>
              <a:rect l="l" t="t" r="r" b="b"/>
              <a:pathLst>
                <a:path w="8684" h="8682" extrusionOk="0">
                  <a:moveTo>
                    <a:pt x="4342" y="0"/>
                  </a:moveTo>
                  <a:cubicBezTo>
                    <a:pt x="1945" y="0"/>
                    <a:pt x="1" y="1943"/>
                    <a:pt x="1" y="4341"/>
                  </a:cubicBezTo>
                  <a:cubicBezTo>
                    <a:pt x="1" y="6739"/>
                    <a:pt x="1945" y="8681"/>
                    <a:pt x="4342" y="8681"/>
                  </a:cubicBezTo>
                  <a:cubicBezTo>
                    <a:pt x="6739" y="8681"/>
                    <a:pt x="8683" y="6739"/>
                    <a:pt x="8683" y="4341"/>
                  </a:cubicBezTo>
                  <a:cubicBezTo>
                    <a:pt x="8683" y="1943"/>
                    <a:pt x="6739" y="0"/>
                    <a:pt x="4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555825" y="1078125"/>
              <a:ext cx="1045300" cy="403825"/>
            </a:xfrm>
            <a:custGeom>
              <a:avLst/>
              <a:gdLst/>
              <a:ahLst/>
              <a:cxnLst/>
              <a:rect l="l" t="t" r="r" b="b"/>
              <a:pathLst>
                <a:path w="41812" h="16153" extrusionOk="0">
                  <a:moveTo>
                    <a:pt x="4796" y="1"/>
                  </a:moveTo>
                  <a:cubicBezTo>
                    <a:pt x="1707" y="2519"/>
                    <a:pt x="0" y="5280"/>
                    <a:pt x="0" y="6747"/>
                  </a:cubicBezTo>
                  <a:cubicBezTo>
                    <a:pt x="0" y="9842"/>
                    <a:pt x="8675" y="16153"/>
                    <a:pt x="20453" y="16153"/>
                  </a:cubicBezTo>
                  <a:cubicBezTo>
                    <a:pt x="32231" y="16153"/>
                    <a:pt x="41812" y="9033"/>
                    <a:pt x="41812" y="6704"/>
                  </a:cubicBezTo>
                  <a:cubicBezTo>
                    <a:pt x="41812" y="5931"/>
                    <a:pt x="41266" y="4741"/>
                    <a:pt x="40225" y="3405"/>
                  </a:cubicBezTo>
                  <a:cubicBezTo>
                    <a:pt x="35730" y="5246"/>
                    <a:pt x="30894" y="6236"/>
                    <a:pt x="25904" y="6236"/>
                  </a:cubicBezTo>
                  <a:cubicBezTo>
                    <a:pt x="25576" y="6236"/>
                    <a:pt x="25248" y="6232"/>
                    <a:pt x="24919" y="6223"/>
                  </a:cubicBezTo>
                  <a:cubicBezTo>
                    <a:pt x="17933" y="6039"/>
                    <a:pt x="10439" y="4234"/>
                    <a:pt x="479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059650" y="1138425"/>
              <a:ext cx="66725" cy="66700"/>
            </a:xfrm>
            <a:custGeom>
              <a:avLst/>
              <a:gdLst/>
              <a:ahLst/>
              <a:cxnLst/>
              <a:rect l="l" t="t" r="r" b="b"/>
              <a:pathLst>
                <a:path w="2669" h="2668" extrusionOk="0">
                  <a:moveTo>
                    <a:pt x="1335" y="1"/>
                  </a:moveTo>
                  <a:cubicBezTo>
                    <a:pt x="598" y="1"/>
                    <a:pt x="1" y="598"/>
                    <a:pt x="1" y="1335"/>
                  </a:cubicBezTo>
                  <a:cubicBezTo>
                    <a:pt x="1" y="2070"/>
                    <a:pt x="598" y="2667"/>
                    <a:pt x="1335" y="2667"/>
                  </a:cubicBezTo>
                  <a:cubicBezTo>
                    <a:pt x="2071" y="2667"/>
                    <a:pt x="2668" y="2070"/>
                    <a:pt x="2668" y="1335"/>
                  </a:cubicBezTo>
                  <a:cubicBezTo>
                    <a:pt x="2668" y="598"/>
                    <a:pt x="2071" y="1"/>
                    <a:pt x="1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217175" y="997750"/>
              <a:ext cx="106400" cy="58400"/>
            </a:xfrm>
            <a:custGeom>
              <a:avLst/>
              <a:gdLst/>
              <a:ahLst/>
              <a:cxnLst/>
              <a:rect l="l" t="t" r="r" b="b"/>
              <a:pathLst>
                <a:path w="4256" h="2336" extrusionOk="0">
                  <a:moveTo>
                    <a:pt x="837" y="1"/>
                  </a:moveTo>
                  <a:cubicBezTo>
                    <a:pt x="206" y="1"/>
                    <a:pt x="1" y="1071"/>
                    <a:pt x="719" y="1346"/>
                  </a:cubicBezTo>
                  <a:cubicBezTo>
                    <a:pt x="1540" y="1660"/>
                    <a:pt x="2360" y="1974"/>
                    <a:pt x="3181" y="2288"/>
                  </a:cubicBezTo>
                  <a:cubicBezTo>
                    <a:pt x="3266" y="2321"/>
                    <a:pt x="3346" y="2335"/>
                    <a:pt x="3420" y="2335"/>
                  </a:cubicBezTo>
                  <a:cubicBezTo>
                    <a:pt x="4051" y="2335"/>
                    <a:pt x="4256" y="1265"/>
                    <a:pt x="3539" y="991"/>
                  </a:cubicBezTo>
                  <a:cubicBezTo>
                    <a:pt x="2719" y="677"/>
                    <a:pt x="1899" y="361"/>
                    <a:pt x="1076" y="48"/>
                  </a:cubicBezTo>
                  <a:cubicBezTo>
                    <a:pt x="991" y="16"/>
                    <a:pt x="911" y="1"/>
                    <a:pt x="837"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330250" y="1044175"/>
              <a:ext cx="160450" cy="107250"/>
            </a:xfrm>
            <a:custGeom>
              <a:avLst/>
              <a:gdLst/>
              <a:ahLst/>
              <a:cxnLst/>
              <a:rect l="l" t="t" r="r" b="b"/>
              <a:pathLst>
                <a:path w="6418" h="4290" extrusionOk="0">
                  <a:moveTo>
                    <a:pt x="843" y="0"/>
                  </a:moveTo>
                  <a:cubicBezTo>
                    <a:pt x="207" y="0"/>
                    <a:pt x="0" y="1073"/>
                    <a:pt x="722" y="1344"/>
                  </a:cubicBezTo>
                  <a:cubicBezTo>
                    <a:pt x="2324" y="1944"/>
                    <a:pt x="3646" y="3035"/>
                    <a:pt x="4942" y="4121"/>
                  </a:cubicBezTo>
                  <a:cubicBezTo>
                    <a:pt x="5082" y="4240"/>
                    <a:pt x="5237" y="4290"/>
                    <a:pt x="5386" y="4290"/>
                  </a:cubicBezTo>
                  <a:cubicBezTo>
                    <a:pt x="5936" y="4290"/>
                    <a:pt x="6417" y="3609"/>
                    <a:pt x="5894" y="3170"/>
                  </a:cubicBezTo>
                  <a:cubicBezTo>
                    <a:pt x="4409" y="1926"/>
                    <a:pt x="2913" y="732"/>
                    <a:pt x="1080" y="46"/>
                  </a:cubicBezTo>
                  <a:cubicBezTo>
                    <a:pt x="996" y="15"/>
                    <a:pt x="917" y="0"/>
                    <a:pt x="843"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7675049" y="2512083"/>
            <a:ext cx="864252" cy="1054868"/>
            <a:chOff x="5079250" y="2236750"/>
            <a:chExt cx="1080450" cy="1318750"/>
          </a:xfrm>
        </p:grpSpPr>
        <p:sp>
          <p:nvSpPr>
            <p:cNvPr id="96" name="Google Shape;96;p3"/>
            <p:cNvSpPr/>
            <p:nvPr/>
          </p:nvSpPr>
          <p:spPr>
            <a:xfrm>
              <a:off x="5316525" y="2236750"/>
              <a:ext cx="319825" cy="220125"/>
            </a:xfrm>
            <a:custGeom>
              <a:avLst/>
              <a:gdLst/>
              <a:ahLst/>
              <a:cxnLst/>
              <a:rect l="l" t="t" r="r" b="b"/>
              <a:pathLst>
                <a:path w="12793" h="8805" extrusionOk="0">
                  <a:moveTo>
                    <a:pt x="5146" y="1"/>
                  </a:moveTo>
                  <a:cubicBezTo>
                    <a:pt x="2032" y="1"/>
                    <a:pt x="1" y="2499"/>
                    <a:pt x="1" y="2499"/>
                  </a:cubicBezTo>
                  <a:cubicBezTo>
                    <a:pt x="1" y="2499"/>
                    <a:pt x="1483" y="1961"/>
                    <a:pt x="3375" y="1961"/>
                  </a:cubicBezTo>
                  <a:cubicBezTo>
                    <a:pt x="4366" y="1961"/>
                    <a:pt x="5469" y="2109"/>
                    <a:pt x="6530" y="2558"/>
                  </a:cubicBezTo>
                  <a:cubicBezTo>
                    <a:pt x="9618" y="3864"/>
                    <a:pt x="9115" y="7994"/>
                    <a:pt x="9115" y="7994"/>
                  </a:cubicBezTo>
                  <a:lnTo>
                    <a:pt x="11217" y="8804"/>
                  </a:lnTo>
                  <a:cubicBezTo>
                    <a:pt x="11217" y="8804"/>
                    <a:pt x="12793" y="3129"/>
                    <a:pt x="8082" y="742"/>
                  </a:cubicBezTo>
                  <a:cubicBezTo>
                    <a:pt x="7028" y="208"/>
                    <a:pt x="6042" y="1"/>
                    <a:pt x="5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532525" y="2354450"/>
              <a:ext cx="75475" cy="102425"/>
            </a:xfrm>
            <a:custGeom>
              <a:avLst/>
              <a:gdLst/>
              <a:ahLst/>
              <a:cxnLst/>
              <a:rect l="l" t="t" r="r" b="b"/>
              <a:pathLst>
                <a:path w="3019" h="4097" extrusionOk="0">
                  <a:moveTo>
                    <a:pt x="0" y="1"/>
                  </a:moveTo>
                  <a:lnTo>
                    <a:pt x="0" y="1"/>
                  </a:lnTo>
                  <a:cubicBezTo>
                    <a:pt x="679" y="1570"/>
                    <a:pt x="475" y="3286"/>
                    <a:pt x="475" y="3286"/>
                  </a:cubicBezTo>
                  <a:lnTo>
                    <a:pt x="2578" y="4096"/>
                  </a:lnTo>
                  <a:cubicBezTo>
                    <a:pt x="2578" y="4096"/>
                    <a:pt x="3019" y="2510"/>
                    <a:pt x="2738" y="660"/>
                  </a:cubicBezTo>
                  <a:cubicBezTo>
                    <a:pt x="1826" y="432"/>
                    <a:pt x="914" y="213"/>
                    <a:pt x="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236600" y="2346225"/>
              <a:ext cx="324600" cy="221325"/>
            </a:xfrm>
            <a:custGeom>
              <a:avLst/>
              <a:gdLst/>
              <a:ahLst/>
              <a:cxnLst/>
              <a:rect l="l" t="t" r="r" b="b"/>
              <a:pathLst>
                <a:path w="12984" h="8853" extrusionOk="0">
                  <a:moveTo>
                    <a:pt x="1874" y="1"/>
                  </a:moveTo>
                  <a:lnTo>
                    <a:pt x="1874" y="1"/>
                  </a:lnTo>
                  <a:cubicBezTo>
                    <a:pt x="1874" y="1"/>
                    <a:pt x="1" y="5003"/>
                    <a:pt x="4443" y="7861"/>
                  </a:cubicBezTo>
                  <a:cubicBezTo>
                    <a:pt x="5564" y="8582"/>
                    <a:pt x="6664" y="8852"/>
                    <a:pt x="7682" y="8852"/>
                  </a:cubicBezTo>
                  <a:cubicBezTo>
                    <a:pt x="10693" y="8852"/>
                    <a:pt x="12984" y="6489"/>
                    <a:pt x="12984" y="6489"/>
                  </a:cubicBezTo>
                  <a:lnTo>
                    <a:pt x="11223" y="5085"/>
                  </a:lnTo>
                  <a:cubicBezTo>
                    <a:pt x="11223" y="5085"/>
                    <a:pt x="9527" y="6377"/>
                    <a:pt x="7578" y="6377"/>
                  </a:cubicBezTo>
                  <a:cubicBezTo>
                    <a:pt x="6804" y="6377"/>
                    <a:pt x="5989" y="6173"/>
                    <a:pt x="5225" y="5604"/>
                  </a:cubicBezTo>
                  <a:cubicBezTo>
                    <a:pt x="2537" y="3600"/>
                    <a:pt x="1874" y="1"/>
                    <a:pt x="18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85425" y="2473325"/>
              <a:ext cx="175775" cy="94125"/>
            </a:xfrm>
            <a:custGeom>
              <a:avLst/>
              <a:gdLst/>
              <a:ahLst/>
              <a:cxnLst/>
              <a:rect l="l" t="t" r="r" b="b"/>
              <a:pathLst>
                <a:path w="7031" h="3765" extrusionOk="0">
                  <a:moveTo>
                    <a:pt x="5270" y="1"/>
                  </a:moveTo>
                  <a:cubicBezTo>
                    <a:pt x="5270" y="1"/>
                    <a:pt x="4016" y="953"/>
                    <a:pt x="2426" y="1221"/>
                  </a:cubicBezTo>
                  <a:cubicBezTo>
                    <a:pt x="2092" y="1633"/>
                    <a:pt x="1737" y="2030"/>
                    <a:pt x="1344" y="2401"/>
                  </a:cubicBezTo>
                  <a:cubicBezTo>
                    <a:pt x="940" y="2783"/>
                    <a:pt x="489" y="3150"/>
                    <a:pt x="0" y="3494"/>
                  </a:cubicBezTo>
                  <a:cubicBezTo>
                    <a:pt x="595" y="3684"/>
                    <a:pt x="1175" y="3764"/>
                    <a:pt x="1730" y="3764"/>
                  </a:cubicBezTo>
                  <a:cubicBezTo>
                    <a:pt x="4741" y="3764"/>
                    <a:pt x="7031" y="1404"/>
                    <a:pt x="7031" y="1404"/>
                  </a:cubicBezTo>
                  <a:lnTo>
                    <a:pt x="527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529100" y="2466150"/>
              <a:ext cx="480875" cy="455425"/>
            </a:xfrm>
            <a:custGeom>
              <a:avLst/>
              <a:gdLst/>
              <a:ahLst/>
              <a:cxnLst/>
              <a:rect l="l" t="t" r="r" b="b"/>
              <a:pathLst>
                <a:path w="19235" h="18217" extrusionOk="0">
                  <a:moveTo>
                    <a:pt x="1841" y="0"/>
                  </a:moveTo>
                  <a:lnTo>
                    <a:pt x="0" y="1416"/>
                  </a:lnTo>
                  <a:cubicBezTo>
                    <a:pt x="0" y="1416"/>
                    <a:pt x="10450" y="17141"/>
                    <a:pt x="15509" y="18216"/>
                  </a:cubicBezTo>
                  <a:lnTo>
                    <a:pt x="19235" y="14719"/>
                  </a:lnTo>
                  <a:cubicBezTo>
                    <a:pt x="19235" y="14719"/>
                    <a:pt x="14871" y="7771"/>
                    <a:pt x="18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559300" y="2466125"/>
              <a:ext cx="450700" cy="385500"/>
            </a:xfrm>
            <a:custGeom>
              <a:avLst/>
              <a:gdLst/>
              <a:ahLst/>
              <a:cxnLst/>
              <a:rect l="l" t="t" r="r" b="b"/>
              <a:pathLst>
                <a:path w="18028" h="15420" extrusionOk="0">
                  <a:moveTo>
                    <a:pt x="634" y="0"/>
                  </a:moveTo>
                  <a:lnTo>
                    <a:pt x="0" y="488"/>
                  </a:lnTo>
                  <a:cubicBezTo>
                    <a:pt x="4289" y="4283"/>
                    <a:pt x="15782" y="14250"/>
                    <a:pt x="17283" y="15419"/>
                  </a:cubicBezTo>
                  <a:lnTo>
                    <a:pt x="18028" y="14720"/>
                  </a:lnTo>
                  <a:cubicBezTo>
                    <a:pt x="18028" y="14720"/>
                    <a:pt x="13664" y="7772"/>
                    <a:pt x="63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394025" y="2882500"/>
              <a:ext cx="650125" cy="516625"/>
            </a:xfrm>
            <a:custGeom>
              <a:avLst/>
              <a:gdLst/>
              <a:ahLst/>
              <a:cxnLst/>
              <a:rect l="l" t="t" r="r" b="b"/>
              <a:pathLst>
                <a:path w="26005" h="20665" extrusionOk="0">
                  <a:moveTo>
                    <a:pt x="23308" y="0"/>
                  </a:moveTo>
                  <a:cubicBezTo>
                    <a:pt x="12928" y="0"/>
                    <a:pt x="1" y="10346"/>
                    <a:pt x="1" y="10346"/>
                  </a:cubicBezTo>
                  <a:lnTo>
                    <a:pt x="6824" y="20664"/>
                  </a:lnTo>
                  <a:cubicBezTo>
                    <a:pt x="6824" y="20664"/>
                    <a:pt x="22452" y="13423"/>
                    <a:pt x="25781" y="2301"/>
                  </a:cubicBezTo>
                  <a:cubicBezTo>
                    <a:pt x="26005" y="1555"/>
                    <a:pt x="24451" y="23"/>
                    <a:pt x="23671" y="5"/>
                  </a:cubicBezTo>
                  <a:cubicBezTo>
                    <a:pt x="23550" y="2"/>
                    <a:pt x="23429" y="0"/>
                    <a:pt x="233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5444975" y="2908100"/>
              <a:ext cx="596100" cy="490950"/>
            </a:xfrm>
            <a:custGeom>
              <a:avLst/>
              <a:gdLst/>
              <a:ahLst/>
              <a:cxnLst/>
              <a:rect l="l" t="t" r="r" b="b"/>
              <a:pathLst>
                <a:path w="23844" h="19638" extrusionOk="0">
                  <a:moveTo>
                    <a:pt x="23196" y="0"/>
                  </a:moveTo>
                  <a:cubicBezTo>
                    <a:pt x="21624" y="1167"/>
                    <a:pt x="19984" y="2239"/>
                    <a:pt x="18345" y="3236"/>
                  </a:cubicBezTo>
                  <a:cubicBezTo>
                    <a:pt x="12533" y="6781"/>
                    <a:pt x="6494" y="10388"/>
                    <a:pt x="1" y="12403"/>
                  </a:cubicBezTo>
                  <a:lnTo>
                    <a:pt x="4786" y="19638"/>
                  </a:lnTo>
                  <a:cubicBezTo>
                    <a:pt x="4786" y="19638"/>
                    <a:pt x="20414" y="12398"/>
                    <a:pt x="23743" y="1276"/>
                  </a:cubicBezTo>
                  <a:cubicBezTo>
                    <a:pt x="23843" y="939"/>
                    <a:pt x="23583" y="445"/>
                    <a:pt x="231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147300" y="2971675"/>
              <a:ext cx="510550" cy="583825"/>
            </a:xfrm>
            <a:custGeom>
              <a:avLst/>
              <a:gdLst/>
              <a:ahLst/>
              <a:cxnLst/>
              <a:rect l="l" t="t" r="r" b="b"/>
              <a:pathLst>
                <a:path w="20422" h="23353" extrusionOk="0">
                  <a:moveTo>
                    <a:pt x="10019" y="0"/>
                  </a:moveTo>
                  <a:lnTo>
                    <a:pt x="10019" y="3090"/>
                  </a:lnTo>
                  <a:cubicBezTo>
                    <a:pt x="8836" y="3317"/>
                    <a:pt x="7737" y="3780"/>
                    <a:pt x="6775" y="4431"/>
                  </a:cubicBezTo>
                  <a:lnTo>
                    <a:pt x="4591" y="2248"/>
                  </a:lnTo>
                  <a:lnTo>
                    <a:pt x="2248" y="4591"/>
                  </a:lnTo>
                  <a:lnTo>
                    <a:pt x="4430" y="6774"/>
                  </a:lnTo>
                  <a:cubicBezTo>
                    <a:pt x="3780" y="7736"/>
                    <a:pt x="3319" y="8835"/>
                    <a:pt x="3090" y="10018"/>
                  </a:cubicBezTo>
                  <a:lnTo>
                    <a:pt x="0" y="10018"/>
                  </a:lnTo>
                  <a:lnTo>
                    <a:pt x="0" y="13334"/>
                  </a:lnTo>
                  <a:lnTo>
                    <a:pt x="3090" y="13334"/>
                  </a:lnTo>
                  <a:cubicBezTo>
                    <a:pt x="3318" y="14515"/>
                    <a:pt x="3780" y="15614"/>
                    <a:pt x="4430" y="16577"/>
                  </a:cubicBezTo>
                  <a:lnTo>
                    <a:pt x="2248" y="18760"/>
                  </a:lnTo>
                  <a:lnTo>
                    <a:pt x="4591" y="21104"/>
                  </a:lnTo>
                  <a:lnTo>
                    <a:pt x="6775" y="18921"/>
                  </a:lnTo>
                  <a:cubicBezTo>
                    <a:pt x="7736" y="19573"/>
                    <a:pt x="8835" y="20034"/>
                    <a:pt x="10019" y="20261"/>
                  </a:cubicBezTo>
                  <a:lnTo>
                    <a:pt x="10019" y="23352"/>
                  </a:lnTo>
                  <a:lnTo>
                    <a:pt x="13334" y="23352"/>
                  </a:lnTo>
                  <a:lnTo>
                    <a:pt x="13334" y="20261"/>
                  </a:lnTo>
                  <a:cubicBezTo>
                    <a:pt x="17370" y="19484"/>
                    <a:pt x="20422" y="15937"/>
                    <a:pt x="20422" y="11674"/>
                  </a:cubicBezTo>
                  <a:cubicBezTo>
                    <a:pt x="20422" y="7411"/>
                    <a:pt x="17370" y="3866"/>
                    <a:pt x="13334" y="3090"/>
                  </a:cubicBezTo>
                  <a:lnTo>
                    <a:pt x="13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203475" y="3069150"/>
              <a:ext cx="454375" cy="486225"/>
            </a:xfrm>
            <a:custGeom>
              <a:avLst/>
              <a:gdLst/>
              <a:ahLst/>
              <a:cxnLst/>
              <a:rect l="l" t="t" r="r" b="b"/>
              <a:pathLst>
                <a:path w="18175" h="19449" extrusionOk="0">
                  <a:moveTo>
                    <a:pt x="13418" y="1"/>
                  </a:moveTo>
                  <a:lnTo>
                    <a:pt x="13418" y="1"/>
                  </a:lnTo>
                  <a:cubicBezTo>
                    <a:pt x="13842" y="2830"/>
                    <a:pt x="13444" y="5741"/>
                    <a:pt x="12087" y="8416"/>
                  </a:cubicBezTo>
                  <a:cubicBezTo>
                    <a:pt x="9827" y="12872"/>
                    <a:pt x="5827" y="14822"/>
                    <a:pt x="1584" y="14822"/>
                  </a:cubicBezTo>
                  <a:cubicBezTo>
                    <a:pt x="1096" y="14822"/>
                    <a:pt x="604" y="14796"/>
                    <a:pt x="112" y="14745"/>
                  </a:cubicBezTo>
                  <a:lnTo>
                    <a:pt x="1" y="14857"/>
                  </a:lnTo>
                  <a:lnTo>
                    <a:pt x="2344" y="17201"/>
                  </a:lnTo>
                  <a:lnTo>
                    <a:pt x="4528" y="15018"/>
                  </a:lnTo>
                  <a:cubicBezTo>
                    <a:pt x="5489" y="15669"/>
                    <a:pt x="6588" y="16131"/>
                    <a:pt x="7772" y="16358"/>
                  </a:cubicBezTo>
                  <a:lnTo>
                    <a:pt x="7772" y="19449"/>
                  </a:lnTo>
                  <a:lnTo>
                    <a:pt x="11087" y="19449"/>
                  </a:lnTo>
                  <a:lnTo>
                    <a:pt x="11087" y="16358"/>
                  </a:lnTo>
                  <a:cubicBezTo>
                    <a:pt x="15123" y="15584"/>
                    <a:pt x="18175" y="12037"/>
                    <a:pt x="18175" y="7774"/>
                  </a:cubicBezTo>
                  <a:cubicBezTo>
                    <a:pt x="18175" y="4384"/>
                    <a:pt x="16239" y="1450"/>
                    <a:pt x="1341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842225" y="2804325"/>
              <a:ext cx="251300" cy="251325"/>
            </a:xfrm>
            <a:custGeom>
              <a:avLst/>
              <a:gdLst/>
              <a:ahLst/>
              <a:cxnLst/>
              <a:rect l="l" t="t" r="r" b="b"/>
              <a:pathLst>
                <a:path w="10052" h="10053" extrusionOk="0">
                  <a:moveTo>
                    <a:pt x="5026" y="1"/>
                  </a:moveTo>
                  <a:cubicBezTo>
                    <a:pt x="3694" y="1"/>
                    <a:pt x="2415" y="531"/>
                    <a:pt x="1472" y="1473"/>
                  </a:cubicBezTo>
                  <a:cubicBezTo>
                    <a:pt x="530" y="2415"/>
                    <a:pt x="0" y="3695"/>
                    <a:pt x="0" y="5027"/>
                  </a:cubicBezTo>
                  <a:cubicBezTo>
                    <a:pt x="0" y="6360"/>
                    <a:pt x="530" y="7638"/>
                    <a:pt x="1472" y="8580"/>
                  </a:cubicBezTo>
                  <a:cubicBezTo>
                    <a:pt x="2415" y="9523"/>
                    <a:pt x="3694" y="10052"/>
                    <a:pt x="5026" y="10052"/>
                  </a:cubicBezTo>
                  <a:cubicBezTo>
                    <a:pt x="6359" y="10052"/>
                    <a:pt x="7637" y="9523"/>
                    <a:pt x="8580" y="8580"/>
                  </a:cubicBezTo>
                  <a:cubicBezTo>
                    <a:pt x="9522" y="7638"/>
                    <a:pt x="10052" y="6360"/>
                    <a:pt x="10052" y="5027"/>
                  </a:cubicBezTo>
                  <a:cubicBezTo>
                    <a:pt x="10052" y="3695"/>
                    <a:pt x="9522" y="2415"/>
                    <a:pt x="8580" y="1473"/>
                  </a:cubicBezTo>
                  <a:cubicBezTo>
                    <a:pt x="7637" y="531"/>
                    <a:pt x="6359" y="1"/>
                    <a:pt x="5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5479500" y="2420500"/>
              <a:ext cx="139025" cy="127250"/>
            </a:xfrm>
            <a:custGeom>
              <a:avLst/>
              <a:gdLst/>
              <a:ahLst/>
              <a:cxnLst/>
              <a:rect l="l" t="t" r="r" b="b"/>
              <a:pathLst>
                <a:path w="5561" h="5090" extrusionOk="0">
                  <a:moveTo>
                    <a:pt x="2779" y="0"/>
                  </a:moveTo>
                  <a:cubicBezTo>
                    <a:pt x="1604" y="0"/>
                    <a:pt x="546" y="821"/>
                    <a:pt x="292" y="2016"/>
                  </a:cubicBezTo>
                  <a:cubicBezTo>
                    <a:pt x="1" y="3390"/>
                    <a:pt x="878" y="4741"/>
                    <a:pt x="2252" y="5033"/>
                  </a:cubicBezTo>
                  <a:cubicBezTo>
                    <a:pt x="2430" y="5071"/>
                    <a:pt x="2608" y="5089"/>
                    <a:pt x="2783" y="5089"/>
                  </a:cubicBezTo>
                  <a:cubicBezTo>
                    <a:pt x="3958" y="5089"/>
                    <a:pt x="5014" y="4270"/>
                    <a:pt x="5268" y="3073"/>
                  </a:cubicBezTo>
                  <a:cubicBezTo>
                    <a:pt x="5561" y="1699"/>
                    <a:pt x="4684" y="349"/>
                    <a:pt x="3309" y="56"/>
                  </a:cubicBezTo>
                  <a:cubicBezTo>
                    <a:pt x="3131" y="19"/>
                    <a:pt x="2954" y="0"/>
                    <a:pt x="2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5865075" y="2844375"/>
              <a:ext cx="228525" cy="211275"/>
            </a:xfrm>
            <a:custGeom>
              <a:avLst/>
              <a:gdLst/>
              <a:ahLst/>
              <a:cxnLst/>
              <a:rect l="l" t="t" r="r" b="b"/>
              <a:pathLst>
                <a:path w="9141" h="8451" extrusionOk="0">
                  <a:moveTo>
                    <a:pt x="7786" y="1"/>
                  </a:moveTo>
                  <a:cubicBezTo>
                    <a:pt x="7715" y="692"/>
                    <a:pt x="7525" y="1415"/>
                    <a:pt x="7179" y="2173"/>
                  </a:cubicBezTo>
                  <a:cubicBezTo>
                    <a:pt x="5868" y="5041"/>
                    <a:pt x="3735" y="6419"/>
                    <a:pt x="1253" y="6419"/>
                  </a:cubicBezTo>
                  <a:cubicBezTo>
                    <a:pt x="845" y="6419"/>
                    <a:pt x="426" y="6382"/>
                    <a:pt x="1" y="6307"/>
                  </a:cubicBezTo>
                  <a:lnTo>
                    <a:pt x="1" y="6307"/>
                  </a:lnTo>
                  <a:cubicBezTo>
                    <a:pt x="909" y="7602"/>
                    <a:pt x="2411" y="8450"/>
                    <a:pt x="4113" y="8450"/>
                  </a:cubicBezTo>
                  <a:cubicBezTo>
                    <a:pt x="6889" y="8450"/>
                    <a:pt x="9139" y="6200"/>
                    <a:pt x="9139" y="3424"/>
                  </a:cubicBezTo>
                  <a:cubicBezTo>
                    <a:pt x="9141" y="2101"/>
                    <a:pt x="8623" y="898"/>
                    <a:pt x="778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5526175" y="2420700"/>
              <a:ext cx="92350" cy="127050"/>
            </a:xfrm>
            <a:custGeom>
              <a:avLst/>
              <a:gdLst/>
              <a:ahLst/>
              <a:cxnLst/>
              <a:rect l="l" t="t" r="r" b="b"/>
              <a:pathLst>
                <a:path w="3694" h="5082" extrusionOk="0">
                  <a:moveTo>
                    <a:pt x="961" y="1"/>
                  </a:moveTo>
                  <a:cubicBezTo>
                    <a:pt x="848" y="1"/>
                    <a:pt x="735" y="8"/>
                    <a:pt x="624" y="20"/>
                  </a:cubicBezTo>
                  <a:cubicBezTo>
                    <a:pt x="983" y="689"/>
                    <a:pt x="1189" y="1429"/>
                    <a:pt x="1158" y="2242"/>
                  </a:cubicBezTo>
                  <a:cubicBezTo>
                    <a:pt x="1120" y="3245"/>
                    <a:pt x="677" y="4188"/>
                    <a:pt x="0" y="4902"/>
                  </a:cubicBezTo>
                  <a:cubicBezTo>
                    <a:pt x="125" y="4950"/>
                    <a:pt x="251" y="4997"/>
                    <a:pt x="386" y="5025"/>
                  </a:cubicBezTo>
                  <a:cubicBezTo>
                    <a:pt x="564" y="5063"/>
                    <a:pt x="742" y="5081"/>
                    <a:pt x="917" y="5081"/>
                  </a:cubicBezTo>
                  <a:cubicBezTo>
                    <a:pt x="2092" y="5081"/>
                    <a:pt x="3149" y="4263"/>
                    <a:pt x="3403" y="3065"/>
                  </a:cubicBezTo>
                  <a:cubicBezTo>
                    <a:pt x="3694" y="1691"/>
                    <a:pt x="2817" y="341"/>
                    <a:pt x="1443" y="49"/>
                  </a:cubicBezTo>
                  <a:cubicBezTo>
                    <a:pt x="1281" y="15"/>
                    <a:pt x="1120" y="1"/>
                    <a:pt x="96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5283750" y="3322175"/>
              <a:ext cx="35500" cy="35450"/>
            </a:xfrm>
            <a:custGeom>
              <a:avLst/>
              <a:gdLst/>
              <a:ahLst/>
              <a:cxnLst/>
              <a:rect l="l" t="t" r="r" b="b"/>
              <a:pathLst>
                <a:path w="1420" h="1418" extrusionOk="0">
                  <a:moveTo>
                    <a:pt x="709" y="0"/>
                  </a:moveTo>
                  <a:cubicBezTo>
                    <a:pt x="318" y="0"/>
                    <a:pt x="1" y="317"/>
                    <a:pt x="1" y="709"/>
                  </a:cubicBezTo>
                  <a:cubicBezTo>
                    <a:pt x="1" y="1100"/>
                    <a:pt x="318" y="1417"/>
                    <a:pt x="709" y="1417"/>
                  </a:cubicBezTo>
                  <a:cubicBezTo>
                    <a:pt x="1101" y="1417"/>
                    <a:pt x="1419" y="1100"/>
                    <a:pt x="1419" y="709"/>
                  </a:cubicBezTo>
                  <a:cubicBezTo>
                    <a:pt x="1419" y="317"/>
                    <a:pt x="1101" y="0"/>
                    <a:pt x="7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261800" y="3241850"/>
              <a:ext cx="35500" cy="35475"/>
            </a:xfrm>
            <a:custGeom>
              <a:avLst/>
              <a:gdLst/>
              <a:ahLst/>
              <a:cxnLst/>
              <a:rect l="l" t="t" r="r" b="b"/>
              <a:pathLst>
                <a:path w="1420" h="1419" extrusionOk="0">
                  <a:moveTo>
                    <a:pt x="710" y="1"/>
                  </a:moveTo>
                  <a:cubicBezTo>
                    <a:pt x="318" y="1"/>
                    <a:pt x="1" y="318"/>
                    <a:pt x="1" y="710"/>
                  </a:cubicBezTo>
                  <a:cubicBezTo>
                    <a:pt x="1" y="1101"/>
                    <a:pt x="318" y="1418"/>
                    <a:pt x="710" y="1418"/>
                  </a:cubicBezTo>
                  <a:cubicBezTo>
                    <a:pt x="1102" y="1418"/>
                    <a:pt x="1419" y="1101"/>
                    <a:pt x="1419" y="710"/>
                  </a:cubicBezTo>
                  <a:cubicBezTo>
                    <a:pt x="1419" y="318"/>
                    <a:pt x="1102" y="1"/>
                    <a:pt x="7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5288850" y="3161550"/>
              <a:ext cx="35475" cy="35500"/>
            </a:xfrm>
            <a:custGeom>
              <a:avLst/>
              <a:gdLst/>
              <a:ahLst/>
              <a:cxnLst/>
              <a:rect l="l" t="t" r="r" b="b"/>
              <a:pathLst>
                <a:path w="1419" h="1420" extrusionOk="0">
                  <a:moveTo>
                    <a:pt x="709" y="1"/>
                  </a:moveTo>
                  <a:cubicBezTo>
                    <a:pt x="318" y="1"/>
                    <a:pt x="0" y="319"/>
                    <a:pt x="0" y="710"/>
                  </a:cubicBezTo>
                  <a:cubicBezTo>
                    <a:pt x="0" y="1102"/>
                    <a:pt x="318" y="1419"/>
                    <a:pt x="709" y="1419"/>
                  </a:cubicBezTo>
                  <a:cubicBezTo>
                    <a:pt x="1100" y="1419"/>
                    <a:pt x="1419" y="1102"/>
                    <a:pt x="1419" y="710"/>
                  </a:cubicBezTo>
                  <a:cubicBezTo>
                    <a:pt x="1419" y="319"/>
                    <a:pt x="1100" y="1"/>
                    <a:pt x="7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5959025" y="2821600"/>
              <a:ext cx="17775" cy="17775"/>
            </a:xfrm>
            <a:custGeom>
              <a:avLst/>
              <a:gdLst/>
              <a:ahLst/>
              <a:cxnLst/>
              <a:rect l="l" t="t" r="r" b="b"/>
              <a:pathLst>
                <a:path w="711" h="711" extrusionOk="0">
                  <a:moveTo>
                    <a:pt x="355" y="0"/>
                  </a:moveTo>
                  <a:cubicBezTo>
                    <a:pt x="158" y="0"/>
                    <a:pt x="1" y="160"/>
                    <a:pt x="1" y="355"/>
                  </a:cubicBezTo>
                  <a:cubicBezTo>
                    <a:pt x="1" y="553"/>
                    <a:pt x="159" y="710"/>
                    <a:pt x="355" y="710"/>
                  </a:cubicBezTo>
                  <a:cubicBezTo>
                    <a:pt x="553" y="710"/>
                    <a:pt x="710" y="551"/>
                    <a:pt x="710" y="355"/>
                  </a:cubicBezTo>
                  <a:cubicBezTo>
                    <a:pt x="710" y="158"/>
                    <a:pt x="553" y="0"/>
                    <a:pt x="3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5511325" y="2496325"/>
              <a:ext cx="17800" cy="17775"/>
            </a:xfrm>
            <a:custGeom>
              <a:avLst/>
              <a:gdLst/>
              <a:ahLst/>
              <a:cxnLst/>
              <a:rect l="l" t="t" r="r" b="b"/>
              <a:pathLst>
                <a:path w="712" h="711" extrusionOk="0">
                  <a:moveTo>
                    <a:pt x="355" y="1"/>
                  </a:moveTo>
                  <a:cubicBezTo>
                    <a:pt x="159" y="1"/>
                    <a:pt x="0" y="159"/>
                    <a:pt x="0" y="356"/>
                  </a:cubicBezTo>
                  <a:cubicBezTo>
                    <a:pt x="0" y="553"/>
                    <a:pt x="160" y="710"/>
                    <a:pt x="355" y="710"/>
                  </a:cubicBezTo>
                  <a:cubicBezTo>
                    <a:pt x="552" y="710"/>
                    <a:pt x="711" y="552"/>
                    <a:pt x="711" y="356"/>
                  </a:cubicBezTo>
                  <a:cubicBezTo>
                    <a:pt x="711" y="160"/>
                    <a:pt x="552" y="2"/>
                    <a:pt x="3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5565550" y="2439125"/>
              <a:ext cx="17775" cy="17800"/>
            </a:xfrm>
            <a:custGeom>
              <a:avLst/>
              <a:gdLst/>
              <a:ahLst/>
              <a:cxnLst/>
              <a:rect l="l" t="t" r="r" b="b"/>
              <a:pathLst>
                <a:path w="711" h="712" extrusionOk="0">
                  <a:moveTo>
                    <a:pt x="355" y="1"/>
                  </a:moveTo>
                  <a:cubicBezTo>
                    <a:pt x="158" y="1"/>
                    <a:pt x="0" y="160"/>
                    <a:pt x="0" y="356"/>
                  </a:cubicBezTo>
                  <a:cubicBezTo>
                    <a:pt x="0" y="553"/>
                    <a:pt x="159" y="712"/>
                    <a:pt x="355" y="712"/>
                  </a:cubicBezTo>
                  <a:cubicBezTo>
                    <a:pt x="552" y="712"/>
                    <a:pt x="710" y="552"/>
                    <a:pt x="710" y="356"/>
                  </a:cubicBezTo>
                  <a:cubicBezTo>
                    <a:pt x="710" y="159"/>
                    <a:pt x="550" y="1"/>
                    <a:pt x="3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5920700" y="3006950"/>
              <a:ext cx="18650" cy="17750"/>
            </a:xfrm>
            <a:custGeom>
              <a:avLst/>
              <a:gdLst/>
              <a:ahLst/>
              <a:cxnLst/>
              <a:rect l="l" t="t" r="r" b="b"/>
              <a:pathLst>
                <a:path w="746" h="710" extrusionOk="0">
                  <a:moveTo>
                    <a:pt x="371" y="1"/>
                  </a:moveTo>
                  <a:cubicBezTo>
                    <a:pt x="359" y="1"/>
                    <a:pt x="347" y="1"/>
                    <a:pt x="335" y="3"/>
                  </a:cubicBezTo>
                  <a:cubicBezTo>
                    <a:pt x="141" y="23"/>
                    <a:pt x="0" y="199"/>
                    <a:pt x="20" y="393"/>
                  </a:cubicBezTo>
                  <a:cubicBezTo>
                    <a:pt x="39" y="574"/>
                    <a:pt x="194" y="710"/>
                    <a:pt x="373" y="710"/>
                  </a:cubicBezTo>
                  <a:cubicBezTo>
                    <a:pt x="385" y="710"/>
                    <a:pt x="397" y="709"/>
                    <a:pt x="410" y="708"/>
                  </a:cubicBezTo>
                  <a:cubicBezTo>
                    <a:pt x="604" y="688"/>
                    <a:pt x="746" y="512"/>
                    <a:pt x="725" y="318"/>
                  </a:cubicBezTo>
                  <a:cubicBezTo>
                    <a:pt x="705" y="136"/>
                    <a:pt x="550" y="1"/>
                    <a:pt x="3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887100" y="2978700"/>
              <a:ext cx="18675" cy="17750"/>
            </a:xfrm>
            <a:custGeom>
              <a:avLst/>
              <a:gdLst/>
              <a:ahLst/>
              <a:cxnLst/>
              <a:rect l="l" t="t" r="r" b="b"/>
              <a:pathLst>
                <a:path w="747" h="710" extrusionOk="0">
                  <a:moveTo>
                    <a:pt x="372" y="1"/>
                  </a:moveTo>
                  <a:cubicBezTo>
                    <a:pt x="361" y="1"/>
                    <a:pt x="349" y="1"/>
                    <a:pt x="337" y="2"/>
                  </a:cubicBezTo>
                  <a:cubicBezTo>
                    <a:pt x="141" y="23"/>
                    <a:pt x="1" y="199"/>
                    <a:pt x="21" y="393"/>
                  </a:cubicBezTo>
                  <a:cubicBezTo>
                    <a:pt x="40" y="575"/>
                    <a:pt x="195" y="710"/>
                    <a:pt x="374" y="710"/>
                  </a:cubicBezTo>
                  <a:cubicBezTo>
                    <a:pt x="386" y="710"/>
                    <a:pt x="399" y="709"/>
                    <a:pt x="412" y="708"/>
                  </a:cubicBezTo>
                  <a:cubicBezTo>
                    <a:pt x="606" y="688"/>
                    <a:pt x="746" y="512"/>
                    <a:pt x="726" y="318"/>
                  </a:cubicBezTo>
                  <a:cubicBezTo>
                    <a:pt x="706" y="135"/>
                    <a:pt x="552" y="1"/>
                    <a:pt x="3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906000" y="2839325"/>
              <a:ext cx="17800" cy="17775"/>
            </a:xfrm>
            <a:custGeom>
              <a:avLst/>
              <a:gdLst/>
              <a:ahLst/>
              <a:cxnLst/>
              <a:rect l="l" t="t" r="r" b="b"/>
              <a:pathLst>
                <a:path w="712" h="711" extrusionOk="0">
                  <a:moveTo>
                    <a:pt x="356" y="0"/>
                  </a:moveTo>
                  <a:cubicBezTo>
                    <a:pt x="160" y="0"/>
                    <a:pt x="1" y="160"/>
                    <a:pt x="1" y="355"/>
                  </a:cubicBezTo>
                  <a:cubicBezTo>
                    <a:pt x="1" y="552"/>
                    <a:pt x="161" y="711"/>
                    <a:pt x="356" y="711"/>
                  </a:cubicBezTo>
                  <a:cubicBezTo>
                    <a:pt x="553" y="711"/>
                    <a:pt x="712" y="551"/>
                    <a:pt x="712" y="355"/>
                  </a:cubicBezTo>
                  <a:cubicBezTo>
                    <a:pt x="712" y="160"/>
                    <a:pt x="552" y="0"/>
                    <a:pt x="3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863425" y="2877525"/>
              <a:ext cx="39675" cy="82050"/>
            </a:xfrm>
            <a:custGeom>
              <a:avLst/>
              <a:gdLst/>
              <a:ahLst/>
              <a:cxnLst/>
              <a:rect l="l" t="t" r="r" b="b"/>
              <a:pathLst>
                <a:path w="1587" h="3282" extrusionOk="0">
                  <a:moveTo>
                    <a:pt x="1108" y="0"/>
                  </a:moveTo>
                  <a:cubicBezTo>
                    <a:pt x="1005" y="0"/>
                    <a:pt x="901" y="43"/>
                    <a:pt x="826" y="146"/>
                  </a:cubicBezTo>
                  <a:cubicBezTo>
                    <a:pt x="208" y="993"/>
                    <a:pt x="0" y="2010"/>
                    <a:pt x="182" y="3038"/>
                  </a:cubicBezTo>
                  <a:cubicBezTo>
                    <a:pt x="212" y="3208"/>
                    <a:pt x="333" y="3281"/>
                    <a:pt x="464" y="3281"/>
                  </a:cubicBezTo>
                  <a:cubicBezTo>
                    <a:pt x="660" y="3281"/>
                    <a:pt x="876" y="3114"/>
                    <a:pt x="831" y="2858"/>
                  </a:cubicBezTo>
                  <a:cubicBezTo>
                    <a:pt x="680" y="2004"/>
                    <a:pt x="899" y="1181"/>
                    <a:pt x="1407" y="485"/>
                  </a:cubicBezTo>
                  <a:cubicBezTo>
                    <a:pt x="1586" y="239"/>
                    <a:pt x="1351" y="0"/>
                    <a:pt x="1108"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505825" y="2449625"/>
              <a:ext cx="25700" cy="30025"/>
            </a:xfrm>
            <a:custGeom>
              <a:avLst/>
              <a:gdLst/>
              <a:ahLst/>
              <a:cxnLst/>
              <a:rect l="l" t="t" r="r" b="b"/>
              <a:pathLst>
                <a:path w="1028" h="1201" extrusionOk="0">
                  <a:moveTo>
                    <a:pt x="542" y="0"/>
                  </a:moveTo>
                  <a:cubicBezTo>
                    <a:pt x="466" y="0"/>
                    <a:pt x="388" y="30"/>
                    <a:pt x="318" y="101"/>
                  </a:cubicBezTo>
                  <a:cubicBezTo>
                    <a:pt x="112" y="313"/>
                    <a:pt x="0" y="579"/>
                    <a:pt x="10" y="876"/>
                  </a:cubicBezTo>
                  <a:cubicBezTo>
                    <a:pt x="17" y="1092"/>
                    <a:pt x="189" y="1201"/>
                    <a:pt x="357" y="1201"/>
                  </a:cubicBezTo>
                  <a:cubicBezTo>
                    <a:pt x="525" y="1201"/>
                    <a:pt x="689" y="1093"/>
                    <a:pt x="682" y="876"/>
                  </a:cubicBezTo>
                  <a:cubicBezTo>
                    <a:pt x="679" y="753"/>
                    <a:pt x="707" y="665"/>
                    <a:pt x="794" y="577"/>
                  </a:cubicBezTo>
                  <a:cubicBezTo>
                    <a:pt x="1028" y="338"/>
                    <a:pt x="799" y="0"/>
                    <a:pt x="542"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316525" y="3096625"/>
              <a:ext cx="81050" cy="51125"/>
            </a:xfrm>
            <a:custGeom>
              <a:avLst/>
              <a:gdLst/>
              <a:ahLst/>
              <a:cxnLst/>
              <a:rect l="l" t="t" r="r" b="b"/>
              <a:pathLst>
                <a:path w="3242" h="2045" extrusionOk="0">
                  <a:moveTo>
                    <a:pt x="2601" y="0"/>
                  </a:moveTo>
                  <a:cubicBezTo>
                    <a:pt x="2547" y="0"/>
                    <a:pt x="2489" y="10"/>
                    <a:pt x="2428" y="32"/>
                  </a:cubicBezTo>
                  <a:cubicBezTo>
                    <a:pt x="1674" y="302"/>
                    <a:pt x="1004" y="689"/>
                    <a:pt x="393" y="1204"/>
                  </a:cubicBezTo>
                  <a:cubicBezTo>
                    <a:pt x="0" y="1534"/>
                    <a:pt x="361" y="2044"/>
                    <a:pt x="773" y="2044"/>
                  </a:cubicBezTo>
                  <a:cubicBezTo>
                    <a:pt x="885" y="2044"/>
                    <a:pt x="1000" y="2007"/>
                    <a:pt x="1106" y="1918"/>
                  </a:cubicBezTo>
                  <a:cubicBezTo>
                    <a:pt x="1577" y="1521"/>
                    <a:pt x="2116" y="1214"/>
                    <a:pt x="2696" y="1006"/>
                  </a:cubicBezTo>
                  <a:cubicBezTo>
                    <a:pt x="3242" y="810"/>
                    <a:pt x="3085" y="0"/>
                    <a:pt x="2601"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419900" y="3083675"/>
              <a:ext cx="96200" cy="28275"/>
            </a:xfrm>
            <a:custGeom>
              <a:avLst/>
              <a:gdLst/>
              <a:ahLst/>
              <a:cxnLst/>
              <a:rect l="l" t="t" r="r" b="b"/>
              <a:pathLst>
                <a:path w="3848" h="1131" extrusionOk="0">
                  <a:moveTo>
                    <a:pt x="1783" y="0"/>
                  </a:moveTo>
                  <a:cubicBezTo>
                    <a:pt x="1395" y="0"/>
                    <a:pt x="1005" y="31"/>
                    <a:pt x="611" y="90"/>
                  </a:cubicBezTo>
                  <a:cubicBezTo>
                    <a:pt x="0" y="182"/>
                    <a:pt x="219" y="1070"/>
                    <a:pt x="792" y="1070"/>
                  </a:cubicBezTo>
                  <a:cubicBezTo>
                    <a:pt x="820" y="1070"/>
                    <a:pt x="849" y="1068"/>
                    <a:pt x="879" y="1064"/>
                  </a:cubicBezTo>
                  <a:cubicBezTo>
                    <a:pt x="1172" y="1019"/>
                    <a:pt x="1467" y="997"/>
                    <a:pt x="1762" y="997"/>
                  </a:cubicBezTo>
                  <a:cubicBezTo>
                    <a:pt x="2171" y="997"/>
                    <a:pt x="2579" y="1039"/>
                    <a:pt x="2981" y="1119"/>
                  </a:cubicBezTo>
                  <a:cubicBezTo>
                    <a:pt x="3020" y="1127"/>
                    <a:pt x="3057" y="1131"/>
                    <a:pt x="3093" y="1131"/>
                  </a:cubicBezTo>
                  <a:cubicBezTo>
                    <a:pt x="3644" y="1131"/>
                    <a:pt x="3848" y="266"/>
                    <a:pt x="3249" y="147"/>
                  </a:cubicBezTo>
                  <a:cubicBezTo>
                    <a:pt x="2757" y="48"/>
                    <a:pt x="2271" y="0"/>
                    <a:pt x="1783"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5079250" y="2925400"/>
              <a:ext cx="197550" cy="176800"/>
            </a:xfrm>
            <a:custGeom>
              <a:avLst/>
              <a:gdLst/>
              <a:ahLst/>
              <a:cxnLst/>
              <a:rect l="l" t="t" r="r" b="b"/>
              <a:pathLst>
                <a:path w="7902" h="7072" extrusionOk="0">
                  <a:moveTo>
                    <a:pt x="6905" y="1"/>
                  </a:moveTo>
                  <a:cubicBezTo>
                    <a:pt x="6801" y="1"/>
                    <a:pt x="6690" y="28"/>
                    <a:pt x="6577" y="90"/>
                  </a:cubicBezTo>
                  <a:cubicBezTo>
                    <a:pt x="3989" y="1516"/>
                    <a:pt x="1861" y="3555"/>
                    <a:pt x="316" y="6074"/>
                  </a:cubicBezTo>
                  <a:cubicBezTo>
                    <a:pt x="0" y="6588"/>
                    <a:pt x="466" y="7072"/>
                    <a:pt x="931" y="7072"/>
                  </a:cubicBezTo>
                  <a:cubicBezTo>
                    <a:pt x="1136" y="7072"/>
                    <a:pt x="1340" y="6978"/>
                    <a:pt x="1479" y="6753"/>
                  </a:cubicBezTo>
                  <a:cubicBezTo>
                    <a:pt x="2909" y="4425"/>
                    <a:pt x="4863" y="2571"/>
                    <a:pt x="7256" y="1252"/>
                  </a:cubicBezTo>
                  <a:cubicBezTo>
                    <a:pt x="7902" y="896"/>
                    <a:pt x="7506" y="1"/>
                    <a:pt x="69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5149475" y="2851150"/>
              <a:ext cx="91625" cy="56675"/>
            </a:xfrm>
            <a:custGeom>
              <a:avLst/>
              <a:gdLst/>
              <a:ahLst/>
              <a:cxnLst/>
              <a:rect l="l" t="t" r="r" b="b"/>
              <a:pathLst>
                <a:path w="3665" h="2267" extrusionOk="0">
                  <a:moveTo>
                    <a:pt x="2933" y="0"/>
                  </a:moveTo>
                  <a:cubicBezTo>
                    <a:pt x="2814" y="0"/>
                    <a:pt x="2691" y="28"/>
                    <a:pt x="2573" y="79"/>
                  </a:cubicBezTo>
                  <a:cubicBezTo>
                    <a:pt x="1853" y="394"/>
                    <a:pt x="1131" y="711"/>
                    <a:pt x="412" y="1026"/>
                  </a:cubicBezTo>
                  <a:cubicBezTo>
                    <a:pt x="79" y="1171"/>
                    <a:pt x="0" y="1660"/>
                    <a:pt x="171" y="1946"/>
                  </a:cubicBezTo>
                  <a:cubicBezTo>
                    <a:pt x="303" y="2169"/>
                    <a:pt x="512" y="2266"/>
                    <a:pt x="734" y="2266"/>
                  </a:cubicBezTo>
                  <a:cubicBezTo>
                    <a:pt x="852" y="2266"/>
                    <a:pt x="975" y="2238"/>
                    <a:pt x="1092" y="2187"/>
                  </a:cubicBezTo>
                  <a:cubicBezTo>
                    <a:pt x="1812" y="1873"/>
                    <a:pt x="2534" y="1557"/>
                    <a:pt x="3253" y="1241"/>
                  </a:cubicBezTo>
                  <a:cubicBezTo>
                    <a:pt x="3585" y="1097"/>
                    <a:pt x="3665" y="608"/>
                    <a:pt x="3494" y="320"/>
                  </a:cubicBezTo>
                  <a:cubicBezTo>
                    <a:pt x="3362" y="97"/>
                    <a:pt x="3155" y="0"/>
                    <a:pt x="29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5792550" y="2498975"/>
              <a:ext cx="256800" cy="246575"/>
            </a:xfrm>
            <a:custGeom>
              <a:avLst/>
              <a:gdLst/>
              <a:ahLst/>
              <a:cxnLst/>
              <a:rect l="l" t="t" r="r" b="b"/>
              <a:pathLst>
                <a:path w="10272" h="9863" extrusionOk="0">
                  <a:moveTo>
                    <a:pt x="1001" y="1"/>
                  </a:moveTo>
                  <a:cubicBezTo>
                    <a:pt x="469" y="1"/>
                    <a:pt x="1" y="678"/>
                    <a:pt x="497" y="1137"/>
                  </a:cubicBezTo>
                  <a:cubicBezTo>
                    <a:pt x="3423" y="3845"/>
                    <a:pt x="6216" y="6681"/>
                    <a:pt x="8879" y="9647"/>
                  </a:cubicBezTo>
                  <a:cubicBezTo>
                    <a:pt x="9015" y="9799"/>
                    <a:pt x="9171" y="9862"/>
                    <a:pt x="9324" y="9862"/>
                  </a:cubicBezTo>
                  <a:cubicBezTo>
                    <a:pt x="9820" y="9862"/>
                    <a:pt x="10271" y="9188"/>
                    <a:pt x="9830" y="8696"/>
                  </a:cubicBezTo>
                  <a:cubicBezTo>
                    <a:pt x="7167" y="5729"/>
                    <a:pt x="4374" y="2892"/>
                    <a:pt x="1449" y="185"/>
                  </a:cubicBezTo>
                  <a:cubicBezTo>
                    <a:pt x="1308" y="56"/>
                    <a:pt x="1152" y="1"/>
                    <a:pt x="1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5981125" y="2552925"/>
              <a:ext cx="178575" cy="178250"/>
            </a:xfrm>
            <a:custGeom>
              <a:avLst/>
              <a:gdLst/>
              <a:ahLst/>
              <a:cxnLst/>
              <a:rect l="l" t="t" r="r" b="b"/>
              <a:pathLst>
                <a:path w="7143" h="7130" extrusionOk="0">
                  <a:moveTo>
                    <a:pt x="1016" y="0"/>
                  </a:moveTo>
                  <a:cubicBezTo>
                    <a:pt x="475" y="0"/>
                    <a:pt x="1" y="678"/>
                    <a:pt x="510" y="1129"/>
                  </a:cubicBezTo>
                  <a:cubicBezTo>
                    <a:pt x="2438" y="2831"/>
                    <a:pt x="4151" y="4727"/>
                    <a:pt x="5631" y="6831"/>
                  </a:cubicBezTo>
                  <a:cubicBezTo>
                    <a:pt x="5779" y="7042"/>
                    <a:pt x="5987" y="7129"/>
                    <a:pt x="6193" y="7129"/>
                  </a:cubicBezTo>
                  <a:cubicBezTo>
                    <a:pt x="6675" y="7129"/>
                    <a:pt x="7143" y="6650"/>
                    <a:pt x="6793" y="6152"/>
                  </a:cubicBezTo>
                  <a:cubicBezTo>
                    <a:pt x="5249" y="3954"/>
                    <a:pt x="3477" y="1955"/>
                    <a:pt x="1462" y="176"/>
                  </a:cubicBezTo>
                  <a:cubicBezTo>
                    <a:pt x="1322" y="52"/>
                    <a:pt x="1166" y="0"/>
                    <a:pt x="10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6045250" y="2756575"/>
              <a:ext cx="111725" cy="108050"/>
            </a:xfrm>
            <a:custGeom>
              <a:avLst/>
              <a:gdLst/>
              <a:ahLst/>
              <a:cxnLst/>
              <a:rect l="l" t="t" r="r" b="b"/>
              <a:pathLst>
                <a:path w="4469" h="4322" extrusionOk="0">
                  <a:moveTo>
                    <a:pt x="1031" y="1"/>
                  </a:moveTo>
                  <a:cubicBezTo>
                    <a:pt x="481" y="1"/>
                    <a:pt x="0" y="680"/>
                    <a:pt x="522" y="1121"/>
                  </a:cubicBezTo>
                  <a:cubicBezTo>
                    <a:pt x="1505" y="1947"/>
                    <a:pt x="2331" y="2902"/>
                    <a:pt x="2995" y="4002"/>
                  </a:cubicBezTo>
                  <a:cubicBezTo>
                    <a:pt x="3132" y="4228"/>
                    <a:pt x="3336" y="4322"/>
                    <a:pt x="3540" y="4322"/>
                  </a:cubicBezTo>
                  <a:cubicBezTo>
                    <a:pt x="4003" y="4322"/>
                    <a:pt x="4468" y="3838"/>
                    <a:pt x="4156" y="3322"/>
                  </a:cubicBezTo>
                  <a:cubicBezTo>
                    <a:pt x="3437" y="2131"/>
                    <a:pt x="2540" y="1067"/>
                    <a:pt x="1474" y="169"/>
                  </a:cubicBezTo>
                  <a:cubicBezTo>
                    <a:pt x="1334" y="51"/>
                    <a:pt x="1180" y="1"/>
                    <a:pt x="10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 name="Google Shape;128;p3"/>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29" name="Google Shape;129;p3"/>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3"/>
          <p:cNvGrpSpPr/>
          <p:nvPr/>
        </p:nvGrpSpPr>
        <p:grpSpPr>
          <a:xfrm>
            <a:off x="371330" y="3818004"/>
            <a:ext cx="8400431" cy="1003659"/>
            <a:chOff x="4122825" y="2769975"/>
            <a:chExt cx="4390775" cy="1934950"/>
          </a:xfrm>
        </p:grpSpPr>
        <p:sp>
          <p:nvSpPr>
            <p:cNvPr id="131" name="Google Shape;131;p3"/>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3"/>
          <p:cNvGrpSpPr/>
          <p:nvPr/>
        </p:nvGrpSpPr>
        <p:grpSpPr>
          <a:xfrm rot="10800000" flipH="1">
            <a:off x="371330" y="540079"/>
            <a:ext cx="8400431" cy="1003659"/>
            <a:chOff x="4122825" y="2769975"/>
            <a:chExt cx="4390775" cy="1934950"/>
          </a:xfrm>
        </p:grpSpPr>
        <p:sp>
          <p:nvSpPr>
            <p:cNvPr id="155" name="Google Shape;155;p3"/>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3"/>
          <p:cNvGrpSpPr/>
          <p:nvPr/>
        </p:nvGrpSpPr>
        <p:grpSpPr>
          <a:xfrm>
            <a:off x="372025" y="321975"/>
            <a:ext cx="8400000" cy="4499700"/>
            <a:chOff x="372025" y="321975"/>
            <a:chExt cx="8400000" cy="4499700"/>
          </a:xfrm>
        </p:grpSpPr>
        <p:sp>
          <p:nvSpPr>
            <p:cNvPr id="179" name="Google Shape;179;p3"/>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3"/>
          <p:cNvSpPr txBox="1">
            <a:spLocks noGrp="1"/>
          </p:cNvSpPr>
          <p:nvPr>
            <p:ph type="title" hasCustomPrompt="1"/>
          </p:nvPr>
        </p:nvSpPr>
        <p:spPr>
          <a:xfrm>
            <a:off x="7790225" y="324675"/>
            <a:ext cx="633900" cy="21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r>
              <a:t>xx%</a:t>
            </a:r>
          </a:p>
        </p:txBody>
      </p:sp>
      <p:sp>
        <p:nvSpPr>
          <p:cNvPr id="185" name="Google Shape;185;p3"/>
          <p:cNvSpPr txBox="1">
            <a:spLocks noGrp="1"/>
          </p:cNvSpPr>
          <p:nvPr>
            <p:ph type="subTitle" idx="1"/>
          </p:nvPr>
        </p:nvSpPr>
        <p:spPr>
          <a:xfrm>
            <a:off x="2391925" y="2817825"/>
            <a:ext cx="4360200" cy="443400"/>
          </a:xfrm>
          <a:prstGeom prst="rect">
            <a:avLst/>
          </a:prstGeom>
          <a:solidFill>
            <a:schemeClr val="accen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6" name="Google Shape;186;p3"/>
          <p:cNvSpPr txBox="1">
            <a:spLocks noGrp="1"/>
          </p:cNvSpPr>
          <p:nvPr>
            <p:ph type="title" idx="2"/>
          </p:nvPr>
        </p:nvSpPr>
        <p:spPr>
          <a:xfrm>
            <a:off x="1070575" y="2043725"/>
            <a:ext cx="700290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3600"/>
              <a:buNone/>
              <a:defRPr sz="4700">
                <a:solidFill>
                  <a:schemeClr val="lt2"/>
                </a:solidFill>
              </a:defRPr>
            </a:lvl1pPr>
            <a:lvl2pPr lvl="1" algn="ctr">
              <a:spcBef>
                <a:spcPts val="0"/>
              </a:spcBef>
              <a:spcAft>
                <a:spcPts val="0"/>
              </a:spcAft>
              <a:buClr>
                <a:schemeClr val="lt2"/>
              </a:buClr>
              <a:buSzPts val="3600"/>
              <a:buNone/>
              <a:defRPr sz="3600">
                <a:solidFill>
                  <a:schemeClr val="lt2"/>
                </a:solidFill>
              </a:defRPr>
            </a:lvl2pPr>
            <a:lvl3pPr lvl="2" algn="ctr">
              <a:spcBef>
                <a:spcPts val="0"/>
              </a:spcBef>
              <a:spcAft>
                <a:spcPts val="0"/>
              </a:spcAft>
              <a:buClr>
                <a:schemeClr val="lt2"/>
              </a:buClr>
              <a:buSzPts val="3600"/>
              <a:buNone/>
              <a:defRPr sz="3600">
                <a:solidFill>
                  <a:schemeClr val="lt2"/>
                </a:solidFill>
              </a:defRPr>
            </a:lvl3pPr>
            <a:lvl4pPr lvl="3" algn="ctr">
              <a:spcBef>
                <a:spcPts val="0"/>
              </a:spcBef>
              <a:spcAft>
                <a:spcPts val="0"/>
              </a:spcAft>
              <a:buClr>
                <a:schemeClr val="lt2"/>
              </a:buClr>
              <a:buSzPts val="3600"/>
              <a:buNone/>
              <a:defRPr sz="3600">
                <a:solidFill>
                  <a:schemeClr val="lt2"/>
                </a:solidFill>
              </a:defRPr>
            </a:lvl4pPr>
            <a:lvl5pPr lvl="4" algn="ctr">
              <a:spcBef>
                <a:spcPts val="0"/>
              </a:spcBef>
              <a:spcAft>
                <a:spcPts val="0"/>
              </a:spcAft>
              <a:buClr>
                <a:schemeClr val="lt2"/>
              </a:buClr>
              <a:buSzPts val="3600"/>
              <a:buNone/>
              <a:defRPr sz="3600">
                <a:solidFill>
                  <a:schemeClr val="lt2"/>
                </a:solidFill>
              </a:defRPr>
            </a:lvl5pPr>
            <a:lvl6pPr lvl="5" algn="ctr">
              <a:spcBef>
                <a:spcPts val="0"/>
              </a:spcBef>
              <a:spcAft>
                <a:spcPts val="0"/>
              </a:spcAft>
              <a:buClr>
                <a:schemeClr val="lt2"/>
              </a:buClr>
              <a:buSzPts val="3600"/>
              <a:buNone/>
              <a:defRPr sz="3600">
                <a:solidFill>
                  <a:schemeClr val="lt2"/>
                </a:solidFill>
              </a:defRPr>
            </a:lvl6pPr>
            <a:lvl7pPr lvl="6" algn="ctr">
              <a:spcBef>
                <a:spcPts val="0"/>
              </a:spcBef>
              <a:spcAft>
                <a:spcPts val="0"/>
              </a:spcAft>
              <a:buClr>
                <a:schemeClr val="lt2"/>
              </a:buClr>
              <a:buSzPts val="3600"/>
              <a:buNone/>
              <a:defRPr sz="3600">
                <a:solidFill>
                  <a:schemeClr val="lt2"/>
                </a:solidFill>
              </a:defRPr>
            </a:lvl7pPr>
            <a:lvl8pPr lvl="7" algn="ctr">
              <a:spcBef>
                <a:spcPts val="0"/>
              </a:spcBef>
              <a:spcAft>
                <a:spcPts val="0"/>
              </a:spcAft>
              <a:buClr>
                <a:schemeClr val="lt2"/>
              </a:buClr>
              <a:buSzPts val="3600"/>
              <a:buNone/>
              <a:defRPr sz="3600">
                <a:solidFill>
                  <a:schemeClr val="lt2"/>
                </a:solidFill>
              </a:defRPr>
            </a:lvl8pPr>
            <a:lvl9pPr lvl="8" algn="ctr">
              <a:spcBef>
                <a:spcPts val="0"/>
              </a:spcBef>
              <a:spcAft>
                <a:spcPts val="0"/>
              </a:spcAft>
              <a:buClr>
                <a:schemeClr val="lt2"/>
              </a:buClr>
              <a:buSzPts val="3600"/>
              <a:buNone/>
              <a:defRPr sz="3600">
                <a:solidFill>
                  <a:schemeClr val="l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9"/>
        <p:cNvGrpSpPr/>
        <p:nvPr/>
      </p:nvGrpSpPr>
      <p:grpSpPr>
        <a:xfrm>
          <a:off x="0" y="0"/>
          <a:ext cx="0" cy="0"/>
          <a:chOff x="0" y="0"/>
          <a:chExt cx="0" cy="0"/>
        </a:xfrm>
      </p:grpSpPr>
      <p:pic>
        <p:nvPicPr>
          <p:cNvPr id="320" name="Google Shape;320;p6"/>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321" name="Google Shape;321;p6"/>
          <p:cNvGrpSpPr/>
          <p:nvPr/>
        </p:nvGrpSpPr>
        <p:grpSpPr>
          <a:xfrm>
            <a:off x="372025" y="321975"/>
            <a:ext cx="8400000" cy="4503300"/>
            <a:chOff x="372025" y="321975"/>
            <a:chExt cx="8400000" cy="4503300"/>
          </a:xfrm>
        </p:grpSpPr>
        <p:grpSp>
          <p:nvGrpSpPr>
            <p:cNvPr id="322" name="Google Shape;322;p6"/>
            <p:cNvGrpSpPr/>
            <p:nvPr/>
          </p:nvGrpSpPr>
          <p:grpSpPr>
            <a:xfrm>
              <a:off x="372025" y="321975"/>
              <a:ext cx="8400000" cy="4503300"/>
              <a:chOff x="372025" y="321975"/>
              <a:chExt cx="8400000" cy="4503300"/>
            </a:xfrm>
          </p:grpSpPr>
          <p:sp>
            <p:nvSpPr>
              <p:cNvPr id="323" name="Google Shape;323;p6"/>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6"/>
              <p:cNvGrpSpPr/>
              <p:nvPr/>
            </p:nvGrpSpPr>
            <p:grpSpPr>
              <a:xfrm>
                <a:off x="372025" y="321975"/>
                <a:ext cx="8400000" cy="4499700"/>
                <a:chOff x="372025" y="321975"/>
                <a:chExt cx="8400000" cy="4499700"/>
              </a:xfrm>
            </p:grpSpPr>
            <p:sp>
              <p:nvSpPr>
                <p:cNvPr id="325" name="Google Shape;325;p6"/>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1" name="Google Shape;331;p6"/>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332" name="Google Shape;332;p6"/>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333" name="Google Shape;333;p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50"/>
        <p:cNvGrpSpPr/>
        <p:nvPr/>
      </p:nvGrpSpPr>
      <p:grpSpPr>
        <a:xfrm>
          <a:off x="0" y="0"/>
          <a:ext cx="0" cy="0"/>
          <a:chOff x="0" y="0"/>
          <a:chExt cx="0" cy="0"/>
        </a:xfrm>
      </p:grpSpPr>
      <p:grpSp>
        <p:nvGrpSpPr>
          <p:cNvPr id="351" name="Google Shape;351;p8"/>
          <p:cNvGrpSpPr/>
          <p:nvPr/>
        </p:nvGrpSpPr>
        <p:grpSpPr>
          <a:xfrm rot="816243">
            <a:off x="7885012" y="585070"/>
            <a:ext cx="624221" cy="2019733"/>
            <a:chOff x="6505688" y="3123675"/>
            <a:chExt cx="624250" cy="2019825"/>
          </a:xfrm>
        </p:grpSpPr>
        <p:sp>
          <p:nvSpPr>
            <p:cNvPr id="352" name="Google Shape;352;p8"/>
            <p:cNvSpPr/>
            <p:nvPr/>
          </p:nvSpPr>
          <p:spPr>
            <a:xfrm>
              <a:off x="6666113" y="3575400"/>
              <a:ext cx="322850" cy="555300"/>
            </a:xfrm>
            <a:custGeom>
              <a:avLst/>
              <a:gdLst/>
              <a:ahLst/>
              <a:cxnLst/>
              <a:rect l="l" t="t" r="r" b="b"/>
              <a:pathLst>
                <a:path w="12914" h="22212" extrusionOk="0">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6668613" y="3230325"/>
              <a:ext cx="58900" cy="480150"/>
            </a:xfrm>
            <a:custGeom>
              <a:avLst/>
              <a:gdLst/>
              <a:ahLst/>
              <a:cxnLst/>
              <a:rect l="l" t="t" r="r" b="b"/>
              <a:pathLst>
                <a:path w="2356" h="19206" extrusionOk="0">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6845513" y="3147925"/>
              <a:ext cx="58875" cy="480150"/>
            </a:xfrm>
            <a:custGeom>
              <a:avLst/>
              <a:gdLst/>
              <a:ahLst/>
              <a:cxnLst/>
              <a:rect l="l" t="t" r="r" b="b"/>
              <a:pathLst>
                <a:path w="2355" h="19206" extrusionOk="0">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6929863" y="3303225"/>
              <a:ext cx="58925" cy="480125"/>
            </a:xfrm>
            <a:custGeom>
              <a:avLst/>
              <a:gdLst/>
              <a:ahLst/>
              <a:cxnLst/>
              <a:rect l="l" t="t" r="r" b="b"/>
              <a:pathLst>
                <a:path w="2357" h="19205" extrusionOk="0">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6756588" y="3123675"/>
              <a:ext cx="58900" cy="480150"/>
            </a:xfrm>
            <a:custGeom>
              <a:avLst/>
              <a:gdLst/>
              <a:ahLst/>
              <a:cxnLst/>
              <a:rect l="l" t="t" r="r" b="b"/>
              <a:pathLst>
                <a:path w="2356" h="19206" extrusionOk="0">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6906838" y="3509750"/>
              <a:ext cx="223100" cy="595575"/>
            </a:xfrm>
            <a:custGeom>
              <a:avLst/>
              <a:gdLst/>
              <a:ahLst/>
              <a:cxnLst/>
              <a:rect l="l" t="t" r="r" b="b"/>
              <a:pathLst>
                <a:path w="8924" h="23823" extrusionOk="0">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6747688" y="3669775"/>
              <a:ext cx="185600" cy="234225"/>
            </a:xfrm>
            <a:custGeom>
              <a:avLst/>
              <a:gdLst/>
              <a:ahLst/>
              <a:cxnLst/>
              <a:rect l="l" t="t" r="r" b="b"/>
              <a:pathLst>
                <a:path w="7424" h="9369" extrusionOk="0">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6505688" y="4325575"/>
              <a:ext cx="268950" cy="748475"/>
            </a:xfrm>
            <a:custGeom>
              <a:avLst/>
              <a:gdLst/>
              <a:ahLst/>
              <a:cxnLst/>
              <a:rect l="l" t="t" r="r" b="b"/>
              <a:pathLst>
                <a:path w="10758" h="29939" extrusionOk="0">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6515438" y="4366125"/>
              <a:ext cx="219375" cy="610225"/>
            </a:xfrm>
            <a:custGeom>
              <a:avLst/>
              <a:gdLst/>
              <a:ahLst/>
              <a:cxnLst/>
              <a:rect l="l" t="t" r="r" b="b"/>
              <a:pathLst>
                <a:path w="8775" h="24409" extrusionOk="0">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6892288" y="4372700"/>
              <a:ext cx="219950" cy="580550"/>
            </a:xfrm>
            <a:custGeom>
              <a:avLst/>
              <a:gdLst/>
              <a:ahLst/>
              <a:cxnLst/>
              <a:rect l="l" t="t" r="r" b="b"/>
              <a:pathLst>
                <a:path w="8798" h="23222" extrusionOk="0">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6988163" y="4495250"/>
              <a:ext cx="124200" cy="393575"/>
            </a:xfrm>
            <a:custGeom>
              <a:avLst/>
              <a:gdLst/>
              <a:ahLst/>
              <a:cxnLst/>
              <a:rect l="l" t="t" r="r" b="b"/>
              <a:pathLst>
                <a:path w="4968" h="15743" extrusionOk="0">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6814788" y="4120300"/>
              <a:ext cx="20750" cy="883125"/>
            </a:xfrm>
            <a:custGeom>
              <a:avLst/>
              <a:gdLst/>
              <a:ahLst/>
              <a:cxnLst/>
              <a:rect l="l" t="t" r="r" b="b"/>
              <a:pathLst>
                <a:path w="830" h="35325" extrusionOk="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6740563" y="4975650"/>
              <a:ext cx="167875" cy="167850"/>
            </a:xfrm>
            <a:custGeom>
              <a:avLst/>
              <a:gdLst/>
              <a:ahLst/>
              <a:cxnLst/>
              <a:rect l="l" t="t" r="r" b="b"/>
              <a:pathLst>
                <a:path w="6715" h="6714" extrusionOk="0">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6520438" y="4328650"/>
              <a:ext cx="231925" cy="450350"/>
            </a:xfrm>
            <a:custGeom>
              <a:avLst/>
              <a:gdLst/>
              <a:ahLst/>
              <a:cxnLst/>
              <a:rect l="l" t="t" r="r" b="b"/>
              <a:pathLst>
                <a:path w="9277" h="18014" extrusionOk="0">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6601713" y="4721000"/>
              <a:ext cx="57850" cy="57900"/>
            </a:xfrm>
            <a:custGeom>
              <a:avLst/>
              <a:gdLst/>
              <a:ahLst/>
              <a:cxnLst/>
              <a:rect l="l" t="t" r="r" b="b"/>
              <a:pathLst>
                <a:path w="2314" h="2316" extrusionOk="0">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6676913" y="4483725"/>
              <a:ext cx="57900" cy="57875"/>
            </a:xfrm>
            <a:custGeom>
              <a:avLst/>
              <a:gdLst/>
              <a:ahLst/>
              <a:cxnLst/>
              <a:rect l="l" t="t" r="r" b="b"/>
              <a:pathLst>
                <a:path w="2316" h="2315" extrusionOk="0">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6695088" y="4091975"/>
              <a:ext cx="316850" cy="737175"/>
            </a:xfrm>
            <a:custGeom>
              <a:avLst/>
              <a:gdLst/>
              <a:ahLst/>
              <a:cxnLst/>
              <a:rect l="l" t="t" r="r" b="b"/>
              <a:pathLst>
                <a:path w="12674" h="29487" extrusionOk="0">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6763713" y="4003350"/>
              <a:ext cx="133125" cy="133175"/>
            </a:xfrm>
            <a:custGeom>
              <a:avLst/>
              <a:gdLst/>
              <a:ahLst/>
              <a:cxnLst/>
              <a:rect l="l" t="t" r="r" b="b"/>
              <a:pathLst>
                <a:path w="5325" h="5327" extrusionOk="0">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6781088" y="4796225"/>
              <a:ext cx="92650" cy="92650"/>
            </a:xfrm>
            <a:custGeom>
              <a:avLst/>
              <a:gdLst/>
              <a:ahLst/>
              <a:cxnLst/>
              <a:rect l="l" t="t" r="r" b="b"/>
              <a:pathLst>
                <a:path w="3706" h="3706" extrusionOk="0">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6743388" y="3720400"/>
              <a:ext cx="178275" cy="201975"/>
            </a:xfrm>
            <a:custGeom>
              <a:avLst/>
              <a:gdLst/>
              <a:ahLst/>
              <a:cxnLst/>
              <a:rect l="l" t="t" r="r" b="b"/>
              <a:pathLst>
                <a:path w="7131" h="8079" extrusionOk="0">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6909738" y="3936950"/>
              <a:ext cx="66825" cy="51800"/>
            </a:xfrm>
            <a:custGeom>
              <a:avLst/>
              <a:gdLst/>
              <a:ahLst/>
              <a:cxnLst/>
              <a:rect l="l" t="t" r="r" b="b"/>
              <a:pathLst>
                <a:path w="2673" h="2072" extrusionOk="0">
                  <a:moveTo>
                    <a:pt x="1336" y="0"/>
                  </a:moveTo>
                  <a:cubicBezTo>
                    <a:pt x="3" y="2"/>
                    <a:pt x="0" y="2071"/>
                    <a:pt x="1336" y="2071"/>
                  </a:cubicBezTo>
                  <a:cubicBezTo>
                    <a:pt x="2668" y="2071"/>
                    <a:pt x="2672" y="0"/>
                    <a:pt x="1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6955413" y="3868875"/>
              <a:ext cx="33350" cy="25925"/>
            </a:xfrm>
            <a:custGeom>
              <a:avLst/>
              <a:gdLst/>
              <a:ahLst/>
              <a:cxnLst/>
              <a:rect l="l" t="t" r="r" b="b"/>
              <a:pathLst>
                <a:path w="1334" h="1037" extrusionOk="0">
                  <a:moveTo>
                    <a:pt x="667" y="1"/>
                  </a:moveTo>
                  <a:cubicBezTo>
                    <a:pt x="0" y="1"/>
                    <a:pt x="0" y="1037"/>
                    <a:pt x="667" y="1037"/>
                  </a:cubicBezTo>
                  <a:cubicBezTo>
                    <a:pt x="1333" y="1037"/>
                    <a:pt x="1333" y="1"/>
                    <a:pt x="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6584963" y="4985875"/>
              <a:ext cx="33425" cy="25875"/>
            </a:xfrm>
            <a:custGeom>
              <a:avLst/>
              <a:gdLst/>
              <a:ahLst/>
              <a:cxnLst/>
              <a:rect l="l" t="t" r="r" b="b"/>
              <a:pathLst>
                <a:path w="1337" h="1035" extrusionOk="0">
                  <a:moveTo>
                    <a:pt x="670" y="0"/>
                  </a:moveTo>
                  <a:cubicBezTo>
                    <a:pt x="2" y="0"/>
                    <a:pt x="1" y="1035"/>
                    <a:pt x="670" y="1035"/>
                  </a:cubicBezTo>
                  <a:cubicBezTo>
                    <a:pt x="1337" y="1035"/>
                    <a:pt x="1337"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6573388" y="4864300"/>
              <a:ext cx="33425" cy="25925"/>
            </a:xfrm>
            <a:custGeom>
              <a:avLst/>
              <a:gdLst/>
              <a:ahLst/>
              <a:cxnLst/>
              <a:rect l="l" t="t" r="r" b="b"/>
              <a:pathLst>
                <a:path w="1337" h="1037" extrusionOk="0">
                  <a:moveTo>
                    <a:pt x="670" y="1"/>
                  </a:moveTo>
                  <a:cubicBezTo>
                    <a:pt x="3" y="1"/>
                    <a:pt x="0" y="1037"/>
                    <a:pt x="670" y="1037"/>
                  </a:cubicBezTo>
                  <a:cubicBezTo>
                    <a:pt x="1336" y="1037"/>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6775988" y="5037950"/>
              <a:ext cx="39150" cy="25900"/>
            </a:xfrm>
            <a:custGeom>
              <a:avLst/>
              <a:gdLst/>
              <a:ahLst/>
              <a:cxnLst/>
              <a:rect l="l" t="t" r="r" b="b"/>
              <a:pathLst>
                <a:path w="1566" h="1036" extrusionOk="0">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6804913" y="4013575"/>
              <a:ext cx="33400" cy="25925"/>
            </a:xfrm>
            <a:custGeom>
              <a:avLst/>
              <a:gdLst/>
              <a:ahLst/>
              <a:cxnLst/>
              <a:rect l="l" t="t" r="r" b="b"/>
              <a:pathLst>
                <a:path w="1336" h="1037" extrusionOk="0">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6961838" y="4776125"/>
              <a:ext cx="66800" cy="51800"/>
            </a:xfrm>
            <a:custGeom>
              <a:avLst/>
              <a:gdLst/>
              <a:ahLst/>
              <a:cxnLst/>
              <a:rect l="l" t="t" r="r" b="b"/>
              <a:pathLst>
                <a:path w="2672" h="2072" extrusionOk="0">
                  <a:moveTo>
                    <a:pt x="1335" y="0"/>
                  </a:moveTo>
                  <a:cubicBezTo>
                    <a:pt x="3" y="0"/>
                    <a:pt x="1" y="2072"/>
                    <a:pt x="1335" y="2072"/>
                  </a:cubicBezTo>
                  <a:cubicBezTo>
                    <a:pt x="2668" y="2072"/>
                    <a:pt x="2671" y="0"/>
                    <a:pt x="1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7013238" y="4690675"/>
              <a:ext cx="33425" cy="25875"/>
            </a:xfrm>
            <a:custGeom>
              <a:avLst/>
              <a:gdLst/>
              <a:ahLst/>
              <a:cxnLst/>
              <a:rect l="l" t="t" r="r" b="b"/>
              <a:pathLst>
                <a:path w="1337" h="1035" extrusionOk="0">
                  <a:moveTo>
                    <a:pt x="670" y="1"/>
                  </a:moveTo>
                  <a:cubicBezTo>
                    <a:pt x="2" y="1"/>
                    <a:pt x="0" y="1035"/>
                    <a:pt x="670" y="1035"/>
                  </a:cubicBezTo>
                  <a:cubicBezTo>
                    <a:pt x="1336" y="1035"/>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8"/>
          <p:cNvGrpSpPr/>
          <p:nvPr/>
        </p:nvGrpSpPr>
        <p:grpSpPr>
          <a:xfrm>
            <a:off x="821200" y="2952525"/>
            <a:ext cx="1283225" cy="1233550"/>
            <a:chOff x="1415300" y="3922225"/>
            <a:chExt cx="1283225" cy="1233550"/>
          </a:xfrm>
        </p:grpSpPr>
        <p:sp>
          <p:nvSpPr>
            <p:cNvPr id="381" name="Google Shape;381;p8"/>
            <p:cNvSpPr/>
            <p:nvPr/>
          </p:nvSpPr>
          <p:spPr>
            <a:xfrm>
              <a:off x="1507100" y="4306500"/>
              <a:ext cx="691275" cy="691275"/>
            </a:xfrm>
            <a:custGeom>
              <a:avLst/>
              <a:gdLst/>
              <a:ahLst/>
              <a:cxnLst/>
              <a:rect l="l" t="t" r="r" b="b"/>
              <a:pathLst>
                <a:path w="27651" h="27651" extrusionOk="0">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2070675" y="4007975"/>
              <a:ext cx="575750" cy="575750"/>
            </a:xfrm>
            <a:custGeom>
              <a:avLst/>
              <a:gdLst/>
              <a:ahLst/>
              <a:cxnLst/>
              <a:rect l="l" t="t" r="r" b="b"/>
              <a:pathLst>
                <a:path w="23030" h="23030" extrusionOk="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2199950" y="4582550"/>
              <a:ext cx="447875" cy="447850"/>
            </a:xfrm>
            <a:custGeom>
              <a:avLst/>
              <a:gdLst/>
              <a:ahLst/>
              <a:cxnLst/>
              <a:rect l="l" t="t" r="r" b="b"/>
              <a:pathLst>
                <a:path w="17915" h="17914" extrusionOk="0">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1507100" y="4313125"/>
              <a:ext cx="672325" cy="684625"/>
            </a:xfrm>
            <a:custGeom>
              <a:avLst/>
              <a:gdLst/>
              <a:ahLst/>
              <a:cxnLst/>
              <a:rect l="l" t="t" r="r" b="b"/>
              <a:pathLst>
                <a:path w="26893" h="27385" extrusionOk="0">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2070650" y="4042050"/>
              <a:ext cx="477750" cy="541700"/>
            </a:xfrm>
            <a:custGeom>
              <a:avLst/>
              <a:gdLst/>
              <a:ahLst/>
              <a:cxnLst/>
              <a:rect l="l" t="t" r="r" b="b"/>
              <a:pathLst>
                <a:path w="19110" h="21668" extrusionOk="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2199900" y="4643375"/>
              <a:ext cx="409100" cy="387000"/>
            </a:xfrm>
            <a:custGeom>
              <a:avLst/>
              <a:gdLst/>
              <a:ahLst/>
              <a:cxnLst/>
              <a:rect l="l" t="t" r="r" b="b"/>
              <a:pathLst>
                <a:path w="16364" h="15480" extrusionOk="0">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1918350" y="3947725"/>
              <a:ext cx="30875" cy="28700"/>
            </a:xfrm>
            <a:custGeom>
              <a:avLst/>
              <a:gdLst/>
              <a:ahLst/>
              <a:cxnLst/>
              <a:rect l="l" t="t" r="r" b="b"/>
              <a:pathLst>
                <a:path w="1235" h="1148" extrusionOk="0">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1415300" y="4850025"/>
              <a:ext cx="50900" cy="50900"/>
            </a:xfrm>
            <a:custGeom>
              <a:avLst/>
              <a:gdLst/>
              <a:ahLst/>
              <a:cxnLst/>
              <a:rect l="l" t="t" r="r" b="b"/>
              <a:pathLst>
                <a:path w="2036" h="2036" extrusionOk="0">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2556750" y="3922225"/>
              <a:ext cx="50900" cy="50900"/>
            </a:xfrm>
            <a:custGeom>
              <a:avLst/>
              <a:gdLst/>
              <a:ahLst/>
              <a:cxnLst/>
              <a:rect l="l" t="t" r="r" b="b"/>
              <a:pathLst>
                <a:path w="2036" h="2036" extrusionOk="0">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1773100" y="5104850"/>
              <a:ext cx="57725" cy="50925"/>
            </a:xfrm>
            <a:custGeom>
              <a:avLst/>
              <a:gdLst/>
              <a:ahLst/>
              <a:cxnLst/>
              <a:rect l="l" t="t" r="r" b="b"/>
              <a:pathLst>
                <a:path w="2309" h="2037" extrusionOk="0">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2123025" y="4983425"/>
              <a:ext cx="28700" cy="28700"/>
            </a:xfrm>
            <a:custGeom>
              <a:avLst/>
              <a:gdLst/>
              <a:ahLst/>
              <a:cxnLst/>
              <a:rect l="l" t="t" r="r" b="b"/>
              <a:pathLst>
                <a:path w="1148" h="1148" extrusionOk="0">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1614775" y="4268800"/>
              <a:ext cx="28675" cy="28700"/>
            </a:xfrm>
            <a:custGeom>
              <a:avLst/>
              <a:gdLst/>
              <a:ahLst/>
              <a:cxnLst/>
              <a:rect l="l" t="t" r="r" b="b"/>
              <a:pathLst>
                <a:path w="1147" h="1148" extrusionOk="0">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2669825" y="4497775"/>
              <a:ext cx="28700" cy="28700"/>
            </a:xfrm>
            <a:custGeom>
              <a:avLst/>
              <a:gdLst/>
              <a:ahLst/>
              <a:cxnLst/>
              <a:rect l="l" t="t" r="r" b="b"/>
              <a:pathLst>
                <a:path w="1148" h="1148" extrusionOk="0">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a:off x="2387725" y="4108525"/>
              <a:ext cx="105700" cy="70675"/>
            </a:xfrm>
            <a:custGeom>
              <a:avLst/>
              <a:gdLst/>
              <a:ahLst/>
              <a:cxnLst/>
              <a:rect l="l" t="t" r="r" b="b"/>
              <a:pathLst>
                <a:path w="4228" h="2827" extrusionOk="0">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2481100" y="4185075"/>
              <a:ext cx="60975" cy="161075"/>
            </a:xfrm>
            <a:custGeom>
              <a:avLst/>
              <a:gdLst/>
              <a:ahLst/>
              <a:cxnLst/>
              <a:rect l="l" t="t" r="r" b="b"/>
              <a:pathLst>
                <a:path w="2439" h="6443" extrusionOk="0">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1864625" y="4426600"/>
              <a:ext cx="146675" cy="78600"/>
            </a:xfrm>
            <a:custGeom>
              <a:avLst/>
              <a:gdLst/>
              <a:ahLst/>
              <a:cxnLst/>
              <a:rect l="l" t="t" r="r" b="b"/>
              <a:pathLst>
                <a:path w="5867" h="3144" extrusionOk="0">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2006500" y="4511075"/>
              <a:ext cx="65575" cy="200075"/>
            </a:xfrm>
            <a:custGeom>
              <a:avLst/>
              <a:gdLst/>
              <a:ahLst/>
              <a:cxnLst/>
              <a:rect l="l" t="t" r="r" b="b"/>
              <a:pathLst>
                <a:path w="2623" h="8003" extrusionOk="0">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2391750" y="4665325"/>
              <a:ext cx="122625" cy="56025"/>
            </a:xfrm>
            <a:custGeom>
              <a:avLst/>
              <a:gdLst/>
              <a:ahLst/>
              <a:cxnLst/>
              <a:rect l="l" t="t" r="r" b="b"/>
              <a:pathLst>
                <a:path w="4905" h="2241" extrusionOk="0">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2510225" y="4740225"/>
              <a:ext cx="48350" cy="130825"/>
            </a:xfrm>
            <a:custGeom>
              <a:avLst/>
              <a:gdLst/>
              <a:ahLst/>
              <a:cxnLst/>
              <a:rect l="l" t="t" r="r" b="b"/>
              <a:pathLst>
                <a:path w="1934" h="5233" extrusionOk="0">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0" name="Google Shape;400;p8"/>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401" name="Google Shape;401;p8"/>
          <p:cNvSpPr txBox="1">
            <a:spLocks noGrp="1"/>
          </p:cNvSpPr>
          <p:nvPr>
            <p:ph type="title"/>
          </p:nvPr>
        </p:nvSpPr>
        <p:spPr>
          <a:xfrm>
            <a:off x="1123325" y="1307100"/>
            <a:ext cx="68973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2"/>
        <p:cNvGrpSpPr/>
        <p:nvPr/>
      </p:nvGrpSpPr>
      <p:grpSpPr>
        <a:xfrm>
          <a:off x="0" y="0"/>
          <a:ext cx="0" cy="0"/>
          <a:chOff x="0" y="0"/>
          <a:chExt cx="0" cy="0"/>
        </a:xfrm>
      </p:grpSpPr>
      <p:grpSp>
        <p:nvGrpSpPr>
          <p:cNvPr id="403" name="Google Shape;403;p9"/>
          <p:cNvGrpSpPr/>
          <p:nvPr/>
        </p:nvGrpSpPr>
        <p:grpSpPr>
          <a:xfrm rot="-338463">
            <a:off x="2050912" y="191733"/>
            <a:ext cx="1355008" cy="1170650"/>
            <a:chOff x="2916888" y="3536925"/>
            <a:chExt cx="1354950" cy="1170600"/>
          </a:xfrm>
        </p:grpSpPr>
        <p:sp>
          <p:nvSpPr>
            <p:cNvPr id="404" name="Google Shape;404;p9"/>
            <p:cNvSpPr/>
            <p:nvPr/>
          </p:nvSpPr>
          <p:spPr>
            <a:xfrm>
              <a:off x="3216663" y="3922625"/>
              <a:ext cx="784850" cy="784850"/>
            </a:xfrm>
            <a:custGeom>
              <a:avLst/>
              <a:gdLst/>
              <a:ahLst/>
              <a:cxnLst/>
              <a:rect l="l" t="t" r="r" b="b"/>
              <a:pathLst>
                <a:path w="31394" h="31394" extrusionOk="0">
                  <a:moveTo>
                    <a:pt x="15697" y="1"/>
                  </a:moveTo>
                  <a:cubicBezTo>
                    <a:pt x="11535" y="1"/>
                    <a:pt x="7542" y="1655"/>
                    <a:pt x="4598" y="4597"/>
                  </a:cubicBezTo>
                  <a:cubicBezTo>
                    <a:pt x="1654" y="7541"/>
                    <a:pt x="0" y="11534"/>
                    <a:pt x="0" y="15697"/>
                  </a:cubicBezTo>
                  <a:cubicBezTo>
                    <a:pt x="0" y="19859"/>
                    <a:pt x="1654" y="23852"/>
                    <a:pt x="4598" y="26796"/>
                  </a:cubicBezTo>
                  <a:cubicBezTo>
                    <a:pt x="7542" y="29739"/>
                    <a:pt x="11535" y="31394"/>
                    <a:pt x="15697" y="31394"/>
                  </a:cubicBezTo>
                  <a:cubicBezTo>
                    <a:pt x="19860" y="31394"/>
                    <a:pt x="23853" y="29739"/>
                    <a:pt x="26795" y="26796"/>
                  </a:cubicBezTo>
                  <a:cubicBezTo>
                    <a:pt x="29739" y="23852"/>
                    <a:pt x="31393" y="19859"/>
                    <a:pt x="31393" y="15697"/>
                  </a:cubicBezTo>
                  <a:cubicBezTo>
                    <a:pt x="31393" y="11534"/>
                    <a:pt x="29739" y="7541"/>
                    <a:pt x="26795" y="4597"/>
                  </a:cubicBezTo>
                  <a:cubicBezTo>
                    <a:pt x="23853" y="1655"/>
                    <a:pt x="19860" y="1"/>
                    <a:pt x="156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3503263" y="3922625"/>
              <a:ext cx="216075" cy="784900"/>
            </a:xfrm>
            <a:custGeom>
              <a:avLst/>
              <a:gdLst/>
              <a:ahLst/>
              <a:cxnLst/>
              <a:rect l="l" t="t" r="r" b="b"/>
              <a:pathLst>
                <a:path w="8643" h="31396" extrusionOk="0">
                  <a:moveTo>
                    <a:pt x="4233" y="1"/>
                  </a:moveTo>
                  <a:cubicBezTo>
                    <a:pt x="2764" y="1"/>
                    <a:pt x="1347" y="205"/>
                    <a:pt x="0" y="583"/>
                  </a:cubicBezTo>
                  <a:lnTo>
                    <a:pt x="0" y="30811"/>
                  </a:lnTo>
                  <a:cubicBezTo>
                    <a:pt x="1347" y="31189"/>
                    <a:pt x="2767" y="31395"/>
                    <a:pt x="4233" y="31395"/>
                  </a:cubicBezTo>
                  <a:cubicBezTo>
                    <a:pt x="5764" y="31395"/>
                    <a:pt x="7243" y="31172"/>
                    <a:pt x="8642" y="30761"/>
                  </a:cubicBezTo>
                  <a:lnTo>
                    <a:pt x="8642" y="633"/>
                  </a:lnTo>
                  <a:cubicBezTo>
                    <a:pt x="7245" y="224"/>
                    <a:pt x="5765" y="1"/>
                    <a:pt x="423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3763363" y="3954175"/>
              <a:ext cx="52950" cy="721725"/>
            </a:xfrm>
            <a:custGeom>
              <a:avLst/>
              <a:gdLst/>
              <a:ahLst/>
              <a:cxnLst/>
              <a:rect l="l" t="t" r="r" b="b"/>
              <a:pathLst>
                <a:path w="2118" h="28869" extrusionOk="0">
                  <a:moveTo>
                    <a:pt x="1" y="1"/>
                  </a:moveTo>
                  <a:lnTo>
                    <a:pt x="1" y="28868"/>
                  </a:lnTo>
                  <a:cubicBezTo>
                    <a:pt x="737" y="28554"/>
                    <a:pt x="1443" y="28182"/>
                    <a:pt x="2118" y="27761"/>
                  </a:cubicBezTo>
                  <a:lnTo>
                    <a:pt x="2118" y="1108"/>
                  </a:lnTo>
                  <a:cubicBezTo>
                    <a:pt x="1443" y="687"/>
                    <a:pt x="737" y="317"/>
                    <a:pt x="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3229888" y="4077000"/>
              <a:ext cx="749550" cy="467325"/>
            </a:xfrm>
            <a:custGeom>
              <a:avLst/>
              <a:gdLst/>
              <a:ahLst/>
              <a:cxnLst/>
              <a:rect l="l" t="t" r="r" b="b"/>
              <a:pathLst>
                <a:path w="29982" h="18693" extrusionOk="0">
                  <a:moveTo>
                    <a:pt x="14991" y="0"/>
                  </a:moveTo>
                  <a:cubicBezTo>
                    <a:pt x="11016" y="0"/>
                    <a:pt x="7203" y="984"/>
                    <a:pt x="4391" y="2737"/>
                  </a:cubicBezTo>
                  <a:cubicBezTo>
                    <a:pt x="1580" y="4490"/>
                    <a:pt x="0" y="6868"/>
                    <a:pt x="0" y="9346"/>
                  </a:cubicBezTo>
                  <a:cubicBezTo>
                    <a:pt x="0" y="11825"/>
                    <a:pt x="1580" y="14202"/>
                    <a:pt x="4391" y="15956"/>
                  </a:cubicBezTo>
                  <a:cubicBezTo>
                    <a:pt x="7203" y="17708"/>
                    <a:pt x="11016" y="18693"/>
                    <a:pt x="14991" y="18693"/>
                  </a:cubicBezTo>
                  <a:cubicBezTo>
                    <a:pt x="18966" y="18693"/>
                    <a:pt x="22779" y="17708"/>
                    <a:pt x="25591" y="15956"/>
                  </a:cubicBezTo>
                  <a:cubicBezTo>
                    <a:pt x="28402" y="14202"/>
                    <a:pt x="29981" y="11825"/>
                    <a:pt x="29981" y="9346"/>
                  </a:cubicBezTo>
                  <a:cubicBezTo>
                    <a:pt x="29981" y="6868"/>
                    <a:pt x="28402" y="4490"/>
                    <a:pt x="25591" y="2737"/>
                  </a:cubicBezTo>
                  <a:cubicBezTo>
                    <a:pt x="22779" y="984"/>
                    <a:pt x="18966" y="0"/>
                    <a:pt x="149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3547063" y="4076925"/>
              <a:ext cx="360800" cy="467375"/>
            </a:xfrm>
            <a:custGeom>
              <a:avLst/>
              <a:gdLst/>
              <a:ahLst/>
              <a:cxnLst/>
              <a:rect l="l" t="t" r="r" b="b"/>
              <a:pathLst>
                <a:path w="14432" h="18695" extrusionOk="0">
                  <a:moveTo>
                    <a:pt x="2304" y="0"/>
                  </a:moveTo>
                  <a:cubicBezTo>
                    <a:pt x="1521" y="0"/>
                    <a:pt x="752" y="39"/>
                    <a:pt x="1" y="110"/>
                  </a:cubicBezTo>
                  <a:cubicBezTo>
                    <a:pt x="2527" y="3428"/>
                    <a:pt x="4251" y="7437"/>
                    <a:pt x="3989" y="11665"/>
                  </a:cubicBezTo>
                  <a:cubicBezTo>
                    <a:pt x="3822" y="14337"/>
                    <a:pt x="2860" y="16686"/>
                    <a:pt x="1368" y="18674"/>
                  </a:cubicBezTo>
                  <a:cubicBezTo>
                    <a:pt x="1679" y="18687"/>
                    <a:pt x="1989" y="18694"/>
                    <a:pt x="2304" y="18694"/>
                  </a:cubicBezTo>
                  <a:cubicBezTo>
                    <a:pt x="5810" y="18694"/>
                    <a:pt x="9033" y="17942"/>
                    <a:pt x="11585" y="16684"/>
                  </a:cubicBezTo>
                  <a:cubicBezTo>
                    <a:pt x="11589" y="16679"/>
                    <a:pt x="11592" y="16671"/>
                    <a:pt x="11595" y="16663"/>
                  </a:cubicBezTo>
                  <a:cubicBezTo>
                    <a:pt x="14432" y="11726"/>
                    <a:pt x="13562" y="5758"/>
                    <a:pt x="10298" y="1442"/>
                  </a:cubicBezTo>
                  <a:cubicBezTo>
                    <a:pt x="7983" y="531"/>
                    <a:pt x="5244" y="0"/>
                    <a:pt x="230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3441463" y="4165075"/>
              <a:ext cx="330725" cy="330750"/>
            </a:xfrm>
            <a:custGeom>
              <a:avLst/>
              <a:gdLst/>
              <a:ahLst/>
              <a:cxnLst/>
              <a:rect l="l" t="t" r="r" b="b"/>
              <a:pathLst>
                <a:path w="13229" h="13230" extrusionOk="0">
                  <a:moveTo>
                    <a:pt x="6615" y="0"/>
                  </a:moveTo>
                  <a:cubicBezTo>
                    <a:pt x="4860" y="0"/>
                    <a:pt x="3178" y="697"/>
                    <a:pt x="1937" y="1939"/>
                  </a:cubicBezTo>
                  <a:cubicBezTo>
                    <a:pt x="697" y="3179"/>
                    <a:pt x="0" y="4861"/>
                    <a:pt x="0" y="6615"/>
                  </a:cubicBezTo>
                  <a:cubicBezTo>
                    <a:pt x="0" y="8369"/>
                    <a:pt x="697" y="10051"/>
                    <a:pt x="1937" y="11291"/>
                  </a:cubicBezTo>
                  <a:cubicBezTo>
                    <a:pt x="3178" y="12533"/>
                    <a:pt x="4860" y="13230"/>
                    <a:pt x="6615" y="13230"/>
                  </a:cubicBezTo>
                  <a:cubicBezTo>
                    <a:pt x="8369" y="13230"/>
                    <a:pt x="10051" y="12533"/>
                    <a:pt x="11292" y="11291"/>
                  </a:cubicBezTo>
                  <a:cubicBezTo>
                    <a:pt x="12532" y="10051"/>
                    <a:pt x="13229" y="8369"/>
                    <a:pt x="13229" y="6615"/>
                  </a:cubicBezTo>
                  <a:cubicBezTo>
                    <a:pt x="13229" y="4861"/>
                    <a:pt x="12532" y="3179"/>
                    <a:pt x="11292" y="1939"/>
                  </a:cubicBezTo>
                  <a:cubicBezTo>
                    <a:pt x="10051" y="697"/>
                    <a:pt x="8369" y="0"/>
                    <a:pt x="66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3551763" y="4279775"/>
              <a:ext cx="97050" cy="97000"/>
            </a:xfrm>
            <a:custGeom>
              <a:avLst/>
              <a:gdLst/>
              <a:ahLst/>
              <a:cxnLst/>
              <a:rect l="l" t="t" r="r" b="b"/>
              <a:pathLst>
                <a:path w="3882" h="3880" extrusionOk="0">
                  <a:moveTo>
                    <a:pt x="1941" y="0"/>
                  </a:moveTo>
                  <a:cubicBezTo>
                    <a:pt x="870" y="0"/>
                    <a:pt x="0" y="868"/>
                    <a:pt x="0" y="1940"/>
                  </a:cubicBezTo>
                  <a:cubicBezTo>
                    <a:pt x="0" y="3011"/>
                    <a:pt x="870" y="3880"/>
                    <a:pt x="1941" y="3880"/>
                  </a:cubicBezTo>
                  <a:cubicBezTo>
                    <a:pt x="3011" y="3880"/>
                    <a:pt x="3881" y="3011"/>
                    <a:pt x="3881" y="1940"/>
                  </a:cubicBezTo>
                  <a:cubicBezTo>
                    <a:pt x="3881" y="868"/>
                    <a:pt x="3011" y="0"/>
                    <a:pt x="1941" y="0"/>
                  </a:cubicBezTo>
                  <a:close/>
                </a:path>
              </a:pathLst>
            </a:custGeom>
            <a:solidFill>
              <a:srgbClr val="2211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3609088" y="4218025"/>
              <a:ext cx="97000" cy="97025"/>
            </a:xfrm>
            <a:custGeom>
              <a:avLst/>
              <a:gdLst/>
              <a:ahLst/>
              <a:cxnLst/>
              <a:rect l="l" t="t" r="r" b="b"/>
              <a:pathLst>
                <a:path w="3880" h="3881" extrusionOk="0">
                  <a:moveTo>
                    <a:pt x="1940" y="1"/>
                  </a:moveTo>
                  <a:cubicBezTo>
                    <a:pt x="869" y="1"/>
                    <a:pt x="0" y="869"/>
                    <a:pt x="0" y="1941"/>
                  </a:cubicBezTo>
                  <a:cubicBezTo>
                    <a:pt x="0" y="3012"/>
                    <a:pt x="869" y="3881"/>
                    <a:pt x="1940" y="3881"/>
                  </a:cubicBezTo>
                  <a:cubicBezTo>
                    <a:pt x="3012" y="3881"/>
                    <a:pt x="3880" y="3012"/>
                    <a:pt x="3880" y="1941"/>
                  </a:cubicBezTo>
                  <a:cubicBezTo>
                    <a:pt x="3880" y="869"/>
                    <a:pt x="3012" y="1"/>
                    <a:pt x="1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3498788" y="4372925"/>
              <a:ext cx="57450" cy="51775"/>
            </a:xfrm>
            <a:custGeom>
              <a:avLst/>
              <a:gdLst/>
              <a:ahLst/>
              <a:cxnLst/>
              <a:rect l="l" t="t" r="r" b="b"/>
              <a:pathLst>
                <a:path w="2298" h="2071" extrusionOk="0">
                  <a:moveTo>
                    <a:pt x="1061" y="1"/>
                  </a:moveTo>
                  <a:cubicBezTo>
                    <a:pt x="520" y="1"/>
                    <a:pt x="1" y="475"/>
                    <a:pt x="26" y="1036"/>
                  </a:cubicBezTo>
                  <a:cubicBezTo>
                    <a:pt x="51" y="1597"/>
                    <a:pt x="480" y="2071"/>
                    <a:pt x="1061" y="2071"/>
                  </a:cubicBezTo>
                  <a:lnTo>
                    <a:pt x="1238" y="2071"/>
                  </a:lnTo>
                  <a:cubicBezTo>
                    <a:pt x="1780" y="2071"/>
                    <a:pt x="2298" y="1596"/>
                    <a:pt x="2274" y="1036"/>
                  </a:cubicBezTo>
                  <a:cubicBezTo>
                    <a:pt x="2248" y="474"/>
                    <a:pt x="1817" y="1"/>
                    <a:pt x="1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3570313" y="4403500"/>
              <a:ext cx="55450" cy="25925"/>
            </a:xfrm>
            <a:custGeom>
              <a:avLst/>
              <a:gdLst/>
              <a:ahLst/>
              <a:cxnLst/>
              <a:rect l="l" t="t" r="r" b="b"/>
              <a:pathLst>
                <a:path w="2218" h="1037" extrusionOk="0">
                  <a:moveTo>
                    <a:pt x="670" y="1"/>
                  </a:moveTo>
                  <a:cubicBezTo>
                    <a:pt x="2" y="1"/>
                    <a:pt x="1" y="1036"/>
                    <a:pt x="670" y="1036"/>
                  </a:cubicBezTo>
                  <a:lnTo>
                    <a:pt x="1551" y="1036"/>
                  </a:lnTo>
                  <a:cubicBezTo>
                    <a:pt x="2218" y="1036"/>
                    <a:pt x="2218" y="1"/>
                    <a:pt x="15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3654113" y="4297675"/>
              <a:ext cx="33400" cy="25925"/>
            </a:xfrm>
            <a:custGeom>
              <a:avLst/>
              <a:gdLst/>
              <a:ahLst/>
              <a:cxnLst/>
              <a:rect l="l" t="t" r="r" b="b"/>
              <a:pathLst>
                <a:path w="1336" h="1037" extrusionOk="0">
                  <a:moveTo>
                    <a:pt x="668" y="1"/>
                  </a:moveTo>
                  <a:cubicBezTo>
                    <a:pt x="2" y="1"/>
                    <a:pt x="0" y="1036"/>
                    <a:pt x="668" y="1036"/>
                  </a:cubicBezTo>
                  <a:cubicBezTo>
                    <a:pt x="1335" y="1036"/>
                    <a:pt x="1335" y="1"/>
                    <a:pt x="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3486563" y="4297675"/>
              <a:ext cx="37825" cy="25925"/>
            </a:xfrm>
            <a:custGeom>
              <a:avLst/>
              <a:gdLst/>
              <a:ahLst/>
              <a:cxnLst/>
              <a:rect l="l" t="t" r="r" b="b"/>
              <a:pathLst>
                <a:path w="1513" h="1037" extrusionOk="0">
                  <a:moveTo>
                    <a:pt x="668" y="1"/>
                  </a:moveTo>
                  <a:cubicBezTo>
                    <a:pt x="2" y="1"/>
                    <a:pt x="0" y="1036"/>
                    <a:pt x="668" y="1036"/>
                  </a:cubicBezTo>
                  <a:lnTo>
                    <a:pt x="846" y="1036"/>
                  </a:lnTo>
                  <a:cubicBezTo>
                    <a:pt x="1512" y="1036"/>
                    <a:pt x="151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3410663" y="4279800"/>
              <a:ext cx="61725" cy="61725"/>
            </a:xfrm>
            <a:custGeom>
              <a:avLst/>
              <a:gdLst/>
              <a:ahLst/>
              <a:cxnLst/>
              <a:rect l="l" t="t" r="r" b="b"/>
              <a:pathLst>
                <a:path w="2469" h="2469" extrusionOk="0">
                  <a:moveTo>
                    <a:pt x="1238" y="0"/>
                  </a:moveTo>
                  <a:cubicBezTo>
                    <a:pt x="1237" y="0"/>
                    <a:pt x="1236" y="0"/>
                    <a:pt x="1235" y="0"/>
                  </a:cubicBezTo>
                  <a:cubicBezTo>
                    <a:pt x="554" y="0"/>
                    <a:pt x="1" y="553"/>
                    <a:pt x="1" y="1234"/>
                  </a:cubicBezTo>
                  <a:cubicBezTo>
                    <a:pt x="1" y="1916"/>
                    <a:pt x="554" y="2468"/>
                    <a:pt x="1235" y="2468"/>
                  </a:cubicBezTo>
                  <a:cubicBezTo>
                    <a:pt x="1916" y="2468"/>
                    <a:pt x="2468" y="1916"/>
                    <a:pt x="2468" y="1235"/>
                  </a:cubicBezTo>
                  <a:cubicBezTo>
                    <a:pt x="2468" y="552"/>
                    <a:pt x="1918" y="0"/>
                    <a:pt x="1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3624238" y="3705900"/>
              <a:ext cx="647600" cy="538975"/>
            </a:xfrm>
            <a:custGeom>
              <a:avLst/>
              <a:gdLst/>
              <a:ahLst/>
              <a:cxnLst/>
              <a:rect l="l" t="t" r="r" b="b"/>
              <a:pathLst>
                <a:path w="25904" h="21559" extrusionOk="0">
                  <a:moveTo>
                    <a:pt x="8466" y="0"/>
                  </a:moveTo>
                  <a:cubicBezTo>
                    <a:pt x="7564" y="0"/>
                    <a:pt x="6651" y="268"/>
                    <a:pt x="5742" y="801"/>
                  </a:cubicBezTo>
                  <a:cubicBezTo>
                    <a:pt x="2730" y="2567"/>
                    <a:pt x="605" y="6711"/>
                    <a:pt x="58" y="9089"/>
                  </a:cubicBezTo>
                  <a:cubicBezTo>
                    <a:pt x="1" y="9338"/>
                    <a:pt x="155" y="9587"/>
                    <a:pt x="404" y="9644"/>
                  </a:cubicBezTo>
                  <a:cubicBezTo>
                    <a:pt x="439" y="9652"/>
                    <a:pt x="474" y="9656"/>
                    <a:pt x="508" y="9656"/>
                  </a:cubicBezTo>
                  <a:cubicBezTo>
                    <a:pt x="719" y="9656"/>
                    <a:pt x="910" y="9511"/>
                    <a:pt x="959" y="9296"/>
                  </a:cubicBezTo>
                  <a:cubicBezTo>
                    <a:pt x="1456" y="7144"/>
                    <a:pt x="3467" y="3208"/>
                    <a:pt x="6211" y="1599"/>
                  </a:cubicBezTo>
                  <a:cubicBezTo>
                    <a:pt x="6973" y="1152"/>
                    <a:pt x="7730" y="927"/>
                    <a:pt x="8472" y="927"/>
                  </a:cubicBezTo>
                  <a:cubicBezTo>
                    <a:pt x="8822" y="927"/>
                    <a:pt x="9168" y="977"/>
                    <a:pt x="9510" y="1077"/>
                  </a:cubicBezTo>
                  <a:cubicBezTo>
                    <a:pt x="11311" y="1600"/>
                    <a:pt x="11581" y="3431"/>
                    <a:pt x="11841" y="5199"/>
                  </a:cubicBezTo>
                  <a:lnTo>
                    <a:pt x="11903" y="5610"/>
                  </a:lnTo>
                  <a:cubicBezTo>
                    <a:pt x="12249" y="7870"/>
                    <a:pt x="13670" y="9328"/>
                    <a:pt x="16123" y="9939"/>
                  </a:cubicBezTo>
                  <a:cubicBezTo>
                    <a:pt x="16496" y="10032"/>
                    <a:pt x="16888" y="10123"/>
                    <a:pt x="17289" y="10216"/>
                  </a:cubicBezTo>
                  <a:cubicBezTo>
                    <a:pt x="20460" y="10952"/>
                    <a:pt x="24057" y="11783"/>
                    <a:pt x="24663" y="15216"/>
                  </a:cubicBezTo>
                  <a:cubicBezTo>
                    <a:pt x="25036" y="17333"/>
                    <a:pt x="23391" y="19171"/>
                    <a:pt x="21703" y="19982"/>
                  </a:cubicBezTo>
                  <a:cubicBezTo>
                    <a:pt x="20576" y="20525"/>
                    <a:pt x="19280" y="20635"/>
                    <a:pt x="17966" y="20635"/>
                  </a:cubicBezTo>
                  <a:cubicBezTo>
                    <a:pt x="17516" y="20635"/>
                    <a:pt x="17064" y="20622"/>
                    <a:pt x="16616" y="20609"/>
                  </a:cubicBezTo>
                  <a:cubicBezTo>
                    <a:pt x="16166" y="20596"/>
                    <a:pt x="15719" y="20583"/>
                    <a:pt x="15282" y="20583"/>
                  </a:cubicBezTo>
                  <a:cubicBezTo>
                    <a:pt x="15029" y="20583"/>
                    <a:pt x="14821" y="20791"/>
                    <a:pt x="14821" y="21045"/>
                  </a:cubicBezTo>
                  <a:cubicBezTo>
                    <a:pt x="14821" y="21299"/>
                    <a:pt x="15026" y="21506"/>
                    <a:pt x="15282" y="21506"/>
                  </a:cubicBezTo>
                  <a:cubicBezTo>
                    <a:pt x="15711" y="21506"/>
                    <a:pt x="16149" y="21519"/>
                    <a:pt x="16591" y="21532"/>
                  </a:cubicBezTo>
                  <a:cubicBezTo>
                    <a:pt x="17053" y="21546"/>
                    <a:pt x="17518" y="21559"/>
                    <a:pt x="17983" y="21559"/>
                  </a:cubicBezTo>
                  <a:cubicBezTo>
                    <a:pt x="19399" y="21559"/>
                    <a:pt x="20812" y="21434"/>
                    <a:pt x="22104" y="20812"/>
                  </a:cubicBezTo>
                  <a:cubicBezTo>
                    <a:pt x="24959" y="19439"/>
                    <a:pt x="25903" y="16930"/>
                    <a:pt x="25573" y="15053"/>
                  </a:cubicBezTo>
                  <a:cubicBezTo>
                    <a:pt x="24861" y="11019"/>
                    <a:pt x="20779" y="10073"/>
                    <a:pt x="17498" y="9315"/>
                  </a:cubicBezTo>
                  <a:cubicBezTo>
                    <a:pt x="17103" y="9222"/>
                    <a:pt x="16718" y="9132"/>
                    <a:pt x="16347" y="9040"/>
                  </a:cubicBezTo>
                  <a:cubicBezTo>
                    <a:pt x="14260" y="8521"/>
                    <a:pt x="13106" y="7351"/>
                    <a:pt x="12816" y="5468"/>
                  </a:cubicBezTo>
                  <a:lnTo>
                    <a:pt x="12755" y="5064"/>
                  </a:lnTo>
                  <a:cubicBezTo>
                    <a:pt x="12479" y="3200"/>
                    <a:pt x="12136" y="878"/>
                    <a:pt x="9767" y="188"/>
                  </a:cubicBezTo>
                  <a:cubicBezTo>
                    <a:pt x="9337" y="63"/>
                    <a:pt x="8903" y="0"/>
                    <a:pt x="8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3549113" y="3536925"/>
              <a:ext cx="585425" cy="660475"/>
            </a:xfrm>
            <a:custGeom>
              <a:avLst/>
              <a:gdLst/>
              <a:ahLst/>
              <a:cxnLst/>
              <a:rect l="l" t="t" r="r" b="b"/>
              <a:pathLst>
                <a:path w="23417" h="26419" extrusionOk="0">
                  <a:moveTo>
                    <a:pt x="3839" y="0"/>
                  </a:moveTo>
                  <a:cubicBezTo>
                    <a:pt x="3223" y="0"/>
                    <a:pt x="2631" y="178"/>
                    <a:pt x="2110" y="527"/>
                  </a:cubicBezTo>
                  <a:cubicBezTo>
                    <a:pt x="0" y="1945"/>
                    <a:pt x="342" y="6365"/>
                    <a:pt x="525" y="8740"/>
                  </a:cubicBezTo>
                  <a:cubicBezTo>
                    <a:pt x="558" y="9188"/>
                    <a:pt x="590" y="9574"/>
                    <a:pt x="590" y="9797"/>
                  </a:cubicBezTo>
                  <a:cubicBezTo>
                    <a:pt x="590" y="11009"/>
                    <a:pt x="628" y="12006"/>
                    <a:pt x="666" y="12971"/>
                  </a:cubicBezTo>
                  <a:cubicBezTo>
                    <a:pt x="704" y="13928"/>
                    <a:pt x="743" y="14917"/>
                    <a:pt x="743" y="16107"/>
                  </a:cubicBezTo>
                  <a:cubicBezTo>
                    <a:pt x="743" y="16362"/>
                    <a:pt x="949" y="16569"/>
                    <a:pt x="1205" y="16569"/>
                  </a:cubicBezTo>
                  <a:cubicBezTo>
                    <a:pt x="1458" y="16569"/>
                    <a:pt x="1665" y="16363"/>
                    <a:pt x="1665" y="16107"/>
                  </a:cubicBezTo>
                  <a:cubicBezTo>
                    <a:pt x="1665" y="14900"/>
                    <a:pt x="1627" y="13901"/>
                    <a:pt x="1588" y="12935"/>
                  </a:cubicBezTo>
                  <a:cubicBezTo>
                    <a:pt x="1551" y="11978"/>
                    <a:pt x="1512" y="10990"/>
                    <a:pt x="1512" y="9800"/>
                  </a:cubicBezTo>
                  <a:cubicBezTo>
                    <a:pt x="1512" y="9539"/>
                    <a:pt x="1484" y="9156"/>
                    <a:pt x="1445" y="8671"/>
                  </a:cubicBezTo>
                  <a:cubicBezTo>
                    <a:pt x="1288" y="6640"/>
                    <a:pt x="963" y="2413"/>
                    <a:pt x="2625" y="1295"/>
                  </a:cubicBezTo>
                  <a:cubicBezTo>
                    <a:pt x="3039" y="1016"/>
                    <a:pt x="3458" y="922"/>
                    <a:pt x="3832" y="922"/>
                  </a:cubicBezTo>
                  <a:cubicBezTo>
                    <a:pt x="4115" y="922"/>
                    <a:pt x="4373" y="976"/>
                    <a:pt x="4585" y="1042"/>
                  </a:cubicBezTo>
                  <a:cubicBezTo>
                    <a:pt x="5485" y="1325"/>
                    <a:pt x="6285" y="2072"/>
                    <a:pt x="6624" y="2949"/>
                  </a:cubicBezTo>
                  <a:cubicBezTo>
                    <a:pt x="6938" y="3759"/>
                    <a:pt x="6917" y="5186"/>
                    <a:pt x="6895" y="6697"/>
                  </a:cubicBezTo>
                  <a:cubicBezTo>
                    <a:pt x="6863" y="9153"/>
                    <a:pt x="6824" y="11695"/>
                    <a:pt x="8133" y="12883"/>
                  </a:cubicBezTo>
                  <a:cubicBezTo>
                    <a:pt x="8596" y="13303"/>
                    <a:pt x="9186" y="13513"/>
                    <a:pt x="9897" y="13513"/>
                  </a:cubicBezTo>
                  <a:cubicBezTo>
                    <a:pt x="10039" y="13513"/>
                    <a:pt x="10185" y="13504"/>
                    <a:pt x="10336" y="13488"/>
                  </a:cubicBezTo>
                  <a:cubicBezTo>
                    <a:pt x="11423" y="13369"/>
                    <a:pt x="12370" y="12798"/>
                    <a:pt x="13283" y="12247"/>
                  </a:cubicBezTo>
                  <a:cubicBezTo>
                    <a:pt x="14145" y="11727"/>
                    <a:pt x="14962" y="11235"/>
                    <a:pt x="15882" y="11094"/>
                  </a:cubicBezTo>
                  <a:cubicBezTo>
                    <a:pt x="16201" y="11045"/>
                    <a:pt x="16511" y="11021"/>
                    <a:pt x="16810" y="11021"/>
                  </a:cubicBezTo>
                  <a:cubicBezTo>
                    <a:pt x="17804" y="11021"/>
                    <a:pt x="18675" y="11290"/>
                    <a:pt x="19318" y="11807"/>
                  </a:cubicBezTo>
                  <a:cubicBezTo>
                    <a:pt x="20078" y="12418"/>
                    <a:pt x="20520" y="13369"/>
                    <a:pt x="20597" y="14558"/>
                  </a:cubicBezTo>
                  <a:cubicBezTo>
                    <a:pt x="20660" y="15519"/>
                    <a:pt x="20274" y="16290"/>
                    <a:pt x="19866" y="17105"/>
                  </a:cubicBezTo>
                  <a:cubicBezTo>
                    <a:pt x="19508" y="17818"/>
                    <a:pt x="19139" y="18556"/>
                    <a:pt x="19056" y="19449"/>
                  </a:cubicBezTo>
                  <a:cubicBezTo>
                    <a:pt x="18882" y="21318"/>
                    <a:pt x="19610" y="21729"/>
                    <a:pt x="20656" y="22107"/>
                  </a:cubicBezTo>
                  <a:cubicBezTo>
                    <a:pt x="20916" y="22200"/>
                    <a:pt x="21184" y="22297"/>
                    <a:pt x="21461" y="22441"/>
                  </a:cubicBezTo>
                  <a:cubicBezTo>
                    <a:pt x="22063" y="22756"/>
                    <a:pt x="22462" y="23320"/>
                    <a:pt x="22475" y="23875"/>
                  </a:cubicBezTo>
                  <a:cubicBezTo>
                    <a:pt x="22485" y="24328"/>
                    <a:pt x="22245" y="24710"/>
                    <a:pt x="21783" y="24980"/>
                  </a:cubicBezTo>
                  <a:cubicBezTo>
                    <a:pt x="21221" y="25308"/>
                    <a:pt x="20159" y="25351"/>
                    <a:pt x="19221" y="25388"/>
                  </a:cubicBezTo>
                  <a:cubicBezTo>
                    <a:pt x="18680" y="25410"/>
                    <a:pt x="18169" y="25430"/>
                    <a:pt x="17749" y="25501"/>
                  </a:cubicBezTo>
                  <a:cubicBezTo>
                    <a:pt x="17497" y="25544"/>
                    <a:pt x="17327" y="25782"/>
                    <a:pt x="17370" y="26033"/>
                  </a:cubicBezTo>
                  <a:cubicBezTo>
                    <a:pt x="17407" y="26259"/>
                    <a:pt x="17602" y="26418"/>
                    <a:pt x="17823" y="26418"/>
                  </a:cubicBezTo>
                  <a:cubicBezTo>
                    <a:pt x="17850" y="26418"/>
                    <a:pt x="17876" y="26417"/>
                    <a:pt x="17903" y="26411"/>
                  </a:cubicBezTo>
                  <a:cubicBezTo>
                    <a:pt x="18267" y="26348"/>
                    <a:pt x="18750" y="26331"/>
                    <a:pt x="19259" y="26309"/>
                  </a:cubicBezTo>
                  <a:cubicBezTo>
                    <a:pt x="20304" y="26266"/>
                    <a:pt x="21490" y="26219"/>
                    <a:pt x="22249" y="25776"/>
                  </a:cubicBezTo>
                  <a:cubicBezTo>
                    <a:pt x="22999" y="25338"/>
                    <a:pt x="23417" y="24637"/>
                    <a:pt x="23399" y="23850"/>
                  </a:cubicBezTo>
                  <a:cubicBezTo>
                    <a:pt x="23378" y="22949"/>
                    <a:pt x="22799" y="22094"/>
                    <a:pt x="21887" y="21619"/>
                  </a:cubicBezTo>
                  <a:cubicBezTo>
                    <a:pt x="21555" y="21446"/>
                    <a:pt x="21244" y="21333"/>
                    <a:pt x="20969" y="21234"/>
                  </a:cubicBezTo>
                  <a:cubicBezTo>
                    <a:pt x="20158" y="20942"/>
                    <a:pt x="19853" y="20832"/>
                    <a:pt x="19975" y="19530"/>
                  </a:cubicBezTo>
                  <a:cubicBezTo>
                    <a:pt x="20041" y="18809"/>
                    <a:pt x="20357" y="18181"/>
                    <a:pt x="20690" y="17515"/>
                  </a:cubicBezTo>
                  <a:cubicBezTo>
                    <a:pt x="21135" y="16626"/>
                    <a:pt x="21597" y="15705"/>
                    <a:pt x="21518" y="14495"/>
                  </a:cubicBezTo>
                  <a:cubicBezTo>
                    <a:pt x="21422" y="13038"/>
                    <a:pt x="20862" y="11861"/>
                    <a:pt x="19896" y="11084"/>
                  </a:cubicBezTo>
                  <a:cubicBezTo>
                    <a:pt x="19086" y="10435"/>
                    <a:pt x="18015" y="10095"/>
                    <a:pt x="16809" y="10095"/>
                  </a:cubicBezTo>
                  <a:cubicBezTo>
                    <a:pt x="16463" y="10095"/>
                    <a:pt x="16106" y="10123"/>
                    <a:pt x="15740" y="10180"/>
                  </a:cubicBezTo>
                  <a:cubicBezTo>
                    <a:pt x="14640" y="10349"/>
                    <a:pt x="13709" y="10911"/>
                    <a:pt x="12806" y="11455"/>
                  </a:cubicBezTo>
                  <a:cubicBezTo>
                    <a:pt x="11938" y="11977"/>
                    <a:pt x="11120" y="12471"/>
                    <a:pt x="10233" y="12569"/>
                  </a:cubicBezTo>
                  <a:cubicBezTo>
                    <a:pt x="10114" y="12582"/>
                    <a:pt x="10001" y="12589"/>
                    <a:pt x="9893" y="12589"/>
                  </a:cubicBezTo>
                  <a:cubicBezTo>
                    <a:pt x="9416" y="12589"/>
                    <a:pt x="9040" y="12460"/>
                    <a:pt x="8752" y="12197"/>
                  </a:cubicBezTo>
                  <a:cubicBezTo>
                    <a:pt x="7752" y="11290"/>
                    <a:pt x="7788" y="8857"/>
                    <a:pt x="7818" y="6708"/>
                  </a:cubicBezTo>
                  <a:cubicBezTo>
                    <a:pt x="7842" y="5105"/>
                    <a:pt x="7864" y="3590"/>
                    <a:pt x="7485" y="2614"/>
                  </a:cubicBezTo>
                  <a:cubicBezTo>
                    <a:pt x="7041" y="1470"/>
                    <a:pt x="6036" y="530"/>
                    <a:pt x="4863" y="161"/>
                  </a:cubicBezTo>
                  <a:cubicBezTo>
                    <a:pt x="4520" y="53"/>
                    <a:pt x="4176" y="0"/>
                    <a:pt x="38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2942638" y="3712675"/>
              <a:ext cx="647650" cy="538900"/>
            </a:xfrm>
            <a:custGeom>
              <a:avLst/>
              <a:gdLst/>
              <a:ahLst/>
              <a:cxnLst/>
              <a:rect l="l" t="t" r="r" b="b"/>
              <a:pathLst>
                <a:path w="25906" h="21556" extrusionOk="0">
                  <a:moveTo>
                    <a:pt x="17440" y="1"/>
                  </a:moveTo>
                  <a:cubicBezTo>
                    <a:pt x="17004" y="1"/>
                    <a:pt x="16569" y="64"/>
                    <a:pt x="16138" y="189"/>
                  </a:cubicBezTo>
                  <a:cubicBezTo>
                    <a:pt x="13769" y="881"/>
                    <a:pt x="13426" y="3200"/>
                    <a:pt x="13150" y="5066"/>
                  </a:cubicBezTo>
                  <a:lnTo>
                    <a:pt x="13090" y="5468"/>
                  </a:lnTo>
                  <a:cubicBezTo>
                    <a:pt x="12799" y="7350"/>
                    <a:pt x="11645" y="8520"/>
                    <a:pt x="9558" y="9040"/>
                  </a:cubicBezTo>
                  <a:cubicBezTo>
                    <a:pt x="9187" y="9133"/>
                    <a:pt x="8801" y="9223"/>
                    <a:pt x="8406" y="9314"/>
                  </a:cubicBezTo>
                  <a:cubicBezTo>
                    <a:pt x="5125" y="10073"/>
                    <a:pt x="1043" y="11018"/>
                    <a:pt x="331" y="15052"/>
                  </a:cubicBezTo>
                  <a:cubicBezTo>
                    <a:pt x="1" y="16929"/>
                    <a:pt x="943" y="19438"/>
                    <a:pt x="3800" y="20812"/>
                  </a:cubicBezTo>
                  <a:cubicBezTo>
                    <a:pt x="5092" y="21434"/>
                    <a:pt x="6504" y="21555"/>
                    <a:pt x="7920" y="21555"/>
                  </a:cubicBezTo>
                  <a:cubicBezTo>
                    <a:pt x="8385" y="21555"/>
                    <a:pt x="8850" y="21541"/>
                    <a:pt x="9316" y="21532"/>
                  </a:cubicBezTo>
                  <a:cubicBezTo>
                    <a:pt x="9758" y="21520"/>
                    <a:pt x="10196" y="21507"/>
                    <a:pt x="10625" y="21507"/>
                  </a:cubicBezTo>
                  <a:cubicBezTo>
                    <a:pt x="10880" y="21507"/>
                    <a:pt x="11087" y="21299"/>
                    <a:pt x="11087" y="21046"/>
                  </a:cubicBezTo>
                  <a:cubicBezTo>
                    <a:pt x="11087" y="20791"/>
                    <a:pt x="10881" y="20584"/>
                    <a:pt x="10625" y="20584"/>
                  </a:cubicBezTo>
                  <a:cubicBezTo>
                    <a:pt x="10187" y="20584"/>
                    <a:pt x="9741" y="20597"/>
                    <a:pt x="9290" y="20610"/>
                  </a:cubicBezTo>
                  <a:cubicBezTo>
                    <a:pt x="8841" y="20623"/>
                    <a:pt x="8388" y="20636"/>
                    <a:pt x="7936" y="20636"/>
                  </a:cubicBezTo>
                  <a:cubicBezTo>
                    <a:pt x="6623" y="20636"/>
                    <a:pt x="5329" y="20525"/>
                    <a:pt x="4202" y="19983"/>
                  </a:cubicBezTo>
                  <a:cubicBezTo>
                    <a:pt x="2514" y="19174"/>
                    <a:pt x="869" y="17335"/>
                    <a:pt x="1244" y="15217"/>
                  </a:cubicBezTo>
                  <a:cubicBezTo>
                    <a:pt x="1849" y="11783"/>
                    <a:pt x="5445" y="10949"/>
                    <a:pt x="8618" y="10217"/>
                  </a:cubicBezTo>
                  <a:cubicBezTo>
                    <a:pt x="9019" y="10124"/>
                    <a:pt x="9409" y="10033"/>
                    <a:pt x="9784" y="9940"/>
                  </a:cubicBezTo>
                  <a:cubicBezTo>
                    <a:pt x="12234" y="9326"/>
                    <a:pt x="13655" y="7871"/>
                    <a:pt x="14004" y="5611"/>
                  </a:cubicBezTo>
                  <a:lnTo>
                    <a:pt x="14064" y="5202"/>
                  </a:lnTo>
                  <a:cubicBezTo>
                    <a:pt x="14326" y="3432"/>
                    <a:pt x="14595" y="1604"/>
                    <a:pt x="16396" y="1077"/>
                  </a:cubicBezTo>
                  <a:cubicBezTo>
                    <a:pt x="16738" y="977"/>
                    <a:pt x="17084" y="927"/>
                    <a:pt x="17433" y="927"/>
                  </a:cubicBezTo>
                  <a:cubicBezTo>
                    <a:pt x="18175" y="927"/>
                    <a:pt x="18931" y="1152"/>
                    <a:pt x="19695" y="1600"/>
                  </a:cubicBezTo>
                  <a:cubicBezTo>
                    <a:pt x="22440" y="3209"/>
                    <a:pt x="24451" y="7144"/>
                    <a:pt x="24947" y="9297"/>
                  </a:cubicBezTo>
                  <a:cubicBezTo>
                    <a:pt x="24998" y="9511"/>
                    <a:pt x="25186" y="9657"/>
                    <a:pt x="25396" y="9657"/>
                  </a:cubicBezTo>
                  <a:cubicBezTo>
                    <a:pt x="25431" y="9657"/>
                    <a:pt x="25466" y="9653"/>
                    <a:pt x="25501" y="9645"/>
                  </a:cubicBezTo>
                  <a:cubicBezTo>
                    <a:pt x="25750" y="9588"/>
                    <a:pt x="25906" y="9339"/>
                    <a:pt x="25849" y="9090"/>
                  </a:cubicBezTo>
                  <a:cubicBezTo>
                    <a:pt x="25299" y="6712"/>
                    <a:pt x="23175" y="2567"/>
                    <a:pt x="20164" y="803"/>
                  </a:cubicBezTo>
                  <a:cubicBezTo>
                    <a:pt x="19254" y="269"/>
                    <a:pt x="18342" y="1"/>
                    <a:pt x="17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3079963" y="3536925"/>
              <a:ext cx="585375" cy="660475"/>
            </a:xfrm>
            <a:custGeom>
              <a:avLst/>
              <a:gdLst/>
              <a:ahLst/>
              <a:cxnLst/>
              <a:rect l="l" t="t" r="r" b="b"/>
              <a:pathLst>
                <a:path w="23415" h="26419" extrusionOk="0">
                  <a:moveTo>
                    <a:pt x="19579" y="0"/>
                  </a:moveTo>
                  <a:cubicBezTo>
                    <a:pt x="19242" y="0"/>
                    <a:pt x="18898" y="54"/>
                    <a:pt x="18555" y="161"/>
                  </a:cubicBezTo>
                  <a:cubicBezTo>
                    <a:pt x="17382" y="530"/>
                    <a:pt x="16376" y="1470"/>
                    <a:pt x="15932" y="2614"/>
                  </a:cubicBezTo>
                  <a:cubicBezTo>
                    <a:pt x="15553" y="3591"/>
                    <a:pt x="15575" y="5105"/>
                    <a:pt x="15598" y="6710"/>
                  </a:cubicBezTo>
                  <a:cubicBezTo>
                    <a:pt x="15629" y="8856"/>
                    <a:pt x="15665" y="11290"/>
                    <a:pt x="14665" y="12197"/>
                  </a:cubicBezTo>
                  <a:cubicBezTo>
                    <a:pt x="14376" y="12460"/>
                    <a:pt x="14001" y="12589"/>
                    <a:pt x="13524" y="12589"/>
                  </a:cubicBezTo>
                  <a:cubicBezTo>
                    <a:pt x="13416" y="12589"/>
                    <a:pt x="13303" y="12582"/>
                    <a:pt x="13184" y="12569"/>
                  </a:cubicBezTo>
                  <a:cubicBezTo>
                    <a:pt x="12298" y="12471"/>
                    <a:pt x="11478" y="11977"/>
                    <a:pt x="10611" y="11455"/>
                  </a:cubicBezTo>
                  <a:cubicBezTo>
                    <a:pt x="9710" y="10911"/>
                    <a:pt x="8777" y="10351"/>
                    <a:pt x="7677" y="10180"/>
                  </a:cubicBezTo>
                  <a:cubicBezTo>
                    <a:pt x="7310" y="10123"/>
                    <a:pt x="6952" y="10095"/>
                    <a:pt x="6605" y="10095"/>
                  </a:cubicBezTo>
                  <a:cubicBezTo>
                    <a:pt x="5399" y="10095"/>
                    <a:pt x="4329" y="10435"/>
                    <a:pt x="3521" y="11084"/>
                  </a:cubicBezTo>
                  <a:cubicBezTo>
                    <a:pt x="2554" y="11861"/>
                    <a:pt x="1993" y="13041"/>
                    <a:pt x="1899" y="14495"/>
                  </a:cubicBezTo>
                  <a:cubicBezTo>
                    <a:pt x="1820" y="15705"/>
                    <a:pt x="2282" y="16625"/>
                    <a:pt x="2727" y="17515"/>
                  </a:cubicBezTo>
                  <a:cubicBezTo>
                    <a:pt x="3061" y="18180"/>
                    <a:pt x="3374" y="18809"/>
                    <a:pt x="3443" y="19530"/>
                  </a:cubicBezTo>
                  <a:cubicBezTo>
                    <a:pt x="3564" y="20832"/>
                    <a:pt x="3259" y="20941"/>
                    <a:pt x="2448" y="21234"/>
                  </a:cubicBezTo>
                  <a:cubicBezTo>
                    <a:pt x="2172" y="21333"/>
                    <a:pt x="1862" y="21446"/>
                    <a:pt x="1529" y="21619"/>
                  </a:cubicBezTo>
                  <a:cubicBezTo>
                    <a:pt x="619" y="22095"/>
                    <a:pt x="39" y="22949"/>
                    <a:pt x="18" y="23850"/>
                  </a:cubicBezTo>
                  <a:cubicBezTo>
                    <a:pt x="1" y="24637"/>
                    <a:pt x="418" y="25340"/>
                    <a:pt x="1168" y="25776"/>
                  </a:cubicBezTo>
                  <a:cubicBezTo>
                    <a:pt x="1926" y="26219"/>
                    <a:pt x="3112" y="26266"/>
                    <a:pt x="4158" y="26309"/>
                  </a:cubicBezTo>
                  <a:cubicBezTo>
                    <a:pt x="4667" y="26331"/>
                    <a:pt x="5151" y="26351"/>
                    <a:pt x="5514" y="26411"/>
                  </a:cubicBezTo>
                  <a:cubicBezTo>
                    <a:pt x="5538" y="26417"/>
                    <a:pt x="5565" y="26418"/>
                    <a:pt x="5590" y="26418"/>
                  </a:cubicBezTo>
                  <a:cubicBezTo>
                    <a:pt x="5812" y="26418"/>
                    <a:pt x="6007" y="26259"/>
                    <a:pt x="6048" y="26033"/>
                  </a:cubicBezTo>
                  <a:cubicBezTo>
                    <a:pt x="6089" y="25782"/>
                    <a:pt x="5920" y="25544"/>
                    <a:pt x="5668" y="25501"/>
                  </a:cubicBezTo>
                  <a:cubicBezTo>
                    <a:pt x="5246" y="25431"/>
                    <a:pt x="4737" y="25410"/>
                    <a:pt x="4196" y="25388"/>
                  </a:cubicBezTo>
                  <a:cubicBezTo>
                    <a:pt x="3258" y="25351"/>
                    <a:pt x="2197" y="25308"/>
                    <a:pt x="1634" y="24980"/>
                  </a:cubicBezTo>
                  <a:cubicBezTo>
                    <a:pt x="1171" y="24710"/>
                    <a:pt x="932" y="24328"/>
                    <a:pt x="942" y="23876"/>
                  </a:cubicBezTo>
                  <a:cubicBezTo>
                    <a:pt x="955" y="23320"/>
                    <a:pt x="1354" y="22756"/>
                    <a:pt x="1956" y="22441"/>
                  </a:cubicBezTo>
                  <a:cubicBezTo>
                    <a:pt x="2234" y="22297"/>
                    <a:pt x="2501" y="22200"/>
                    <a:pt x="2762" y="22107"/>
                  </a:cubicBezTo>
                  <a:cubicBezTo>
                    <a:pt x="3809" y="21730"/>
                    <a:pt x="4535" y="21318"/>
                    <a:pt x="4361" y="19449"/>
                  </a:cubicBezTo>
                  <a:cubicBezTo>
                    <a:pt x="4278" y="18556"/>
                    <a:pt x="3909" y="17819"/>
                    <a:pt x="3551" y="17105"/>
                  </a:cubicBezTo>
                  <a:cubicBezTo>
                    <a:pt x="3144" y="16290"/>
                    <a:pt x="2757" y="15519"/>
                    <a:pt x="2820" y="14558"/>
                  </a:cubicBezTo>
                  <a:cubicBezTo>
                    <a:pt x="2898" y="13369"/>
                    <a:pt x="3338" y="12418"/>
                    <a:pt x="4099" y="11807"/>
                  </a:cubicBezTo>
                  <a:cubicBezTo>
                    <a:pt x="4743" y="11290"/>
                    <a:pt x="5612" y="11021"/>
                    <a:pt x="6607" y="11021"/>
                  </a:cubicBezTo>
                  <a:cubicBezTo>
                    <a:pt x="6906" y="11021"/>
                    <a:pt x="7216" y="11045"/>
                    <a:pt x="7535" y="11094"/>
                  </a:cubicBezTo>
                  <a:cubicBezTo>
                    <a:pt x="8455" y="11235"/>
                    <a:pt x="9271" y="11727"/>
                    <a:pt x="10133" y="12247"/>
                  </a:cubicBezTo>
                  <a:cubicBezTo>
                    <a:pt x="11047" y="12798"/>
                    <a:pt x="11991" y="13366"/>
                    <a:pt x="13080" y="13488"/>
                  </a:cubicBezTo>
                  <a:cubicBezTo>
                    <a:pt x="13232" y="13505"/>
                    <a:pt x="13379" y="13513"/>
                    <a:pt x="13521" y="13513"/>
                  </a:cubicBezTo>
                  <a:cubicBezTo>
                    <a:pt x="14230" y="13513"/>
                    <a:pt x="14822" y="13301"/>
                    <a:pt x="15283" y="12883"/>
                  </a:cubicBezTo>
                  <a:cubicBezTo>
                    <a:pt x="16592" y="11695"/>
                    <a:pt x="16556" y="9153"/>
                    <a:pt x="16520" y="6697"/>
                  </a:cubicBezTo>
                  <a:cubicBezTo>
                    <a:pt x="16499" y="5186"/>
                    <a:pt x="16480" y="3759"/>
                    <a:pt x="16792" y="2949"/>
                  </a:cubicBezTo>
                  <a:cubicBezTo>
                    <a:pt x="17133" y="2072"/>
                    <a:pt x="17934" y="1325"/>
                    <a:pt x="18831" y="1042"/>
                  </a:cubicBezTo>
                  <a:cubicBezTo>
                    <a:pt x="19043" y="976"/>
                    <a:pt x="19301" y="923"/>
                    <a:pt x="19584" y="923"/>
                  </a:cubicBezTo>
                  <a:cubicBezTo>
                    <a:pt x="19958" y="923"/>
                    <a:pt x="20377" y="1016"/>
                    <a:pt x="20791" y="1295"/>
                  </a:cubicBezTo>
                  <a:cubicBezTo>
                    <a:pt x="22453" y="2413"/>
                    <a:pt x="22127" y="6640"/>
                    <a:pt x="21971" y="8671"/>
                  </a:cubicBezTo>
                  <a:cubicBezTo>
                    <a:pt x="21934" y="9157"/>
                    <a:pt x="21905" y="9539"/>
                    <a:pt x="21905" y="9800"/>
                  </a:cubicBezTo>
                  <a:cubicBezTo>
                    <a:pt x="21905" y="10990"/>
                    <a:pt x="21866" y="11978"/>
                    <a:pt x="21828" y="12935"/>
                  </a:cubicBezTo>
                  <a:cubicBezTo>
                    <a:pt x="21790" y="13900"/>
                    <a:pt x="21752" y="14900"/>
                    <a:pt x="21752" y="16108"/>
                  </a:cubicBezTo>
                  <a:cubicBezTo>
                    <a:pt x="21752" y="16362"/>
                    <a:pt x="21956" y="16569"/>
                    <a:pt x="22212" y="16569"/>
                  </a:cubicBezTo>
                  <a:cubicBezTo>
                    <a:pt x="22467" y="16569"/>
                    <a:pt x="22675" y="16363"/>
                    <a:pt x="22675" y="16108"/>
                  </a:cubicBezTo>
                  <a:cubicBezTo>
                    <a:pt x="22675" y="14917"/>
                    <a:pt x="22713" y="13928"/>
                    <a:pt x="22750" y="12971"/>
                  </a:cubicBezTo>
                  <a:cubicBezTo>
                    <a:pt x="22789" y="12006"/>
                    <a:pt x="22828" y="11006"/>
                    <a:pt x="22828" y="9797"/>
                  </a:cubicBezTo>
                  <a:cubicBezTo>
                    <a:pt x="22828" y="9574"/>
                    <a:pt x="22858" y="9188"/>
                    <a:pt x="22892" y="8741"/>
                  </a:cubicBezTo>
                  <a:cubicBezTo>
                    <a:pt x="23075" y="6367"/>
                    <a:pt x="23414" y="1946"/>
                    <a:pt x="21306" y="527"/>
                  </a:cubicBezTo>
                  <a:cubicBezTo>
                    <a:pt x="20787" y="178"/>
                    <a:pt x="20195" y="0"/>
                    <a:pt x="195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3318088" y="3702200"/>
              <a:ext cx="57350" cy="57300"/>
            </a:xfrm>
            <a:custGeom>
              <a:avLst/>
              <a:gdLst/>
              <a:ahLst/>
              <a:cxnLst/>
              <a:rect l="l" t="t" r="r" b="b"/>
              <a:pathLst>
                <a:path w="2294" h="2292" extrusionOk="0">
                  <a:moveTo>
                    <a:pt x="1147" y="0"/>
                  </a:moveTo>
                  <a:cubicBezTo>
                    <a:pt x="514" y="0"/>
                    <a:pt x="0" y="514"/>
                    <a:pt x="0" y="1146"/>
                  </a:cubicBezTo>
                  <a:cubicBezTo>
                    <a:pt x="0" y="1780"/>
                    <a:pt x="514" y="2292"/>
                    <a:pt x="1147" y="2292"/>
                  </a:cubicBezTo>
                  <a:cubicBezTo>
                    <a:pt x="1780" y="2292"/>
                    <a:pt x="2293" y="1780"/>
                    <a:pt x="2293" y="1146"/>
                  </a:cubicBezTo>
                  <a:cubicBezTo>
                    <a:pt x="2293" y="514"/>
                    <a:pt x="1780" y="0"/>
                    <a:pt x="1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2916888" y="4037300"/>
              <a:ext cx="88175" cy="88175"/>
            </a:xfrm>
            <a:custGeom>
              <a:avLst/>
              <a:gdLst/>
              <a:ahLst/>
              <a:cxnLst/>
              <a:rect l="l" t="t" r="r" b="b"/>
              <a:pathLst>
                <a:path w="3527" h="3527" extrusionOk="0">
                  <a:moveTo>
                    <a:pt x="1763" y="0"/>
                  </a:moveTo>
                  <a:cubicBezTo>
                    <a:pt x="790" y="0"/>
                    <a:pt x="1" y="790"/>
                    <a:pt x="1" y="1763"/>
                  </a:cubicBezTo>
                  <a:cubicBezTo>
                    <a:pt x="1" y="2737"/>
                    <a:pt x="790" y="3526"/>
                    <a:pt x="1763" y="3526"/>
                  </a:cubicBezTo>
                  <a:cubicBezTo>
                    <a:pt x="2737" y="3526"/>
                    <a:pt x="3527" y="2737"/>
                    <a:pt x="3527" y="1763"/>
                  </a:cubicBezTo>
                  <a:cubicBezTo>
                    <a:pt x="3527" y="790"/>
                    <a:pt x="2737" y="0"/>
                    <a:pt x="17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3886813" y="3777125"/>
              <a:ext cx="66200" cy="66175"/>
            </a:xfrm>
            <a:custGeom>
              <a:avLst/>
              <a:gdLst/>
              <a:ahLst/>
              <a:cxnLst/>
              <a:rect l="l" t="t" r="r" b="b"/>
              <a:pathLst>
                <a:path w="2648" h="2647" extrusionOk="0">
                  <a:moveTo>
                    <a:pt x="1324" y="0"/>
                  </a:moveTo>
                  <a:cubicBezTo>
                    <a:pt x="593" y="0"/>
                    <a:pt x="1" y="592"/>
                    <a:pt x="1" y="1323"/>
                  </a:cubicBezTo>
                  <a:cubicBezTo>
                    <a:pt x="1" y="2054"/>
                    <a:pt x="593" y="2647"/>
                    <a:pt x="1324" y="2647"/>
                  </a:cubicBezTo>
                  <a:cubicBezTo>
                    <a:pt x="2055" y="2647"/>
                    <a:pt x="2647" y="2054"/>
                    <a:pt x="2647" y="1323"/>
                  </a:cubicBezTo>
                  <a:cubicBezTo>
                    <a:pt x="2647" y="594"/>
                    <a:pt x="2055" y="2"/>
                    <a:pt x="1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4160188" y="3975575"/>
              <a:ext cx="83775" cy="83775"/>
            </a:xfrm>
            <a:custGeom>
              <a:avLst/>
              <a:gdLst/>
              <a:ahLst/>
              <a:cxnLst/>
              <a:rect l="l" t="t" r="r" b="b"/>
              <a:pathLst>
                <a:path w="3351" h="3351" extrusionOk="0">
                  <a:moveTo>
                    <a:pt x="1676" y="0"/>
                  </a:moveTo>
                  <a:cubicBezTo>
                    <a:pt x="749" y="0"/>
                    <a:pt x="1" y="751"/>
                    <a:pt x="1" y="1675"/>
                  </a:cubicBezTo>
                  <a:cubicBezTo>
                    <a:pt x="1" y="2601"/>
                    <a:pt x="752" y="3350"/>
                    <a:pt x="1676" y="3350"/>
                  </a:cubicBezTo>
                  <a:cubicBezTo>
                    <a:pt x="2603" y="3350"/>
                    <a:pt x="3351" y="2599"/>
                    <a:pt x="3351" y="1675"/>
                  </a:cubicBezTo>
                  <a:cubicBezTo>
                    <a:pt x="3351" y="748"/>
                    <a:pt x="2603" y="0"/>
                    <a:pt x="16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4133763" y="4195975"/>
              <a:ext cx="70575" cy="70575"/>
            </a:xfrm>
            <a:custGeom>
              <a:avLst/>
              <a:gdLst/>
              <a:ahLst/>
              <a:cxnLst/>
              <a:rect l="l" t="t" r="r" b="b"/>
              <a:pathLst>
                <a:path w="2823" h="2823" extrusionOk="0">
                  <a:moveTo>
                    <a:pt x="1411" y="0"/>
                  </a:moveTo>
                  <a:cubicBezTo>
                    <a:pt x="633" y="0"/>
                    <a:pt x="1" y="633"/>
                    <a:pt x="1" y="1412"/>
                  </a:cubicBezTo>
                  <a:cubicBezTo>
                    <a:pt x="1" y="2190"/>
                    <a:pt x="633" y="2823"/>
                    <a:pt x="1411" y="2823"/>
                  </a:cubicBezTo>
                  <a:cubicBezTo>
                    <a:pt x="2191" y="2823"/>
                    <a:pt x="2823" y="2190"/>
                    <a:pt x="2823" y="1412"/>
                  </a:cubicBezTo>
                  <a:cubicBezTo>
                    <a:pt x="2823" y="633"/>
                    <a:pt x="2191" y="0"/>
                    <a:pt x="14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4032188" y="4041725"/>
              <a:ext cx="44300" cy="44275"/>
            </a:xfrm>
            <a:custGeom>
              <a:avLst/>
              <a:gdLst/>
              <a:ahLst/>
              <a:cxnLst/>
              <a:rect l="l" t="t" r="r" b="b"/>
              <a:pathLst>
                <a:path w="1772" h="1771" extrusionOk="0">
                  <a:moveTo>
                    <a:pt x="892" y="0"/>
                  </a:moveTo>
                  <a:cubicBezTo>
                    <a:pt x="890" y="0"/>
                    <a:pt x="888" y="0"/>
                    <a:pt x="886" y="1"/>
                  </a:cubicBezTo>
                  <a:cubicBezTo>
                    <a:pt x="399" y="1"/>
                    <a:pt x="1" y="395"/>
                    <a:pt x="1" y="885"/>
                  </a:cubicBezTo>
                  <a:cubicBezTo>
                    <a:pt x="1" y="1374"/>
                    <a:pt x="396" y="1770"/>
                    <a:pt x="886" y="1770"/>
                  </a:cubicBezTo>
                  <a:cubicBezTo>
                    <a:pt x="1374" y="1770"/>
                    <a:pt x="1772" y="1375"/>
                    <a:pt x="1772" y="885"/>
                  </a:cubicBezTo>
                  <a:cubicBezTo>
                    <a:pt x="1772" y="397"/>
                    <a:pt x="1377" y="0"/>
                    <a:pt x="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3168113" y="4173950"/>
              <a:ext cx="79425" cy="79400"/>
            </a:xfrm>
            <a:custGeom>
              <a:avLst/>
              <a:gdLst/>
              <a:ahLst/>
              <a:cxnLst/>
              <a:rect l="l" t="t" r="r" b="b"/>
              <a:pathLst>
                <a:path w="3177" h="3176" extrusionOk="0">
                  <a:moveTo>
                    <a:pt x="1589" y="0"/>
                  </a:moveTo>
                  <a:cubicBezTo>
                    <a:pt x="711" y="0"/>
                    <a:pt x="1" y="713"/>
                    <a:pt x="1" y="1588"/>
                  </a:cubicBezTo>
                  <a:cubicBezTo>
                    <a:pt x="1" y="2466"/>
                    <a:pt x="711" y="3176"/>
                    <a:pt x="1589" y="3176"/>
                  </a:cubicBezTo>
                  <a:cubicBezTo>
                    <a:pt x="2467" y="3176"/>
                    <a:pt x="3177" y="2465"/>
                    <a:pt x="3177" y="1588"/>
                  </a:cubicBezTo>
                  <a:cubicBezTo>
                    <a:pt x="3177" y="710"/>
                    <a:pt x="2467" y="0"/>
                    <a:pt x="1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3957388" y="4173950"/>
              <a:ext cx="79400" cy="79400"/>
            </a:xfrm>
            <a:custGeom>
              <a:avLst/>
              <a:gdLst/>
              <a:ahLst/>
              <a:cxnLst/>
              <a:rect l="l" t="t" r="r" b="b"/>
              <a:pathLst>
                <a:path w="3176" h="3176" extrusionOk="0">
                  <a:moveTo>
                    <a:pt x="1588" y="0"/>
                  </a:moveTo>
                  <a:cubicBezTo>
                    <a:pt x="710" y="0"/>
                    <a:pt x="0" y="713"/>
                    <a:pt x="0" y="1588"/>
                  </a:cubicBezTo>
                  <a:cubicBezTo>
                    <a:pt x="0" y="2466"/>
                    <a:pt x="711" y="3176"/>
                    <a:pt x="1588" y="3176"/>
                  </a:cubicBezTo>
                  <a:cubicBezTo>
                    <a:pt x="2465" y="3176"/>
                    <a:pt x="3176" y="2465"/>
                    <a:pt x="3176" y="1588"/>
                  </a:cubicBezTo>
                  <a:cubicBezTo>
                    <a:pt x="3176" y="710"/>
                    <a:pt x="2464" y="0"/>
                    <a:pt x="15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9"/>
          <p:cNvGrpSpPr/>
          <p:nvPr/>
        </p:nvGrpSpPr>
        <p:grpSpPr>
          <a:xfrm rot="-376160">
            <a:off x="6037835" y="3725070"/>
            <a:ext cx="1760215" cy="1072079"/>
            <a:chOff x="4411213" y="3961650"/>
            <a:chExt cx="1760250" cy="1072100"/>
          </a:xfrm>
        </p:grpSpPr>
        <p:sp>
          <p:nvSpPr>
            <p:cNvPr id="430" name="Google Shape;430;p9"/>
            <p:cNvSpPr/>
            <p:nvPr/>
          </p:nvSpPr>
          <p:spPr>
            <a:xfrm>
              <a:off x="5222063" y="4040150"/>
              <a:ext cx="584500" cy="584475"/>
            </a:xfrm>
            <a:custGeom>
              <a:avLst/>
              <a:gdLst/>
              <a:ahLst/>
              <a:cxnLst/>
              <a:rect l="l" t="t" r="r" b="b"/>
              <a:pathLst>
                <a:path w="23380" h="23379" extrusionOk="0">
                  <a:moveTo>
                    <a:pt x="11690" y="1"/>
                  </a:moveTo>
                  <a:cubicBezTo>
                    <a:pt x="8590" y="1"/>
                    <a:pt x="5617" y="1232"/>
                    <a:pt x="3425" y="3424"/>
                  </a:cubicBezTo>
                  <a:cubicBezTo>
                    <a:pt x="1232" y="5617"/>
                    <a:pt x="1" y="8589"/>
                    <a:pt x="1" y="11689"/>
                  </a:cubicBezTo>
                  <a:cubicBezTo>
                    <a:pt x="1" y="14789"/>
                    <a:pt x="1232" y="17763"/>
                    <a:pt x="3425" y="19955"/>
                  </a:cubicBezTo>
                  <a:cubicBezTo>
                    <a:pt x="5617" y="22146"/>
                    <a:pt x="8590" y="23378"/>
                    <a:pt x="11690" y="23378"/>
                  </a:cubicBezTo>
                  <a:cubicBezTo>
                    <a:pt x="14791" y="23378"/>
                    <a:pt x="17764" y="22146"/>
                    <a:pt x="19955" y="19955"/>
                  </a:cubicBezTo>
                  <a:cubicBezTo>
                    <a:pt x="22148" y="17763"/>
                    <a:pt x="23380" y="14789"/>
                    <a:pt x="23380" y="11689"/>
                  </a:cubicBezTo>
                  <a:cubicBezTo>
                    <a:pt x="23380" y="8589"/>
                    <a:pt x="22148" y="5617"/>
                    <a:pt x="19955" y="3424"/>
                  </a:cubicBezTo>
                  <a:cubicBezTo>
                    <a:pt x="17764" y="1232"/>
                    <a:pt x="14791" y="1"/>
                    <a:pt x="116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4551113" y="3987475"/>
              <a:ext cx="979375" cy="473875"/>
            </a:xfrm>
            <a:custGeom>
              <a:avLst/>
              <a:gdLst/>
              <a:ahLst/>
              <a:cxnLst/>
              <a:rect l="l" t="t" r="r" b="b"/>
              <a:pathLst>
                <a:path w="39175" h="18955" extrusionOk="0">
                  <a:moveTo>
                    <a:pt x="9478" y="0"/>
                  </a:moveTo>
                  <a:cubicBezTo>
                    <a:pt x="4265" y="0"/>
                    <a:pt x="1" y="4266"/>
                    <a:pt x="1" y="9478"/>
                  </a:cubicBezTo>
                  <a:cubicBezTo>
                    <a:pt x="1" y="14690"/>
                    <a:pt x="4265" y="18955"/>
                    <a:pt x="9478" y="18955"/>
                  </a:cubicBezTo>
                  <a:lnTo>
                    <a:pt x="29697" y="18955"/>
                  </a:lnTo>
                  <a:cubicBezTo>
                    <a:pt x="34910" y="18955"/>
                    <a:pt x="39174" y="14690"/>
                    <a:pt x="39174" y="9478"/>
                  </a:cubicBezTo>
                  <a:cubicBezTo>
                    <a:pt x="39174" y="4266"/>
                    <a:pt x="34910" y="0"/>
                    <a:pt x="29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4832463" y="3987475"/>
              <a:ext cx="979425" cy="473875"/>
            </a:xfrm>
            <a:custGeom>
              <a:avLst/>
              <a:gdLst/>
              <a:ahLst/>
              <a:cxnLst/>
              <a:rect l="l" t="t" r="r" b="b"/>
              <a:pathLst>
                <a:path w="39177" h="18955" extrusionOk="0">
                  <a:moveTo>
                    <a:pt x="9478" y="0"/>
                  </a:moveTo>
                  <a:cubicBezTo>
                    <a:pt x="4267" y="0"/>
                    <a:pt x="1" y="4266"/>
                    <a:pt x="1" y="9478"/>
                  </a:cubicBezTo>
                  <a:cubicBezTo>
                    <a:pt x="1" y="14690"/>
                    <a:pt x="4267" y="18955"/>
                    <a:pt x="9478" y="18955"/>
                  </a:cubicBezTo>
                  <a:lnTo>
                    <a:pt x="29697" y="18955"/>
                  </a:lnTo>
                  <a:cubicBezTo>
                    <a:pt x="34911" y="18955"/>
                    <a:pt x="39177" y="14690"/>
                    <a:pt x="39174" y="9478"/>
                  </a:cubicBezTo>
                  <a:cubicBezTo>
                    <a:pt x="39174" y="4266"/>
                    <a:pt x="34910" y="0"/>
                    <a:pt x="296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4829988" y="4256100"/>
              <a:ext cx="358550" cy="126225"/>
            </a:xfrm>
            <a:custGeom>
              <a:avLst/>
              <a:gdLst/>
              <a:ahLst/>
              <a:cxnLst/>
              <a:rect l="l" t="t" r="r" b="b"/>
              <a:pathLst>
                <a:path w="14342" h="5049" extrusionOk="0">
                  <a:moveTo>
                    <a:pt x="208" y="0"/>
                  </a:moveTo>
                  <a:cubicBezTo>
                    <a:pt x="94" y="0"/>
                    <a:pt x="1" y="93"/>
                    <a:pt x="1" y="209"/>
                  </a:cubicBezTo>
                  <a:cubicBezTo>
                    <a:pt x="1" y="323"/>
                    <a:pt x="94" y="416"/>
                    <a:pt x="208" y="416"/>
                  </a:cubicBezTo>
                  <a:lnTo>
                    <a:pt x="8348" y="416"/>
                  </a:lnTo>
                  <a:lnTo>
                    <a:pt x="13977" y="5003"/>
                  </a:lnTo>
                  <a:cubicBezTo>
                    <a:pt x="14014" y="5033"/>
                    <a:pt x="14060" y="5048"/>
                    <a:pt x="14107" y="5048"/>
                  </a:cubicBezTo>
                  <a:cubicBezTo>
                    <a:pt x="14166" y="5048"/>
                    <a:pt x="14228" y="5023"/>
                    <a:pt x="14270" y="4971"/>
                  </a:cubicBezTo>
                  <a:cubicBezTo>
                    <a:pt x="14342" y="4882"/>
                    <a:pt x="14329" y="4752"/>
                    <a:pt x="14239" y="4681"/>
                  </a:cubicBezTo>
                  <a:lnTo>
                    <a:pt x="8553" y="47"/>
                  </a:lnTo>
                  <a:cubicBezTo>
                    <a:pt x="8515" y="17"/>
                    <a:pt x="8471" y="0"/>
                    <a:pt x="8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5158938" y="4363975"/>
              <a:ext cx="50075" cy="50000"/>
            </a:xfrm>
            <a:custGeom>
              <a:avLst/>
              <a:gdLst/>
              <a:ahLst/>
              <a:cxnLst/>
              <a:rect l="l" t="t" r="r" b="b"/>
              <a:pathLst>
                <a:path w="2003" h="2000" extrusionOk="0">
                  <a:moveTo>
                    <a:pt x="1001" y="1"/>
                  </a:moveTo>
                  <a:cubicBezTo>
                    <a:pt x="452" y="1"/>
                    <a:pt x="1" y="450"/>
                    <a:pt x="1" y="1001"/>
                  </a:cubicBezTo>
                  <a:cubicBezTo>
                    <a:pt x="1" y="1549"/>
                    <a:pt x="450" y="1999"/>
                    <a:pt x="1001" y="1999"/>
                  </a:cubicBezTo>
                  <a:cubicBezTo>
                    <a:pt x="1552" y="1999"/>
                    <a:pt x="2002" y="1549"/>
                    <a:pt x="2001" y="1001"/>
                  </a:cubicBezTo>
                  <a:cubicBezTo>
                    <a:pt x="2001" y="452"/>
                    <a:pt x="1552" y="1"/>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4858888" y="4121800"/>
              <a:ext cx="323800" cy="221000"/>
            </a:xfrm>
            <a:custGeom>
              <a:avLst/>
              <a:gdLst/>
              <a:ahLst/>
              <a:cxnLst/>
              <a:rect l="l" t="t" r="r" b="b"/>
              <a:pathLst>
                <a:path w="12952" h="8840" extrusionOk="0">
                  <a:moveTo>
                    <a:pt x="12729" y="1"/>
                  </a:moveTo>
                  <a:cubicBezTo>
                    <a:pt x="12632" y="1"/>
                    <a:pt x="12538" y="90"/>
                    <a:pt x="12532" y="198"/>
                  </a:cubicBezTo>
                  <a:lnTo>
                    <a:pt x="12326" y="4710"/>
                  </a:lnTo>
                  <a:lnTo>
                    <a:pt x="4793" y="8425"/>
                  </a:lnTo>
                  <a:lnTo>
                    <a:pt x="208" y="8425"/>
                  </a:lnTo>
                  <a:cubicBezTo>
                    <a:pt x="94" y="8425"/>
                    <a:pt x="1" y="8518"/>
                    <a:pt x="1" y="8632"/>
                  </a:cubicBezTo>
                  <a:cubicBezTo>
                    <a:pt x="1" y="8747"/>
                    <a:pt x="94" y="8840"/>
                    <a:pt x="208" y="8840"/>
                  </a:cubicBezTo>
                  <a:lnTo>
                    <a:pt x="4842" y="8840"/>
                  </a:lnTo>
                  <a:cubicBezTo>
                    <a:pt x="4875" y="8840"/>
                    <a:pt x="4905" y="8832"/>
                    <a:pt x="4935" y="8818"/>
                  </a:cubicBezTo>
                  <a:lnTo>
                    <a:pt x="12622" y="5027"/>
                  </a:lnTo>
                  <a:cubicBezTo>
                    <a:pt x="12688" y="4994"/>
                    <a:pt x="12733" y="4926"/>
                    <a:pt x="12737" y="4851"/>
                  </a:cubicBezTo>
                  <a:lnTo>
                    <a:pt x="12947" y="218"/>
                  </a:lnTo>
                  <a:cubicBezTo>
                    <a:pt x="12951" y="103"/>
                    <a:pt x="12863" y="6"/>
                    <a:pt x="12748" y="2"/>
                  </a:cubicBezTo>
                  <a:cubicBezTo>
                    <a:pt x="12742" y="1"/>
                    <a:pt x="12736" y="1"/>
                    <a:pt x="127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5148388" y="4103275"/>
              <a:ext cx="39550" cy="39550"/>
            </a:xfrm>
            <a:custGeom>
              <a:avLst/>
              <a:gdLst/>
              <a:ahLst/>
              <a:cxnLst/>
              <a:rect l="l" t="t" r="r" b="b"/>
              <a:pathLst>
                <a:path w="1582" h="1582" extrusionOk="0">
                  <a:moveTo>
                    <a:pt x="792" y="0"/>
                  </a:moveTo>
                  <a:cubicBezTo>
                    <a:pt x="357" y="0"/>
                    <a:pt x="1" y="357"/>
                    <a:pt x="1" y="790"/>
                  </a:cubicBezTo>
                  <a:cubicBezTo>
                    <a:pt x="1" y="1225"/>
                    <a:pt x="357" y="1581"/>
                    <a:pt x="792" y="1581"/>
                  </a:cubicBezTo>
                  <a:cubicBezTo>
                    <a:pt x="1227" y="1581"/>
                    <a:pt x="1582" y="1226"/>
                    <a:pt x="1582" y="790"/>
                  </a:cubicBezTo>
                  <a:cubicBezTo>
                    <a:pt x="1582" y="357"/>
                    <a:pt x="1227" y="0"/>
                    <a:pt x="7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4882488" y="4079700"/>
              <a:ext cx="602975" cy="244675"/>
            </a:xfrm>
            <a:custGeom>
              <a:avLst/>
              <a:gdLst/>
              <a:ahLst/>
              <a:cxnLst/>
              <a:rect l="l" t="t" r="r" b="b"/>
              <a:pathLst>
                <a:path w="24119" h="9787" extrusionOk="0">
                  <a:moveTo>
                    <a:pt x="1" y="1"/>
                  </a:moveTo>
                  <a:lnTo>
                    <a:pt x="1" y="416"/>
                  </a:lnTo>
                  <a:lnTo>
                    <a:pt x="4650" y="416"/>
                  </a:lnTo>
                  <a:lnTo>
                    <a:pt x="13391" y="9682"/>
                  </a:lnTo>
                  <a:lnTo>
                    <a:pt x="24115" y="9787"/>
                  </a:lnTo>
                  <a:lnTo>
                    <a:pt x="24118" y="9372"/>
                  </a:lnTo>
                  <a:lnTo>
                    <a:pt x="13572" y="9269"/>
                  </a:lnTo>
                  <a:lnTo>
                    <a:pt x="4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5453788" y="4298100"/>
              <a:ext cx="44800" cy="44850"/>
            </a:xfrm>
            <a:custGeom>
              <a:avLst/>
              <a:gdLst/>
              <a:ahLst/>
              <a:cxnLst/>
              <a:rect l="l" t="t" r="r" b="b"/>
              <a:pathLst>
                <a:path w="1792" h="1794" extrusionOk="0">
                  <a:moveTo>
                    <a:pt x="896" y="1"/>
                  </a:moveTo>
                  <a:cubicBezTo>
                    <a:pt x="401" y="1"/>
                    <a:pt x="0" y="403"/>
                    <a:pt x="0" y="898"/>
                  </a:cubicBezTo>
                  <a:cubicBezTo>
                    <a:pt x="0" y="1393"/>
                    <a:pt x="401" y="1793"/>
                    <a:pt x="896" y="1793"/>
                  </a:cubicBezTo>
                  <a:cubicBezTo>
                    <a:pt x="1391" y="1793"/>
                    <a:pt x="1791" y="1393"/>
                    <a:pt x="1791" y="898"/>
                  </a:cubicBezTo>
                  <a:cubicBezTo>
                    <a:pt x="1791" y="403"/>
                    <a:pt x="1391" y="1"/>
                    <a:pt x="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4837763" y="4050675"/>
              <a:ext cx="136825" cy="155275"/>
            </a:xfrm>
            <a:custGeom>
              <a:avLst/>
              <a:gdLst/>
              <a:ahLst/>
              <a:cxnLst/>
              <a:rect l="l" t="t" r="r" b="b"/>
              <a:pathLst>
                <a:path w="5473" h="6211" extrusionOk="0">
                  <a:moveTo>
                    <a:pt x="5059" y="0"/>
                  </a:moveTo>
                  <a:lnTo>
                    <a:pt x="5059" y="5795"/>
                  </a:lnTo>
                  <a:lnTo>
                    <a:pt x="0" y="5795"/>
                  </a:lnTo>
                  <a:lnTo>
                    <a:pt x="0" y="6210"/>
                  </a:lnTo>
                  <a:lnTo>
                    <a:pt x="5472" y="6210"/>
                  </a:lnTo>
                  <a:lnTo>
                    <a:pt x="54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4950988" y="4024375"/>
              <a:ext cx="36850" cy="36875"/>
            </a:xfrm>
            <a:custGeom>
              <a:avLst/>
              <a:gdLst/>
              <a:ahLst/>
              <a:cxnLst/>
              <a:rect l="l" t="t" r="r" b="b"/>
              <a:pathLst>
                <a:path w="1474" h="1475" extrusionOk="0">
                  <a:moveTo>
                    <a:pt x="742" y="1"/>
                  </a:moveTo>
                  <a:cubicBezTo>
                    <a:pt x="741" y="1"/>
                    <a:pt x="739" y="1"/>
                    <a:pt x="737" y="1"/>
                  </a:cubicBezTo>
                  <a:cubicBezTo>
                    <a:pt x="331" y="1"/>
                    <a:pt x="0" y="330"/>
                    <a:pt x="0" y="737"/>
                  </a:cubicBezTo>
                  <a:cubicBezTo>
                    <a:pt x="0" y="1142"/>
                    <a:pt x="329" y="1474"/>
                    <a:pt x="737" y="1474"/>
                  </a:cubicBezTo>
                  <a:cubicBezTo>
                    <a:pt x="1143" y="1474"/>
                    <a:pt x="1474" y="1145"/>
                    <a:pt x="1474" y="737"/>
                  </a:cubicBezTo>
                  <a:cubicBezTo>
                    <a:pt x="1474" y="331"/>
                    <a:pt x="1146" y="1"/>
                    <a:pt x="7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4877613" y="4065625"/>
              <a:ext cx="36850" cy="36850"/>
            </a:xfrm>
            <a:custGeom>
              <a:avLst/>
              <a:gdLst/>
              <a:ahLst/>
              <a:cxnLst/>
              <a:rect l="l" t="t" r="r" b="b"/>
              <a:pathLst>
                <a:path w="1474" h="1474" extrusionOk="0">
                  <a:moveTo>
                    <a:pt x="737" y="0"/>
                  </a:moveTo>
                  <a:cubicBezTo>
                    <a:pt x="330" y="0"/>
                    <a:pt x="0" y="329"/>
                    <a:pt x="0" y="737"/>
                  </a:cubicBezTo>
                  <a:cubicBezTo>
                    <a:pt x="0" y="1143"/>
                    <a:pt x="329" y="1474"/>
                    <a:pt x="737" y="1474"/>
                  </a:cubicBezTo>
                  <a:cubicBezTo>
                    <a:pt x="1143" y="1474"/>
                    <a:pt x="1473" y="1145"/>
                    <a:pt x="1473" y="737"/>
                  </a:cubicBezTo>
                  <a:cubicBezTo>
                    <a:pt x="1473" y="332"/>
                    <a:pt x="1143"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4820988" y="4184925"/>
              <a:ext cx="36850" cy="36850"/>
            </a:xfrm>
            <a:custGeom>
              <a:avLst/>
              <a:gdLst/>
              <a:ahLst/>
              <a:cxnLst/>
              <a:rect l="l" t="t" r="r" b="b"/>
              <a:pathLst>
                <a:path w="1474" h="1474" extrusionOk="0">
                  <a:moveTo>
                    <a:pt x="737" y="0"/>
                  </a:moveTo>
                  <a:cubicBezTo>
                    <a:pt x="331" y="0"/>
                    <a:pt x="0" y="331"/>
                    <a:pt x="0" y="737"/>
                  </a:cubicBezTo>
                  <a:cubicBezTo>
                    <a:pt x="0" y="1145"/>
                    <a:pt x="331" y="1474"/>
                    <a:pt x="737" y="1474"/>
                  </a:cubicBezTo>
                  <a:cubicBezTo>
                    <a:pt x="1145" y="1474"/>
                    <a:pt x="1474" y="1145"/>
                    <a:pt x="1474" y="737"/>
                  </a:cubicBezTo>
                  <a:cubicBezTo>
                    <a:pt x="1474" y="331"/>
                    <a:pt x="1145"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4819163" y="4237600"/>
              <a:ext cx="36850" cy="36850"/>
            </a:xfrm>
            <a:custGeom>
              <a:avLst/>
              <a:gdLst/>
              <a:ahLst/>
              <a:cxnLst/>
              <a:rect l="l" t="t" r="r" b="b"/>
              <a:pathLst>
                <a:path w="1474" h="1474" extrusionOk="0">
                  <a:moveTo>
                    <a:pt x="737" y="0"/>
                  </a:moveTo>
                  <a:cubicBezTo>
                    <a:pt x="331" y="0"/>
                    <a:pt x="1" y="331"/>
                    <a:pt x="1" y="737"/>
                  </a:cubicBezTo>
                  <a:cubicBezTo>
                    <a:pt x="1" y="1143"/>
                    <a:pt x="331" y="1474"/>
                    <a:pt x="737" y="1474"/>
                  </a:cubicBezTo>
                  <a:cubicBezTo>
                    <a:pt x="1144" y="1474"/>
                    <a:pt x="1474" y="1143"/>
                    <a:pt x="1474" y="737"/>
                  </a:cubicBezTo>
                  <a:cubicBezTo>
                    <a:pt x="1474" y="331"/>
                    <a:pt x="1144"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4842088" y="4318650"/>
              <a:ext cx="36850" cy="36850"/>
            </a:xfrm>
            <a:custGeom>
              <a:avLst/>
              <a:gdLst/>
              <a:ahLst/>
              <a:cxnLst/>
              <a:rect l="l" t="t" r="r" b="b"/>
              <a:pathLst>
                <a:path w="1474" h="1474" extrusionOk="0">
                  <a:moveTo>
                    <a:pt x="737" y="0"/>
                  </a:moveTo>
                  <a:cubicBezTo>
                    <a:pt x="331" y="0"/>
                    <a:pt x="0" y="329"/>
                    <a:pt x="0" y="737"/>
                  </a:cubicBezTo>
                  <a:cubicBezTo>
                    <a:pt x="0" y="1143"/>
                    <a:pt x="330" y="1473"/>
                    <a:pt x="737" y="1473"/>
                  </a:cubicBezTo>
                  <a:cubicBezTo>
                    <a:pt x="1143" y="1473"/>
                    <a:pt x="1474" y="1144"/>
                    <a:pt x="1474" y="737"/>
                  </a:cubicBezTo>
                  <a:cubicBezTo>
                    <a:pt x="1474" y="332"/>
                    <a:pt x="1145"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5306463" y="4042800"/>
              <a:ext cx="94625" cy="339625"/>
            </a:xfrm>
            <a:custGeom>
              <a:avLst/>
              <a:gdLst/>
              <a:ahLst/>
              <a:cxnLst/>
              <a:rect l="l" t="t" r="r" b="b"/>
              <a:pathLst>
                <a:path w="3785" h="13585" extrusionOk="0">
                  <a:moveTo>
                    <a:pt x="3370" y="0"/>
                  </a:moveTo>
                  <a:lnTo>
                    <a:pt x="3370" y="3488"/>
                  </a:lnTo>
                  <a:lnTo>
                    <a:pt x="1" y="6541"/>
                  </a:lnTo>
                  <a:lnTo>
                    <a:pt x="1" y="13585"/>
                  </a:lnTo>
                  <a:lnTo>
                    <a:pt x="414" y="13585"/>
                  </a:lnTo>
                  <a:lnTo>
                    <a:pt x="414" y="6725"/>
                  </a:lnTo>
                  <a:lnTo>
                    <a:pt x="3785" y="3671"/>
                  </a:lnTo>
                  <a:lnTo>
                    <a:pt x="37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5293213" y="4363950"/>
              <a:ext cx="42150" cy="42125"/>
            </a:xfrm>
            <a:custGeom>
              <a:avLst/>
              <a:gdLst/>
              <a:ahLst/>
              <a:cxnLst/>
              <a:rect l="l" t="t" r="r" b="b"/>
              <a:pathLst>
                <a:path w="1686" h="1685" extrusionOk="0">
                  <a:moveTo>
                    <a:pt x="843" y="0"/>
                  </a:moveTo>
                  <a:cubicBezTo>
                    <a:pt x="378" y="0"/>
                    <a:pt x="0" y="377"/>
                    <a:pt x="0" y="842"/>
                  </a:cubicBezTo>
                  <a:cubicBezTo>
                    <a:pt x="0" y="1307"/>
                    <a:pt x="378" y="1684"/>
                    <a:pt x="843" y="1684"/>
                  </a:cubicBezTo>
                  <a:cubicBezTo>
                    <a:pt x="1308" y="1684"/>
                    <a:pt x="1685" y="1307"/>
                    <a:pt x="1685" y="842"/>
                  </a:cubicBezTo>
                  <a:cubicBezTo>
                    <a:pt x="1685" y="377"/>
                    <a:pt x="1308" y="0"/>
                    <a:pt x="8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5227388" y="3979675"/>
              <a:ext cx="216550" cy="249950"/>
            </a:xfrm>
            <a:custGeom>
              <a:avLst/>
              <a:gdLst/>
              <a:ahLst/>
              <a:cxnLst/>
              <a:rect l="l" t="t" r="r" b="b"/>
              <a:pathLst>
                <a:path w="8662" h="9998" extrusionOk="0">
                  <a:moveTo>
                    <a:pt x="321" y="1"/>
                  </a:moveTo>
                  <a:cubicBezTo>
                    <a:pt x="221" y="1"/>
                    <a:pt x="113" y="88"/>
                    <a:pt x="108" y="202"/>
                  </a:cubicBezTo>
                  <a:lnTo>
                    <a:pt x="2" y="4203"/>
                  </a:lnTo>
                  <a:cubicBezTo>
                    <a:pt x="1" y="4275"/>
                    <a:pt x="35" y="4342"/>
                    <a:pt x="94" y="4381"/>
                  </a:cubicBezTo>
                  <a:lnTo>
                    <a:pt x="8309" y="9961"/>
                  </a:lnTo>
                  <a:cubicBezTo>
                    <a:pt x="8345" y="9986"/>
                    <a:pt x="8385" y="9997"/>
                    <a:pt x="8425" y="9997"/>
                  </a:cubicBezTo>
                  <a:cubicBezTo>
                    <a:pt x="8491" y="9997"/>
                    <a:pt x="8557" y="9966"/>
                    <a:pt x="8597" y="9908"/>
                  </a:cubicBezTo>
                  <a:cubicBezTo>
                    <a:pt x="8661" y="9814"/>
                    <a:pt x="8636" y="9685"/>
                    <a:pt x="8541" y="9621"/>
                  </a:cubicBezTo>
                  <a:lnTo>
                    <a:pt x="422" y="4102"/>
                  </a:lnTo>
                  <a:lnTo>
                    <a:pt x="523" y="212"/>
                  </a:lnTo>
                  <a:cubicBezTo>
                    <a:pt x="527" y="98"/>
                    <a:pt x="436" y="3"/>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5422163" y="4205950"/>
              <a:ext cx="44850" cy="44825"/>
            </a:xfrm>
            <a:custGeom>
              <a:avLst/>
              <a:gdLst/>
              <a:ahLst/>
              <a:cxnLst/>
              <a:rect l="l" t="t" r="r" b="b"/>
              <a:pathLst>
                <a:path w="1794" h="1793" extrusionOk="0">
                  <a:moveTo>
                    <a:pt x="896" y="0"/>
                  </a:moveTo>
                  <a:cubicBezTo>
                    <a:pt x="403" y="0"/>
                    <a:pt x="1" y="401"/>
                    <a:pt x="1" y="896"/>
                  </a:cubicBezTo>
                  <a:cubicBezTo>
                    <a:pt x="1" y="1391"/>
                    <a:pt x="403" y="1793"/>
                    <a:pt x="896" y="1793"/>
                  </a:cubicBezTo>
                  <a:cubicBezTo>
                    <a:pt x="1391" y="1793"/>
                    <a:pt x="1793" y="1391"/>
                    <a:pt x="1793" y="896"/>
                  </a:cubicBezTo>
                  <a:cubicBezTo>
                    <a:pt x="1793" y="401"/>
                    <a:pt x="1391" y="0"/>
                    <a:pt x="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5080063" y="3992775"/>
              <a:ext cx="247425" cy="52575"/>
            </a:xfrm>
            <a:custGeom>
              <a:avLst/>
              <a:gdLst/>
              <a:ahLst/>
              <a:cxnLst/>
              <a:rect l="l" t="t" r="r" b="b"/>
              <a:pathLst>
                <a:path w="9897" h="2103" extrusionOk="0">
                  <a:moveTo>
                    <a:pt x="0" y="0"/>
                  </a:moveTo>
                  <a:lnTo>
                    <a:pt x="0" y="2103"/>
                  </a:lnTo>
                  <a:lnTo>
                    <a:pt x="9897" y="2103"/>
                  </a:lnTo>
                  <a:lnTo>
                    <a:pt x="9897" y="1688"/>
                  </a:lnTo>
                  <a:lnTo>
                    <a:pt x="415" y="1688"/>
                  </a:lnTo>
                  <a:lnTo>
                    <a:pt x="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5303763" y="4024300"/>
              <a:ext cx="34250" cy="34300"/>
            </a:xfrm>
            <a:custGeom>
              <a:avLst/>
              <a:gdLst/>
              <a:ahLst/>
              <a:cxnLst/>
              <a:rect l="l" t="t" r="r" b="b"/>
              <a:pathLst>
                <a:path w="1370" h="1372" extrusionOk="0">
                  <a:moveTo>
                    <a:pt x="685" y="1"/>
                  </a:moveTo>
                  <a:cubicBezTo>
                    <a:pt x="306" y="1"/>
                    <a:pt x="0" y="308"/>
                    <a:pt x="0" y="686"/>
                  </a:cubicBezTo>
                  <a:cubicBezTo>
                    <a:pt x="0" y="1064"/>
                    <a:pt x="306" y="1371"/>
                    <a:pt x="685" y="1371"/>
                  </a:cubicBezTo>
                  <a:cubicBezTo>
                    <a:pt x="1063" y="1371"/>
                    <a:pt x="1369" y="1064"/>
                    <a:pt x="1369" y="686"/>
                  </a:cubicBezTo>
                  <a:cubicBezTo>
                    <a:pt x="1369" y="308"/>
                    <a:pt x="1063" y="1"/>
                    <a:pt x="6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5568263" y="4029425"/>
              <a:ext cx="34275" cy="34250"/>
            </a:xfrm>
            <a:custGeom>
              <a:avLst/>
              <a:gdLst/>
              <a:ahLst/>
              <a:cxnLst/>
              <a:rect l="l" t="t" r="r" b="b"/>
              <a:pathLst>
                <a:path w="1371" h="1370" extrusionOk="0">
                  <a:moveTo>
                    <a:pt x="686" y="0"/>
                  </a:moveTo>
                  <a:cubicBezTo>
                    <a:pt x="308" y="0"/>
                    <a:pt x="0" y="307"/>
                    <a:pt x="0" y="686"/>
                  </a:cubicBezTo>
                  <a:cubicBezTo>
                    <a:pt x="0" y="1063"/>
                    <a:pt x="308" y="1369"/>
                    <a:pt x="686" y="1369"/>
                  </a:cubicBezTo>
                  <a:cubicBezTo>
                    <a:pt x="1063" y="1369"/>
                    <a:pt x="1371" y="1063"/>
                    <a:pt x="1371" y="686"/>
                  </a:cubicBezTo>
                  <a:cubicBezTo>
                    <a:pt x="1371" y="307"/>
                    <a:pt x="1063" y="0"/>
                    <a:pt x="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5725763" y="4029425"/>
              <a:ext cx="34250" cy="34250"/>
            </a:xfrm>
            <a:custGeom>
              <a:avLst/>
              <a:gdLst/>
              <a:ahLst/>
              <a:cxnLst/>
              <a:rect l="l" t="t" r="r" b="b"/>
              <a:pathLst>
                <a:path w="1370" h="1370" extrusionOk="0">
                  <a:moveTo>
                    <a:pt x="686" y="0"/>
                  </a:moveTo>
                  <a:cubicBezTo>
                    <a:pt x="306" y="0"/>
                    <a:pt x="0" y="307"/>
                    <a:pt x="0" y="686"/>
                  </a:cubicBezTo>
                  <a:cubicBezTo>
                    <a:pt x="0" y="1063"/>
                    <a:pt x="306" y="1369"/>
                    <a:pt x="686" y="1369"/>
                  </a:cubicBezTo>
                  <a:cubicBezTo>
                    <a:pt x="1063" y="1369"/>
                    <a:pt x="1369" y="1063"/>
                    <a:pt x="1369" y="686"/>
                  </a:cubicBezTo>
                  <a:cubicBezTo>
                    <a:pt x="1369" y="307"/>
                    <a:pt x="1063" y="0"/>
                    <a:pt x="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5704338" y="4394875"/>
              <a:ext cx="34275" cy="34250"/>
            </a:xfrm>
            <a:custGeom>
              <a:avLst/>
              <a:gdLst/>
              <a:ahLst/>
              <a:cxnLst/>
              <a:rect l="l" t="t" r="r" b="b"/>
              <a:pathLst>
                <a:path w="1371" h="1370" extrusionOk="0">
                  <a:moveTo>
                    <a:pt x="686" y="1"/>
                  </a:moveTo>
                  <a:cubicBezTo>
                    <a:pt x="308" y="1"/>
                    <a:pt x="0" y="307"/>
                    <a:pt x="0" y="685"/>
                  </a:cubicBezTo>
                  <a:cubicBezTo>
                    <a:pt x="0" y="1064"/>
                    <a:pt x="308" y="1370"/>
                    <a:pt x="686" y="1370"/>
                  </a:cubicBezTo>
                  <a:cubicBezTo>
                    <a:pt x="1063" y="1370"/>
                    <a:pt x="1371" y="1064"/>
                    <a:pt x="1371" y="685"/>
                  </a:cubicBezTo>
                  <a:cubicBezTo>
                    <a:pt x="1371" y="307"/>
                    <a:pt x="1063" y="1"/>
                    <a:pt x="6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5377113" y="4027850"/>
              <a:ext cx="34275" cy="34250"/>
            </a:xfrm>
            <a:custGeom>
              <a:avLst/>
              <a:gdLst/>
              <a:ahLst/>
              <a:cxnLst/>
              <a:rect l="l" t="t" r="r" b="b"/>
              <a:pathLst>
                <a:path w="1371" h="1370" extrusionOk="0">
                  <a:moveTo>
                    <a:pt x="685" y="0"/>
                  </a:moveTo>
                  <a:cubicBezTo>
                    <a:pt x="308" y="0"/>
                    <a:pt x="0" y="307"/>
                    <a:pt x="0" y="686"/>
                  </a:cubicBezTo>
                  <a:cubicBezTo>
                    <a:pt x="0" y="1063"/>
                    <a:pt x="308" y="1369"/>
                    <a:pt x="685" y="1369"/>
                  </a:cubicBezTo>
                  <a:cubicBezTo>
                    <a:pt x="1063" y="1369"/>
                    <a:pt x="1371" y="1063"/>
                    <a:pt x="1371" y="686"/>
                  </a:cubicBezTo>
                  <a:cubicBezTo>
                    <a:pt x="1371" y="307"/>
                    <a:pt x="1063" y="0"/>
                    <a:pt x="6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5517788" y="4445350"/>
              <a:ext cx="34300" cy="34250"/>
            </a:xfrm>
            <a:custGeom>
              <a:avLst/>
              <a:gdLst/>
              <a:ahLst/>
              <a:cxnLst/>
              <a:rect l="l" t="t" r="r" b="b"/>
              <a:pathLst>
                <a:path w="1372" h="1370" extrusionOk="0">
                  <a:moveTo>
                    <a:pt x="686" y="0"/>
                  </a:moveTo>
                  <a:cubicBezTo>
                    <a:pt x="307" y="0"/>
                    <a:pt x="1" y="306"/>
                    <a:pt x="1" y="686"/>
                  </a:cubicBezTo>
                  <a:cubicBezTo>
                    <a:pt x="1" y="1063"/>
                    <a:pt x="307" y="1369"/>
                    <a:pt x="686" y="1369"/>
                  </a:cubicBezTo>
                  <a:cubicBezTo>
                    <a:pt x="1064" y="1369"/>
                    <a:pt x="1371" y="1063"/>
                    <a:pt x="1371" y="686"/>
                  </a:cubicBezTo>
                  <a:cubicBezTo>
                    <a:pt x="1371" y="306"/>
                    <a:pt x="1064" y="0"/>
                    <a:pt x="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5065188" y="3967725"/>
              <a:ext cx="34250" cy="34250"/>
            </a:xfrm>
            <a:custGeom>
              <a:avLst/>
              <a:gdLst/>
              <a:ahLst/>
              <a:cxnLst/>
              <a:rect l="l" t="t" r="r" b="b"/>
              <a:pathLst>
                <a:path w="1370" h="1370" extrusionOk="0">
                  <a:moveTo>
                    <a:pt x="685" y="1"/>
                  </a:moveTo>
                  <a:cubicBezTo>
                    <a:pt x="306" y="1"/>
                    <a:pt x="0" y="307"/>
                    <a:pt x="0" y="686"/>
                  </a:cubicBezTo>
                  <a:cubicBezTo>
                    <a:pt x="0" y="1064"/>
                    <a:pt x="306" y="1370"/>
                    <a:pt x="685" y="1370"/>
                  </a:cubicBezTo>
                  <a:cubicBezTo>
                    <a:pt x="1063" y="1370"/>
                    <a:pt x="1369" y="1064"/>
                    <a:pt x="1369" y="686"/>
                  </a:cubicBezTo>
                  <a:cubicBezTo>
                    <a:pt x="1369" y="307"/>
                    <a:pt x="1063" y="1"/>
                    <a:pt x="6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5218113" y="3961650"/>
              <a:ext cx="34250" cy="34250"/>
            </a:xfrm>
            <a:custGeom>
              <a:avLst/>
              <a:gdLst/>
              <a:ahLst/>
              <a:cxnLst/>
              <a:rect l="l" t="t" r="r" b="b"/>
              <a:pathLst>
                <a:path w="1370" h="1370" extrusionOk="0">
                  <a:moveTo>
                    <a:pt x="685" y="1"/>
                  </a:moveTo>
                  <a:cubicBezTo>
                    <a:pt x="306" y="1"/>
                    <a:pt x="0" y="307"/>
                    <a:pt x="0" y="684"/>
                  </a:cubicBezTo>
                  <a:cubicBezTo>
                    <a:pt x="0" y="1063"/>
                    <a:pt x="306" y="1370"/>
                    <a:pt x="685" y="1370"/>
                  </a:cubicBezTo>
                  <a:cubicBezTo>
                    <a:pt x="1063" y="1370"/>
                    <a:pt x="1369" y="1063"/>
                    <a:pt x="1369" y="684"/>
                  </a:cubicBezTo>
                  <a:cubicBezTo>
                    <a:pt x="1369" y="307"/>
                    <a:pt x="1063" y="1"/>
                    <a:pt x="6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5523513" y="4052550"/>
              <a:ext cx="74750" cy="413375"/>
            </a:xfrm>
            <a:custGeom>
              <a:avLst/>
              <a:gdLst/>
              <a:ahLst/>
              <a:cxnLst/>
              <a:rect l="l" t="t" r="r" b="b"/>
              <a:pathLst>
                <a:path w="2990" h="16535" extrusionOk="0">
                  <a:moveTo>
                    <a:pt x="2866" y="1"/>
                  </a:moveTo>
                  <a:lnTo>
                    <a:pt x="2453" y="7"/>
                  </a:lnTo>
                  <a:lnTo>
                    <a:pt x="2573" y="7666"/>
                  </a:lnTo>
                  <a:lnTo>
                    <a:pt x="1" y="13054"/>
                  </a:lnTo>
                  <a:lnTo>
                    <a:pt x="250" y="16535"/>
                  </a:lnTo>
                  <a:lnTo>
                    <a:pt x="663" y="16506"/>
                  </a:lnTo>
                  <a:lnTo>
                    <a:pt x="423" y="13133"/>
                  </a:lnTo>
                  <a:lnTo>
                    <a:pt x="2989" y="7757"/>
                  </a:lnTo>
                  <a:lnTo>
                    <a:pt x="28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5630663" y="4038325"/>
              <a:ext cx="123575" cy="377375"/>
            </a:xfrm>
            <a:custGeom>
              <a:avLst/>
              <a:gdLst/>
              <a:ahLst/>
              <a:cxnLst/>
              <a:rect l="l" t="t" r="r" b="b"/>
              <a:pathLst>
                <a:path w="4943" h="15095" extrusionOk="0">
                  <a:moveTo>
                    <a:pt x="199" y="0"/>
                  </a:moveTo>
                  <a:cubicBezTo>
                    <a:pt x="143" y="0"/>
                    <a:pt x="100" y="22"/>
                    <a:pt x="63" y="59"/>
                  </a:cubicBezTo>
                  <a:cubicBezTo>
                    <a:pt x="25" y="98"/>
                    <a:pt x="1" y="152"/>
                    <a:pt x="1" y="208"/>
                  </a:cubicBezTo>
                  <a:cubicBezTo>
                    <a:pt x="1" y="5738"/>
                    <a:pt x="357" y="5859"/>
                    <a:pt x="504" y="5906"/>
                  </a:cubicBezTo>
                  <a:cubicBezTo>
                    <a:pt x="702" y="6002"/>
                    <a:pt x="1664" y="7072"/>
                    <a:pt x="2302" y="7780"/>
                  </a:cubicBezTo>
                  <a:cubicBezTo>
                    <a:pt x="2986" y="8538"/>
                    <a:pt x="3424" y="9023"/>
                    <a:pt x="3613" y="9167"/>
                  </a:cubicBezTo>
                  <a:cubicBezTo>
                    <a:pt x="3774" y="9545"/>
                    <a:pt x="3647" y="12342"/>
                    <a:pt x="3427" y="14871"/>
                  </a:cubicBezTo>
                  <a:cubicBezTo>
                    <a:pt x="3417" y="14982"/>
                    <a:pt x="3501" y="15085"/>
                    <a:pt x="3615" y="15094"/>
                  </a:cubicBezTo>
                  <a:lnTo>
                    <a:pt x="3633" y="15094"/>
                  </a:lnTo>
                  <a:cubicBezTo>
                    <a:pt x="3740" y="15094"/>
                    <a:pt x="3831" y="15014"/>
                    <a:pt x="3842" y="14904"/>
                  </a:cubicBezTo>
                  <a:cubicBezTo>
                    <a:pt x="4173" y="11090"/>
                    <a:pt x="4183" y="9050"/>
                    <a:pt x="3873" y="8843"/>
                  </a:cubicBezTo>
                  <a:cubicBezTo>
                    <a:pt x="3734" y="8753"/>
                    <a:pt x="3139" y="8087"/>
                    <a:pt x="2611" y="7504"/>
                  </a:cubicBezTo>
                  <a:cubicBezTo>
                    <a:pt x="1531" y="6303"/>
                    <a:pt x="962" y="5687"/>
                    <a:pt x="697" y="5541"/>
                  </a:cubicBezTo>
                  <a:cubicBezTo>
                    <a:pt x="526" y="5176"/>
                    <a:pt x="423" y="2719"/>
                    <a:pt x="415" y="420"/>
                  </a:cubicBezTo>
                  <a:lnTo>
                    <a:pt x="415" y="420"/>
                  </a:lnTo>
                  <a:lnTo>
                    <a:pt x="4728" y="537"/>
                  </a:lnTo>
                  <a:cubicBezTo>
                    <a:pt x="4846" y="537"/>
                    <a:pt x="4940" y="448"/>
                    <a:pt x="4942" y="334"/>
                  </a:cubicBezTo>
                  <a:cubicBezTo>
                    <a:pt x="4943" y="219"/>
                    <a:pt x="4854" y="125"/>
                    <a:pt x="4740" y="122"/>
                  </a:cubicBezTo>
                  <a:lnTo>
                    <a:pt x="214" y="1"/>
                  </a:lnTo>
                  <a:cubicBezTo>
                    <a:pt x="209" y="0"/>
                    <a:pt x="204" y="0"/>
                    <a:pt x="1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4556413" y="4062800"/>
              <a:ext cx="139600" cy="224475"/>
            </a:xfrm>
            <a:custGeom>
              <a:avLst/>
              <a:gdLst/>
              <a:ahLst/>
              <a:cxnLst/>
              <a:rect l="l" t="t" r="r" b="b"/>
              <a:pathLst>
                <a:path w="5584" h="8979" extrusionOk="0">
                  <a:moveTo>
                    <a:pt x="1949" y="0"/>
                  </a:moveTo>
                  <a:cubicBezTo>
                    <a:pt x="1896" y="0"/>
                    <a:pt x="1842" y="20"/>
                    <a:pt x="1802" y="60"/>
                  </a:cubicBezTo>
                  <a:cubicBezTo>
                    <a:pt x="1721" y="140"/>
                    <a:pt x="1721" y="273"/>
                    <a:pt x="1802" y="353"/>
                  </a:cubicBezTo>
                  <a:cubicBezTo>
                    <a:pt x="2146" y="697"/>
                    <a:pt x="4565" y="2518"/>
                    <a:pt x="5047" y="2881"/>
                  </a:cubicBezTo>
                  <a:lnTo>
                    <a:pt x="5162" y="6314"/>
                  </a:lnTo>
                  <a:lnTo>
                    <a:pt x="151" y="8582"/>
                  </a:lnTo>
                  <a:cubicBezTo>
                    <a:pt x="46" y="8629"/>
                    <a:pt x="0" y="8752"/>
                    <a:pt x="46" y="8856"/>
                  </a:cubicBezTo>
                  <a:cubicBezTo>
                    <a:pt x="82" y="8932"/>
                    <a:pt x="158" y="8978"/>
                    <a:pt x="237" y="8978"/>
                  </a:cubicBezTo>
                  <a:cubicBezTo>
                    <a:pt x="264" y="8978"/>
                    <a:pt x="294" y="8971"/>
                    <a:pt x="322" y="8959"/>
                  </a:cubicBezTo>
                  <a:lnTo>
                    <a:pt x="5459" y="6635"/>
                  </a:lnTo>
                  <a:cubicBezTo>
                    <a:pt x="5535" y="6601"/>
                    <a:pt x="5584" y="6525"/>
                    <a:pt x="5581" y="6440"/>
                  </a:cubicBezTo>
                  <a:lnTo>
                    <a:pt x="5459" y="2770"/>
                  </a:lnTo>
                  <a:cubicBezTo>
                    <a:pt x="5456" y="2707"/>
                    <a:pt x="5426" y="2648"/>
                    <a:pt x="5376" y="2609"/>
                  </a:cubicBezTo>
                  <a:cubicBezTo>
                    <a:pt x="4365" y="1851"/>
                    <a:pt x="2378" y="342"/>
                    <a:pt x="2095" y="60"/>
                  </a:cubicBezTo>
                  <a:cubicBezTo>
                    <a:pt x="2055" y="20"/>
                    <a:pt x="2002" y="0"/>
                    <a:pt x="19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4678788" y="4013850"/>
              <a:ext cx="176200" cy="71525"/>
            </a:xfrm>
            <a:custGeom>
              <a:avLst/>
              <a:gdLst/>
              <a:ahLst/>
              <a:cxnLst/>
              <a:rect l="l" t="t" r="r" b="b"/>
              <a:pathLst>
                <a:path w="7048" h="2861" extrusionOk="0">
                  <a:moveTo>
                    <a:pt x="233" y="0"/>
                  </a:moveTo>
                  <a:cubicBezTo>
                    <a:pt x="173" y="0"/>
                    <a:pt x="113" y="26"/>
                    <a:pt x="72" y="76"/>
                  </a:cubicBezTo>
                  <a:cubicBezTo>
                    <a:pt x="1" y="164"/>
                    <a:pt x="14" y="294"/>
                    <a:pt x="101" y="367"/>
                  </a:cubicBezTo>
                  <a:lnTo>
                    <a:pt x="2915" y="2692"/>
                  </a:lnTo>
                  <a:cubicBezTo>
                    <a:pt x="2950" y="2721"/>
                    <a:pt x="2993" y="2736"/>
                    <a:pt x="3041" y="2739"/>
                  </a:cubicBezTo>
                  <a:lnTo>
                    <a:pt x="6833" y="2861"/>
                  </a:lnTo>
                  <a:lnTo>
                    <a:pt x="6840" y="2861"/>
                  </a:lnTo>
                  <a:cubicBezTo>
                    <a:pt x="6953" y="2861"/>
                    <a:pt x="7045" y="2771"/>
                    <a:pt x="7045" y="2659"/>
                  </a:cubicBezTo>
                  <a:cubicBezTo>
                    <a:pt x="7047" y="2547"/>
                    <a:pt x="6959" y="2450"/>
                    <a:pt x="6844" y="2447"/>
                  </a:cubicBezTo>
                  <a:lnTo>
                    <a:pt x="3122" y="2327"/>
                  </a:lnTo>
                  <a:lnTo>
                    <a:pt x="364" y="47"/>
                  </a:lnTo>
                  <a:cubicBezTo>
                    <a:pt x="326" y="15"/>
                    <a:pt x="279"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4713088" y="4279875"/>
              <a:ext cx="95400" cy="169475"/>
            </a:xfrm>
            <a:custGeom>
              <a:avLst/>
              <a:gdLst/>
              <a:ahLst/>
              <a:cxnLst/>
              <a:rect l="l" t="t" r="r" b="b"/>
              <a:pathLst>
                <a:path w="3816" h="6779" extrusionOk="0">
                  <a:moveTo>
                    <a:pt x="3512" y="1"/>
                  </a:moveTo>
                  <a:cubicBezTo>
                    <a:pt x="3425" y="1"/>
                    <a:pt x="3344" y="56"/>
                    <a:pt x="3315" y="142"/>
                  </a:cubicBezTo>
                  <a:cubicBezTo>
                    <a:pt x="3304" y="178"/>
                    <a:pt x="3301" y="215"/>
                    <a:pt x="3308" y="249"/>
                  </a:cubicBezTo>
                  <a:cubicBezTo>
                    <a:pt x="3060" y="601"/>
                    <a:pt x="1517" y="1880"/>
                    <a:pt x="82" y="2980"/>
                  </a:cubicBezTo>
                  <a:cubicBezTo>
                    <a:pt x="29" y="3022"/>
                    <a:pt x="1" y="3086"/>
                    <a:pt x="2" y="3152"/>
                  </a:cubicBezTo>
                  <a:lnTo>
                    <a:pt x="124" y="6578"/>
                  </a:lnTo>
                  <a:cubicBezTo>
                    <a:pt x="129" y="6691"/>
                    <a:pt x="219" y="6778"/>
                    <a:pt x="331" y="6778"/>
                  </a:cubicBezTo>
                  <a:cubicBezTo>
                    <a:pt x="332" y="6778"/>
                    <a:pt x="337" y="6778"/>
                    <a:pt x="338" y="6777"/>
                  </a:cubicBezTo>
                  <a:cubicBezTo>
                    <a:pt x="453" y="6772"/>
                    <a:pt x="543" y="6677"/>
                    <a:pt x="538" y="6562"/>
                  </a:cubicBezTo>
                  <a:lnTo>
                    <a:pt x="421" y="3243"/>
                  </a:lnTo>
                  <a:cubicBezTo>
                    <a:pt x="3816" y="635"/>
                    <a:pt x="3764" y="332"/>
                    <a:pt x="3743" y="201"/>
                  </a:cubicBezTo>
                  <a:cubicBezTo>
                    <a:pt x="3730" y="126"/>
                    <a:pt x="3651" y="36"/>
                    <a:pt x="3578" y="12"/>
                  </a:cubicBezTo>
                  <a:cubicBezTo>
                    <a:pt x="3556" y="4"/>
                    <a:pt x="3534" y="1"/>
                    <a:pt x="3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4645713" y="4160625"/>
              <a:ext cx="114425" cy="258150"/>
            </a:xfrm>
            <a:custGeom>
              <a:avLst/>
              <a:gdLst/>
              <a:ahLst/>
              <a:cxnLst/>
              <a:rect l="l" t="t" r="r" b="b"/>
              <a:pathLst>
                <a:path w="4577" h="10326" extrusionOk="0">
                  <a:moveTo>
                    <a:pt x="4369" y="1"/>
                  </a:moveTo>
                  <a:cubicBezTo>
                    <a:pt x="4255" y="1"/>
                    <a:pt x="4162" y="94"/>
                    <a:pt x="4162" y="208"/>
                  </a:cubicBezTo>
                  <a:lnTo>
                    <a:pt x="4162" y="3768"/>
                  </a:lnTo>
                  <a:lnTo>
                    <a:pt x="217" y="6398"/>
                  </a:lnTo>
                  <a:cubicBezTo>
                    <a:pt x="161" y="6434"/>
                    <a:pt x="128" y="6497"/>
                    <a:pt x="125" y="6563"/>
                  </a:cubicBezTo>
                  <a:lnTo>
                    <a:pt x="5" y="10110"/>
                  </a:lnTo>
                  <a:cubicBezTo>
                    <a:pt x="0" y="10225"/>
                    <a:pt x="91" y="10322"/>
                    <a:pt x="205" y="10325"/>
                  </a:cubicBezTo>
                  <a:lnTo>
                    <a:pt x="212" y="10325"/>
                  </a:lnTo>
                  <a:cubicBezTo>
                    <a:pt x="322" y="10325"/>
                    <a:pt x="415" y="10236"/>
                    <a:pt x="417" y="10123"/>
                  </a:cubicBezTo>
                  <a:lnTo>
                    <a:pt x="536" y="6682"/>
                  </a:lnTo>
                  <a:lnTo>
                    <a:pt x="4484" y="4049"/>
                  </a:lnTo>
                  <a:cubicBezTo>
                    <a:pt x="4542" y="4011"/>
                    <a:pt x="4577" y="3946"/>
                    <a:pt x="4577" y="3878"/>
                  </a:cubicBezTo>
                  <a:lnTo>
                    <a:pt x="4577" y="208"/>
                  </a:lnTo>
                  <a:cubicBezTo>
                    <a:pt x="4577" y="94"/>
                    <a:pt x="4484" y="1"/>
                    <a:pt x="4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4733613" y="4150525"/>
              <a:ext cx="36725" cy="36700"/>
            </a:xfrm>
            <a:custGeom>
              <a:avLst/>
              <a:gdLst/>
              <a:ahLst/>
              <a:cxnLst/>
              <a:rect l="l" t="t" r="r" b="b"/>
              <a:pathLst>
                <a:path w="1469" h="1468" extrusionOk="0">
                  <a:moveTo>
                    <a:pt x="733" y="0"/>
                  </a:moveTo>
                  <a:cubicBezTo>
                    <a:pt x="331" y="0"/>
                    <a:pt x="1" y="329"/>
                    <a:pt x="1" y="734"/>
                  </a:cubicBezTo>
                  <a:cubicBezTo>
                    <a:pt x="1" y="1137"/>
                    <a:pt x="328" y="1468"/>
                    <a:pt x="733" y="1468"/>
                  </a:cubicBezTo>
                  <a:cubicBezTo>
                    <a:pt x="1138" y="1468"/>
                    <a:pt x="1468" y="1137"/>
                    <a:pt x="1468" y="734"/>
                  </a:cubicBezTo>
                  <a:cubicBezTo>
                    <a:pt x="1468" y="331"/>
                    <a:pt x="1138" y="0"/>
                    <a:pt x="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4585238" y="4052625"/>
              <a:ext cx="36725" cy="36725"/>
            </a:xfrm>
            <a:custGeom>
              <a:avLst/>
              <a:gdLst/>
              <a:ahLst/>
              <a:cxnLst/>
              <a:rect l="l" t="t" r="r" b="b"/>
              <a:pathLst>
                <a:path w="1469" h="1469" extrusionOk="0">
                  <a:moveTo>
                    <a:pt x="736" y="1"/>
                  </a:moveTo>
                  <a:cubicBezTo>
                    <a:pt x="331" y="1"/>
                    <a:pt x="0" y="331"/>
                    <a:pt x="0" y="735"/>
                  </a:cubicBezTo>
                  <a:cubicBezTo>
                    <a:pt x="0" y="1138"/>
                    <a:pt x="331" y="1469"/>
                    <a:pt x="736" y="1469"/>
                  </a:cubicBezTo>
                  <a:cubicBezTo>
                    <a:pt x="1138" y="1469"/>
                    <a:pt x="1468" y="1140"/>
                    <a:pt x="1468" y="735"/>
                  </a:cubicBezTo>
                  <a:cubicBezTo>
                    <a:pt x="1468" y="331"/>
                    <a:pt x="1139" y="1"/>
                    <a:pt x="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4661763" y="3991450"/>
              <a:ext cx="36700" cy="36775"/>
            </a:xfrm>
            <a:custGeom>
              <a:avLst/>
              <a:gdLst/>
              <a:ahLst/>
              <a:cxnLst/>
              <a:rect l="l" t="t" r="r" b="b"/>
              <a:pathLst>
                <a:path w="1468" h="1471" extrusionOk="0">
                  <a:moveTo>
                    <a:pt x="733" y="0"/>
                  </a:moveTo>
                  <a:cubicBezTo>
                    <a:pt x="331" y="0"/>
                    <a:pt x="1" y="332"/>
                    <a:pt x="1" y="735"/>
                  </a:cubicBezTo>
                  <a:cubicBezTo>
                    <a:pt x="1" y="1140"/>
                    <a:pt x="330" y="1471"/>
                    <a:pt x="733" y="1471"/>
                  </a:cubicBezTo>
                  <a:cubicBezTo>
                    <a:pt x="1137" y="1471"/>
                    <a:pt x="1467" y="1140"/>
                    <a:pt x="1467" y="735"/>
                  </a:cubicBezTo>
                  <a:cubicBezTo>
                    <a:pt x="1467" y="332"/>
                    <a:pt x="1137" y="2"/>
                    <a:pt x="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4826813" y="4057275"/>
              <a:ext cx="36750" cy="36725"/>
            </a:xfrm>
            <a:custGeom>
              <a:avLst/>
              <a:gdLst/>
              <a:ahLst/>
              <a:cxnLst/>
              <a:rect l="l" t="t" r="r" b="b"/>
              <a:pathLst>
                <a:path w="1470" h="1469" extrusionOk="0">
                  <a:moveTo>
                    <a:pt x="741" y="1"/>
                  </a:moveTo>
                  <a:cubicBezTo>
                    <a:pt x="739" y="1"/>
                    <a:pt x="738" y="1"/>
                    <a:pt x="736" y="1"/>
                  </a:cubicBezTo>
                  <a:cubicBezTo>
                    <a:pt x="331" y="1"/>
                    <a:pt x="1" y="330"/>
                    <a:pt x="1" y="733"/>
                  </a:cubicBezTo>
                  <a:cubicBezTo>
                    <a:pt x="1" y="1138"/>
                    <a:pt x="331" y="1469"/>
                    <a:pt x="736" y="1469"/>
                  </a:cubicBezTo>
                  <a:cubicBezTo>
                    <a:pt x="1139" y="1469"/>
                    <a:pt x="1470" y="1138"/>
                    <a:pt x="1470" y="733"/>
                  </a:cubicBezTo>
                  <a:cubicBezTo>
                    <a:pt x="1470" y="332"/>
                    <a:pt x="1144" y="1"/>
                    <a:pt x="7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4785613" y="4269825"/>
              <a:ext cx="36675" cy="36750"/>
            </a:xfrm>
            <a:custGeom>
              <a:avLst/>
              <a:gdLst/>
              <a:ahLst/>
              <a:cxnLst/>
              <a:rect l="l" t="t" r="r" b="b"/>
              <a:pathLst>
                <a:path w="1467" h="1470" extrusionOk="0">
                  <a:moveTo>
                    <a:pt x="737" y="0"/>
                  </a:moveTo>
                  <a:cubicBezTo>
                    <a:pt x="736" y="0"/>
                    <a:pt x="735" y="0"/>
                    <a:pt x="735" y="0"/>
                  </a:cubicBezTo>
                  <a:cubicBezTo>
                    <a:pt x="333" y="0"/>
                    <a:pt x="1" y="329"/>
                    <a:pt x="1" y="734"/>
                  </a:cubicBezTo>
                  <a:cubicBezTo>
                    <a:pt x="1" y="1138"/>
                    <a:pt x="330" y="1470"/>
                    <a:pt x="735" y="1470"/>
                  </a:cubicBezTo>
                  <a:cubicBezTo>
                    <a:pt x="1137" y="1470"/>
                    <a:pt x="1467" y="1138"/>
                    <a:pt x="1467" y="734"/>
                  </a:cubicBezTo>
                  <a:cubicBezTo>
                    <a:pt x="1467" y="330"/>
                    <a:pt x="1138"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4706038" y="4431925"/>
              <a:ext cx="36750" cy="36725"/>
            </a:xfrm>
            <a:custGeom>
              <a:avLst/>
              <a:gdLst/>
              <a:ahLst/>
              <a:cxnLst/>
              <a:rect l="l" t="t" r="r" b="b"/>
              <a:pathLst>
                <a:path w="1470" h="1469" extrusionOk="0">
                  <a:moveTo>
                    <a:pt x="737" y="1"/>
                  </a:moveTo>
                  <a:cubicBezTo>
                    <a:pt x="736" y="1"/>
                    <a:pt x="736" y="1"/>
                    <a:pt x="735" y="1"/>
                  </a:cubicBezTo>
                  <a:cubicBezTo>
                    <a:pt x="333" y="1"/>
                    <a:pt x="1" y="330"/>
                    <a:pt x="1" y="733"/>
                  </a:cubicBezTo>
                  <a:cubicBezTo>
                    <a:pt x="1" y="1138"/>
                    <a:pt x="330" y="1469"/>
                    <a:pt x="735" y="1469"/>
                  </a:cubicBezTo>
                  <a:cubicBezTo>
                    <a:pt x="1139" y="1469"/>
                    <a:pt x="1470" y="1138"/>
                    <a:pt x="1470" y="733"/>
                  </a:cubicBezTo>
                  <a:cubicBezTo>
                    <a:pt x="1470" y="331"/>
                    <a:pt x="1141" y="1"/>
                    <a:pt x="7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a:off x="4628113" y="4396700"/>
              <a:ext cx="36675" cy="36725"/>
            </a:xfrm>
            <a:custGeom>
              <a:avLst/>
              <a:gdLst/>
              <a:ahLst/>
              <a:cxnLst/>
              <a:rect l="l" t="t" r="r" b="b"/>
              <a:pathLst>
                <a:path w="1467" h="1469" extrusionOk="0">
                  <a:moveTo>
                    <a:pt x="733" y="1"/>
                  </a:moveTo>
                  <a:cubicBezTo>
                    <a:pt x="331" y="1"/>
                    <a:pt x="1" y="331"/>
                    <a:pt x="1" y="736"/>
                  </a:cubicBezTo>
                  <a:cubicBezTo>
                    <a:pt x="1" y="1138"/>
                    <a:pt x="328" y="1469"/>
                    <a:pt x="733" y="1469"/>
                  </a:cubicBezTo>
                  <a:cubicBezTo>
                    <a:pt x="1135" y="1469"/>
                    <a:pt x="1467" y="1140"/>
                    <a:pt x="1467" y="736"/>
                  </a:cubicBezTo>
                  <a:cubicBezTo>
                    <a:pt x="1467" y="331"/>
                    <a:pt x="1135" y="1"/>
                    <a:pt x="7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4534788" y="4266700"/>
              <a:ext cx="36700" cy="36775"/>
            </a:xfrm>
            <a:custGeom>
              <a:avLst/>
              <a:gdLst/>
              <a:ahLst/>
              <a:cxnLst/>
              <a:rect l="l" t="t" r="r" b="b"/>
              <a:pathLst>
                <a:path w="1468" h="1471" extrusionOk="0">
                  <a:moveTo>
                    <a:pt x="732" y="1"/>
                  </a:moveTo>
                  <a:cubicBezTo>
                    <a:pt x="330" y="1"/>
                    <a:pt x="0" y="331"/>
                    <a:pt x="0" y="736"/>
                  </a:cubicBezTo>
                  <a:cubicBezTo>
                    <a:pt x="0" y="1140"/>
                    <a:pt x="329" y="1470"/>
                    <a:pt x="732" y="1470"/>
                  </a:cubicBezTo>
                  <a:cubicBezTo>
                    <a:pt x="1137" y="1470"/>
                    <a:pt x="1468" y="1140"/>
                    <a:pt x="1468" y="736"/>
                  </a:cubicBezTo>
                  <a:cubicBezTo>
                    <a:pt x="1468" y="331"/>
                    <a:pt x="1139" y="2"/>
                    <a:pt x="7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337913" y="4489875"/>
              <a:ext cx="430525" cy="79475"/>
            </a:xfrm>
            <a:custGeom>
              <a:avLst/>
              <a:gdLst/>
              <a:ahLst/>
              <a:cxnLst/>
              <a:rect l="l" t="t" r="r" b="b"/>
              <a:pathLst>
                <a:path w="17221" h="3179" extrusionOk="0">
                  <a:moveTo>
                    <a:pt x="16893" y="0"/>
                  </a:moveTo>
                  <a:cubicBezTo>
                    <a:pt x="15208" y="2160"/>
                    <a:pt x="13236" y="2766"/>
                    <a:pt x="11553" y="2766"/>
                  </a:cubicBezTo>
                  <a:cubicBezTo>
                    <a:pt x="9487" y="2766"/>
                    <a:pt x="7859" y="1852"/>
                    <a:pt x="7737" y="1781"/>
                  </a:cubicBezTo>
                  <a:cubicBezTo>
                    <a:pt x="6420" y="1054"/>
                    <a:pt x="5264" y="785"/>
                    <a:pt x="4274" y="785"/>
                  </a:cubicBezTo>
                  <a:cubicBezTo>
                    <a:pt x="1487" y="785"/>
                    <a:pt x="20" y="2918"/>
                    <a:pt x="0" y="2949"/>
                  </a:cubicBezTo>
                  <a:lnTo>
                    <a:pt x="345" y="3179"/>
                  </a:lnTo>
                  <a:cubicBezTo>
                    <a:pt x="364" y="3152"/>
                    <a:pt x="1704" y="1203"/>
                    <a:pt x="4277" y="1203"/>
                  </a:cubicBezTo>
                  <a:cubicBezTo>
                    <a:pt x="5204" y="1203"/>
                    <a:pt x="6291" y="1456"/>
                    <a:pt x="7533" y="2142"/>
                  </a:cubicBezTo>
                  <a:cubicBezTo>
                    <a:pt x="7564" y="2160"/>
                    <a:pt x="9326" y="3152"/>
                    <a:pt x="11569" y="3152"/>
                  </a:cubicBezTo>
                  <a:cubicBezTo>
                    <a:pt x="13358" y="3152"/>
                    <a:pt x="15454" y="2520"/>
                    <a:pt x="17221" y="256"/>
                  </a:cubicBezTo>
                  <a:lnTo>
                    <a:pt x="16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331513" y="4554200"/>
              <a:ext cx="39825" cy="39800"/>
            </a:xfrm>
            <a:custGeom>
              <a:avLst/>
              <a:gdLst/>
              <a:ahLst/>
              <a:cxnLst/>
              <a:rect l="l" t="t" r="r" b="b"/>
              <a:pathLst>
                <a:path w="1593" h="1592" extrusionOk="0">
                  <a:moveTo>
                    <a:pt x="797" y="1"/>
                  </a:moveTo>
                  <a:cubicBezTo>
                    <a:pt x="358" y="1"/>
                    <a:pt x="0" y="358"/>
                    <a:pt x="0" y="796"/>
                  </a:cubicBezTo>
                  <a:cubicBezTo>
                    <a:pt x="0" y="1234"/>
                    <a:pt x="358" y="1592"/>
                    <a:pt x="797" y="1592"/>
                  </a:cubicBezTo>
                  <a:cubicBezTo>
                    <a:pt x="1233" y="1592"/>
                    <a:pt x="1592" y="1234"/>
                    <a:pt x="1592" y="796"/>
                  </a:cubicBezTo>
                  <a:cubicBezTo>
                    <a:pt x="1592" y="358"/>
                    <a:pt x="1235" y="1"/>
                    <a:pt x="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a:off x="5733738" y="4474700"/>
              <a:ext cx="45875" cy="45925"/>
            </a:xfrm>
            <a:custGeom>
              <a:avLst/>
              <a:gdLst/>
              <a:ahLst/>
              <a:cxnLst/>
              <a:rect l="l" t="t" r="r" b="b"/>
              <a:pathLst>
                <a:path w="1835" h="1837" extrusionOk="0">
                  <a:moveTo>
                    <a:pt x="917" y="1"/>
                  </a:moveTo>
                  <a:cubicBezTo>
                    <a:pt x="412" y="1"/>
                    <a:pt x="0" y="414"/>
                    <a:pt x="0" y="918"/>
                  </a:cubicBezTo>
                  <a:cubicBezTo>
                    <a:pt x="0" y="1423"/>
                    <a:pt x="412" y="1836"/>
                    <a:pt x="917" y="1836"/>
                  </a:cubicBezTo>
                  <a:cubicBezTo>
                    <a:pt x="1421" y="1836"/>
                    <a:pt x="1834" y="1423"/>
                    <a:pt x="1834" y="918"/>
                  </a:cubicBezTo>
                  <a:cubicBezTo>
                    <a:pt x="1834" y="414"/>
                    <a:pt x="1421" y="1"/>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a:off x="4411213" y="4707450"/>
              <a:ext cx="854575" cy="326300"/>
            </a:xfrm>
            <a:custGeom>
              <a:avLst/>
              <a:gdLst/>
              <a:ahLst/>
              <a:cxnLst/>
              <a:rect l="l" t="t" r="r" b="b"/>
              <a:pathLst>
                <a:path w="34183" h="13052" extrusionOk="0">
                  <a:moveTo>
                    <a:pt x="28382" y="829"/>
                  </a:moveTo>
                  <a:cubicBezTo>
                    <a:pt x="31116" y="829"/>
                    <a:pt x="33355" y="3066"/>
                    <a:pt x="33355" y="5803"/>
                  </a:cubicBezTo>
                  <a:lnTo>
                    <a:pt x="33355" y="7253"/>
                  </a:lnTo>
                  <a:cubicBezTo>
                    <a:pt x="33355" y="9987"/>
                    <a:pt x="31117" y="12226"/>
                    <a:pt x="28382" y="12226"/>
                  </a:cubicBezTo>
                  <a:lnTo>
                    <a:pt x="5801" y="12226"/>
                  </a:lnTo>
                  <a:cubicBezTo>
                    <a:pt x="3066" y="12226"/>
                    <a:pt x="827" y="9989"/>
                    <a:pt x="827" y="7253"/>
                  </a:cubicBezTo>
                  <a:lnTo>
                    <a:pt x="827" y="5803"/>
                  </a:lnTo>
                  <a:cubicBezTo>
                    <a:pt x="827" y="3069"/>
                    <a:pt x="3065" y="829"/>
                    <a:pt x="5801" y="829"/>
                  </a:cubicBezTo>
                  <a:close/>
                  <a:moveTo>
                    <a:pt x="5801" y="1"/>
                  </a:moveTo>
                  <a:cubicBezTo>
                    <a:pt x="2601" y="1"/>
                    <a:pt x="1" y="2601"/>
                    <a:pt x="1" y="5800"/>
                  </a:cubicBezTo>
                  <a:lnTo>
                    <a:pt x="1" y="7251"/>
                  </a:lnTo>
                  <a:cubicBezTo>
                    <a:pt x="1" y="10449"/>
                    <a:pt x="2601" y="13051"/>
                    <a:pt x="5801" y="13051"/>
                  </a:cubicBezTo>
                  <a:lnTo>
                    <a:pt x="28382" y="13051"/>
                  </a:lnTo>
                  <a:cubicBezTo>
                    <a:pt x="31581" y="13051"/>
                    <a:pt x="34183" y="10449"/>
                    <a:pt x="34183" y="7251"/>
                  </a:cubicBezTo>
                  <a:lnTo>
                    <a:pt x="34183" y="5800"/>
                  </a:lnTo>
                  <a:cubicBezTo>
                    <a:pt x="34183" y="2601"/>
                    <a:pt x="31581" y="1"/>
                    <a:pt x="283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a:off x="4431888" y="4728125"/>
              <a:ext cx="813200" cy="284950"/>
            </a:xfrm>
            <a:custGeom>
              <a:avLst/>
              <a:gdLst/>
              <a:ahLst/>
              <a:cxnLst/>
              <a:rect l="l" t="t" r="r" b="b"/>
              <a:pathLst>
                <a:path w="32528" h="11398" extrusionOk="0">
                  <a:moveTo>
                    <a:pt x="4974" y="0"/>
                  </a:moveTo>
                  <a:cubicBezTo>
                    <a:pt x="2238" y="0"/>
                    <a:pt x="0" y="2239"/>
                    <a:pt x="0" y="4973"/>
                  </a:cubicBezTo>
                  <a:lnTo>
                    <a:pt x="0" y="6424"/>
                  </a:lnTo>
                  <a:cubicBezTo>
                    <a:pt x="0" y="9160"/>
                    <a:pt x="2239" y="11397"/>
                    <a:pt x="4974" y="11397"/>
                  </a:cubicBezTo>
                  <a:lnTo>
                    <a:pt x="27555" y="11397"/>
                  </a:lnTo>
                  <a:cubicBezTo>
                    <a:pt x="30290" y="11397"/>
                    <a:pt x="32528" y="9157"/>
                    <a:pt x="32528" y="6424"/>
                  </a:cubicBezTo>
                  <a:lnTo>
                    <a:pt x="32528" y="4973"/>
                  </a:lnTo>
                  <a:cubicBezTo>
                    <a:pt x="32528" y="2238"/>
                    <a:pt x="30289" y="0"/>
                    <a:pt x="27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4576988" y="4728125"/>
              <a:ext cx="576200" cy="284875"/>
            </a:xfrm>
            <a:custGeom>
              <a:avLst/>
              <a:gdLst/>
              <a:ahLst/>
              <a:cxnLst/>
              <a:rect l="l" t="t" r="r" b="b"/>
              <a:pathLst>
                <a:path w="23048" h="11395" extrusionOk="0">
                  <a:moveTo>
                    <a:pt x="9888" y="0"/>
                  </a:moveTo>
                  <a:cubicBezTo>
                    <a:pt x="6526" y="3740"/>
                    <a:pt x="3267" y="7574"/>
                    <a:pt x="0" y="11395"/>
                  </a:cubicBezTo>
                  <a:lnTo>
                    <a:pt x="12360" y="11395"/>
                  </a:lnTo>
                  <a:cubicBezTo>
                    <a:pt x="15883" y="7619"/>
                    <a:pt x="19435" y="3870"/>
                    <a:pt x="23047" y="179"/>
                  </a:cubicBezTo>
                  <a:cubicBezTo>
                    <a:pt x="22632" y="68"/>
                    <a:pt x="22199" y="0"/>
                    <a:pt x="217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4956888" y="4757850"/>
              <a:ext cx="280475" cy="255175"/>
            </a:xfrm>
            <a:custGeom>
              <a:avLst/>
              <a:gdLst/>
              <a:ahLst/>
              <a:cxnLst/>
              <a:rect l="l" t="t" r="r" b="b"/>
              <a:pathLst>
                <a:path w="11219" h="10207" extrusionOk="0">
                  <a:moveTo>
                    <a:pt x="9767" y="0"/>
                  </a:moveTo>
                  <a:cubicBezTo>
                    <a:pt x="6466" y="3361"/>
                    <a:pt x="3219" y="6771"/>
                    <a:pt x="0" y="10207"/>
                  </a:cubicBezTo>
                  <a:lnTo>
                    <a:pt x="3810" y="10207"/>
                  </a:lnTo>
                  <a:cubicBezTo>
                    <a:pt x="6242" y="7465"/>
                    <a:pt x="8705" y="4748"/>
                    <a:pt x="11219" y="2079"/>
                  </a:cubicBezTo>
                  <a:cubicBezTo>
                    <a:pt x="10918" y="1268"/>
                    <a:pt x="10415" y="552"/>
                    <a:pt x="97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4814363" y="4500300"/>
              <a:ext cx="1164950" cy="530900"/>
            </a:xfrm>
            <a:custGeom>
              <a:avLst/>
              <a:gdLst/>
              <a:ahLst/>
              <a:cxnLst/>
              <a:rect l="l" t="t" r="r" b="b"/>
              <a:pathLst>
                <a:path w="46598" h="21236" extrusionOk="0">
                  <a:moveTo>
                    <a:pt x="39405" y="1"/>
                  </a:moveTo>
                  <a:cubicBezTo>
                    <a:pt x="39065" y="1"/>
                    <a:pt x="38792" y="255"/>
                    <a:pt x="38774" y="592"/>
                  </a:cubicBezTo>
                  <a:cubicBezTo>
                    <a:pt x="38757" y="935"/>
                    <a:pt x="39021" y="1226"/>
                    <a:pt x="39365" y="1243"/>
                  </a:cubicBezTo>
                  <a:cubicBezTo>
                    <a:pt x="41922" y="1366"/>
                    <a:pt x="44168" y="5164"/>
                    <a:pt x="44590" y="7726"/>
                  </a:cubicBezTo>
                  <a:cubicBezTo>
                    <a:pt x="45281" y="11916"/>
                    <a:pt x="42715" y="17225"/>
                    <a:pt x="36475" y="19264"/>
                  </a:cubicBezTo>
                  <a:cubicBezTo>
                    <a:pt x="34960" y="19760"/>
                    <a:pt x="33319" y="19998"/>
                    <a:pt x="31627" y="19998"/>
                  </a:cubicBezTo>
                  <a:cubicBezTo>
                    <a:pt x="26712" y="19998"/>
                    <a:pt x="21367" y="17989"/>
                    <a:pt x="17425" y="14434"/>
                  </a:cubicBezTo>
                  <a:cubicBezTo>
                    <a:pt x="16257" y="13381"/>
                    <a:pt x="15219" y="12139"/>
                    <a:pt x="14119" y="10827"/>
                  </a:cubicBezTo>
                  <a:cubicBezTo>
                    <a:pt x="11780" y="8033"/>
                    <a:pt x="9361" y="5145"/>
                    <a:pt x="5604" y="4185"/>
                  </a:cubicBezTo>
                  <a:cubicBezTo>
                    <a:pt x="4959" y="4021"/>
                    <a:pt x="4348" y="3940"/>
                    <a:pt x="3786" y="3940"/>
                  </a:cubicBezTo>
                  <a:cubicBezTo>
                    <a:pt x="2634" y="3940"/>
                    <a:pt x="1689" y="4280"/>
                    <a:pt x="1079" y="4941"/>
                  </a:cubicBezTo>
                  <a:cubicBezTo>
                    <a:pt x="522" y="5544"/>
                    <a:pt x="1" y="6686"/>
                    <a:pt x="686" y="8696"/>
                  </a:cubicBezTo>
                  <a:cubicBezTo>
                    <a:pt x="775" y="8954"/>
                    <a:pt x="1016" y="9117"/>
                    <a:pt x="1274" y="9117"/>
                  </a:cubicBezTo>
                  <a:cubicBezTo>
                    <a:pt x="1341" y="9117"/>
                    <a:pt x="1408" y="9106"/>
                    <a:pt x="1474" y="9083"/>
                  </a:cubicBezTo>
                  <a:cubicBezTo>
                    <a:pt x="1800" y="8972"/>
                    <a:pt x="1974" y="8620"/>
                    <a:pt x="1863" y="8295"/>
                  </a:cubicBezTo>
                  <a:cubicBezTo>
                    <a:pt x="1594" y="7504"/>
                    <a:pt x="1398" y="6428"/>
                    <a:pt x="1994" y="5785"/>
                  </a:cubicBezTo>
                  <a:cubicBezTo>
                    <a:pt x="2360" y="5387"/>
                    <a:pt x="2990" y="5182"/>
                    <a:pt x="3781" y="5182"/>
                  </a:cubicBezTo>
                  <a:cubicBezTo>
                    <a:pt x="4239" y="5182"/>
                    <a:pt x="4752" y="5251"/>
                    <a:pt x="5298" y="5391"/>
                  </a:cubicBezTo>
                  <a:cubicBezTo>
                    <a:pt x="8667" y="6252"/>
                    <a:pt x="10854" y="8863"/>
                    <a:pt x="13167" y="11625"/>
                  </a:cubicBezTo>
                  <a:cubicBezTo>
                    <a:pt x="14246" y="12913"/>
                    <a:pt x="15362" y="14246"/>
                    <a:pt x="16595" y="15358"/>
                  </a:cubicBezTo>
                  <a:cubicBezTo>
                    <a:pt x="20762" y="19116"/>
                    <a:pt x="26427" y="21236"/>
                    <a:pt x="31654" y="21236"/>
                  </a:cubicBezTo>
                  <a:cubicBezTo>
                    <a:pt x="33471" y="21236"/>
                    <a:pt x="35233" y="20978"/>
                    <a:pt x="36864" y="20448"/>
                  </a:cubicBezTo>
                  <a:cubicBezTo>
                    <a:pt x="43771" y="18189"/>
                    <a:pt x="46597" y="12238"/>
                    <a:pt x="45819" y="7524"/>
                  </a:cubicBezTo>
                  <a:cubicBezTo>
                    <a:pt x="45330" y="4552"/>
                    <a:pt x="42771" y="163"/>
                    <a:pt x="39425" y="1"/>
                  </a:cubicBezTo>
                  <a:cubicBezTo>
                    <a:pt x="39418" y="1"/>
                    <a:pt x="39412" y="1"/>
                    <a:pt x="39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5028238" y="4203900"/>
              <a:ext cx="1143225" cy="797975"/>
            </a:xfrm>
            <a:custGeom>
              <a:avLst/>
              <a:gdLst/>
              <a:ahLst/>
              <a:cxnLst/>
              <a:rect l="l" t="t" r="r" b="b"/>
              <a:pathLst>
                <a:path w="45729" h="31919" extrusionOk="0">
                  <a:moveTo>
                    <a:pt x="34565" y="0"/>
                  </a:moveTo>
                  <a:cubicBezTo>
                    <a:pt x="34271" y="0"/>
                    <a:pt x="34011" y="208"/>
                    <a:pt x="33954" y="506"/>
                  </a:cubicBezTo>
                  <a:cubicBezTo>
                    <a:pt x="33889" y="843"/>
                    <a:pt x="34111" y="1168"/>
                    <a:pt x="34449" y="1233"/>
                  </a:cubicBezTo>
                  <a:cubicBezTo>
                    <a:pt x="41915" y="2636"/>
                    <a:pt x="44415" y="12514"/>
                    <a:pt x="43288" y="18804"/>
                  </a:cubicBezTo>
                  <a:cubicBezTo>
                    <a:pt x="42307" y="24290"/>
                    <a:pt x="38903" y="28217"/>
                    <a:pt x="33708" y="29860"/>
                  </a:cubicBezTo>
                  <a:cubicBezTo>
                    <a:pt x="31954" y="30415"/>
                    <a:pt x="30094" y="30682"/>
                    <a:pt x="28213" y="30682"/>
                  </a:cubicBezTo>
                  <a:cubicBezTo>
                    <a:pt x="22967" y="30682"/>
                    <a:pt x="17556" y="28607"/>
                    <a:pt x="13834" y="24918"/>
                  </a:cubicBezTo>
                  <a:cubicBezTo>
                    <a:pt x="12917" y="24009"/>
                    <a:pt x="12130" y="22912"/>
                    <a:pt x="11294" y="21748"/>
                  </a:cubicBezTo>
                  <a:cubicBezTo>
                    <a:pt x="9562" y="19332"/>
                    <a:pt x="7770" y="16832"/>
                    <a:pt x="4690" y="16020"/>
                  </a:cubicBezTo>
                  <a:cubicBezTo>
                    <a:pt x="4280" y="15912"/>
                    <a:pt x="3871" y="15860"/>
                    <a:pt x="3478" y="15860"/>
                  </a:cubicBezTo>
                  <a:cubicBezTo>
                    <a:pt x="2503" y="15860"/>
                    <a:pt x="1620" y="16182"/>
                    <a:pt x="1025" y="16787"/>
                  </a:cubicBezTo>
                  <a:cubicBezTo>
                    <a:pt x="221" y="17605"/>
                    <a:pt x="0" y="18857"/>
                    <a:pt x="410" y="20310"/>
                  </a:cubicBezTo>
                  <a:cubicBezTo>
                    <a:pt x="487" y="20584"/>
                    <a:pt x="738" y="20764"/>
                    <a:pt x="1010" y="20764"/>
                  </a:cubicBezTo>
                  <a:cubicBezTo>
                    <a:pt x="1065" y="20764"/>
                    <a:pt x="1122" y="20756"/>
                    <a:pt x="1178" y="20741"/>
                  </a:cubicBezTo>
                  <a:cubicBezTo>
                    <a:pt x="1508" y="20648"/>
                    <a:pt x="1701" y="20304"/>
                    <a:pt x="1608" y="19974"/>
                  </a:cubicBezTo>
                  <a:cubicBezTo>
                    <a:pt x="1408" y="19261"/>
                    <a:pt x="1299" y="18282"/>
                    <a:pt x="1912" y="17658"/>
                  </a:cubicBezTo>
                  <a:cubicBezTo>
                    <a:pt x="2273" y="17292"/>
                    <a:pt x="2830" y="17098"/>
                    <a:pt x="3467" y="17098"/>
                  </a:cubicBezTo>
                  <a:cubicBezTo>
                    <a:pt x="3756" y="17098"/>
                    <a:pt x="4062" y="17138"/>
                    <a:pt x="4372" y="17220"/>
                  </a:cubicBezTo>
                  <a:cubicBezTo>
                    <a:pt x="7021" y="17920"/>
                    <a:pt x="8605" y="20130"/>
                    <a:pt x="10284" y="22470"/>
                  </a:cubicBezTo>
                  <a:cubicBezTo>
                    <a:pt x="11111" y="23625"/>
                    <a:pt x="11967" y="24818"/>
                    <a:pt x="12958" y="25799"/>
                  </a:cubicBezTo>
                  <a:cubicBezTo>
                    <a:pt x="16909" y="29717"/>
                    <a:pt x="22657" y="31919"/>
                    <a:pt x="28232" y="31919"/>
                  </a:cubicBezTo>
                  <a:cubicBezTo>
                    <a:pt x="30233" y="31919"/>
                    <a:pt x="32214" y="31634"/>
                    <a:pt x="34083" y="31046"/>
                  </a:cubicBezTo>
                  <a:cubicBezTo>
                    <a:pt x="39740" y="29256"/>
                    <a:pt x="43445" y="24986"/>
                    <a:pt x="44513" y="19024"/>
                  </a:cubicBezTo>
                  <a:cubicBezTo>
                    <a:pt x="45729" y="12238"/>
                    <a:pt x="42928" y="1563"/>
                    <a:pt x="34681" y="11"/>
                  </a:cubicBezTo>
                  <a:cubicBezTo>
                    <a:pt x="34642" y="4"/>
                    <a:pt x="34603" y="0"/>
                    <a:pt x="345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5762988" y="4469175"/>
              <a:ext cx="114000" cy="88100"/>
            </a:xfrm>
            <a:custGeom>
              <a:avLst/>
              <a:gdLst/>
              <a:ahLst/>
              <a:cxnLst/>
              <a:rect l="l" t="t" r="r" b="b"/>
              <a:pathLst>
                <a:path w="4560" h="3524" extrusionOk="0">
                  <a:moveTo>
                    <a:pt x="1763" y="0"/>
                  </a:moveTo>
                  <a:cubicBezTo>
                    <a:pt x="793" y="0"/>
                    <a:pt x="0" y="793"/>
                    <a:pt x="0" y="1761"/>
                  </a:cubicBezTo>
                  <a:cubicBezTo>
                    <a:pt x="0" y="2731"/>
                    <a:pt x="793" y="3523"/>
                    <a:pt x="1763" y="3523"/>
                  </a:cubicBezTo>
                  <a:lnTo>
                    <a:pt x="2797" y="3523"/>
                  </a:lnTo>
                  <a:cubicBezTo>
                    <a:pt x="3766" y="3523"/>
                    <a:pt x="4557" y="2731"/>
                    <a:pt x="4560" y="1761"/>
                  </a:cubicBezTo>
                  <a:cubicBezTo>
                    <a:pt x="4560" y="793"/>
                    <a:pt x="3767" y="0"/>
                    <a:pt x="27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5778513" y="4181725"/>
              <a:ext cx="113950" cy="88075"/>
            </a:xfrm>
            <a:custGeom>
              <a:avLst/>
              <a:gdLst/>
              <a:ahLst/>
              <a:cxnLst/>
              <a:rect l="l" t="t" r="r" b="b"/>
              <a:pathLst>
                <a:path w="4558" h="3523" extrusionOk="0">
                  <a:moveTo>
                    <a:pt x="1761" y="1"/>
                  </a:moveTo>
                  <a:cubicBezTo>
                    <a:pt x="793" y="1"/>
                    <a:pt x="0" y="792"/>
                    <a:pt x="0" y="1762"/>
                  </a:cubicBezTo>
                  <a:cubicBezTo>
                    <a:pt x="0" y="2730"/>
                    <a:pt x="793" y="3523"/>
                    <a:pt x="1761" y="3523"/>
                  </a:cubicBezTo>
                  <a:lnTo>
                    <a:pt x="2797" y="3523"/>
                  </a:lnTo>
                  <a:cubicBezTo>
                    <a:pt x="3767" y="3523"/>
                    <a:pt x="4558" y="2730"/>
                    <a:pt x="4558" y="1762"/>
                  </a:cubicBezTo>
                  <a:cubicBezTo>
                    <a:pt x="4558" y="792"/>
                    <a:pt x="3767" y="1"/>
                    <a:pt x="27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3" name="Google Shape;483;p9"/>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484" name="Google Shape;484;p9"/>
          <p:cNvSpPr txBox="1">
            <a:spLocks noGrp="1"/>
          </p:cNvSpPr>
          <p:nvPr>
            <p:ph type="title"/>
          </p:nvPr>
        </p:nvSpPr>
        <p:spPr>
          <a:xfrm>
            <a:off x="1708150" y="1839000"/>
            <a:ext cx="5727600" cy="841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5" name="Google Shape;485;p9"/>
          <p:cNvSpPr txBox="1">
            <a:spLocks noGrp="1"/>
          </p:cNvSpPr>
          <p:nvPr>
            <p:ph type="subTitle" idx="1"/>
          </p:nvPr>
        </p:nvSpPr>
        <p:spPr>
          <a:xfrm>
            <a:off x="1708175" y="2680800"/>
            <a:ext cx="5727600" cy="841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8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SECTION_HEADER_1">
    <p:bg>
      <p:bgPr>
        <a:solidFill>
          <a:schemeClr val="accent4"/>
        </a:solidFill>
        <a:effectLst/>
      </p:bgPr>
    </p:bg>
    <p:spTree>
      <p:nvGrpSpPr>
        <p:cNvPr id="1" name="Shape 714"/>
        <p:cNvGrpSpPr/>
        <p:nvPr/>
      </p:nvGrpSpPr>
      <p:grpSpPr>
        <a:xfrm>
          <a:off x="0" y="0"/>
          <a:ext cx="0" cy="0"/>
          <a:chOff x="0" y="0"/>
          <a:chExt cx="0" cy="0"/>
        </a:xfrm>
      </p:grpSpPr>
      <p:pic>
        <p:nvPicPr>
          <p:cNvPr id="715" name="Google Shape;715;p15"/>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716" name="Google Shape;716;p15"/>
          <p:cNvGrpSpPr/>
          <p:nvPr/>
        </p:nvGrpSpPr>
        <p:grpSpPr>
          <a:xfrm>
            <a:off x="372025" y="321975"/>
            <a:ext cx="8400000" cy="4499700"/>
            <a:chOff x="372025" y="321975"/>
            <a:chExt cx="8400000" cy="4499700"/>
          </a:xfrm>
        </p:grpSpPr>
        <p:sp>
          <p:nvSpPr>
            <p:cNvPr id="717" name="Google Shape;717;p15"/>
            <p:cNvSpPr/>
            <p:nvPr/>
          </p:nvSpPr>
          <p:spPr>
            <a:xfrm>
              <a:off x="372025" y="321975"/>
              <a:ext cx="8400000" cy="4499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5"/>
            <p:cNvSpPr/>
            <p:nvPr/>
          </p:nvSpPr>
          <p:spPr>
            <a:xfrm>
              <a:off x="372025" y="321975"/>
              <a:ext cx="8400000" cy="218100"/>
            </a:xfrm>
            <a:prstGeom prst="rect">
              <a:avLst/>
            </a:prstGeom>
            <a:solidFill>
              <a:schemeClr val="accent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5"/>
            <p:cNvSpPr/>
            <p:nvPr/>
          </p:nvSpPr>
          <p:spPr>
            <a:xfrm>
              <a:off x="486450" y="380900"/>
              <a:ext cx="100200" cy="100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5"/>
            <p:cNvSpPr/>
            <p:nvPr/>
          </p:nvSpPr>
          <p:spPr>
            <a:xfrm>
              <a:off x="669900" y="380900"/>
              <a:ext cx="100200" cy="100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5"/>
            <p:cNvSpPr/>
            <p:nvPr/>
          </p:nvSpPr>
          <p:spPr>
            <a:xfrm>
              <a:off x="853350" y="380900"/>
              <a:ext cx="100200" cy="100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15"/>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15"/>
          <p:cNvGrpSpPr/>
          <p:nvPr/>
        </p:nvGrpSpPr>
        <p:grpSpPr>
          <a:xfrm>
            <a:off x="371330" y="4054252"/>
            <a:ext cx="8400431" cy="767401"/>
            <a:chOff x="4122825" y="2769975"/>
            <a:chExt cx="4390775" cy="1934950"/>
          </a:xfrm>
        </p:grpSpPr>
        <p:sp>
          <p:nvSpPr>
            <p:cNvPr id="724" name="Google Shape;724;p15"/>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5"/>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5"/>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5"/>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5"/>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5"/>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5"/>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5"/>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5"/>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5"/>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5"/>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5"/>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5"/>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5"/>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5"/>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5"/>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5"/>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5"/>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5"/>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5"/>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5"/>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5"/>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5"/>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15"/>
          <p:cNvGrpSpPr/>
          <p:nvPr/>
        </p:nvGrpSpPr>
        <p:grpSpPr>
          <a:xfrm rot="10800000" flipH="1">
            <a:off x="371330" y="539955"/>
            <a:ext cx="8400431" cy="767401"/>
            <a:chOff x="4122825" y="2769975"/>
            <a:chExt cx="4390775" cy="1934950"/>
          </a:xfrm>
        </p:grpSpPr>
        <p:sp>
          <p:nvSpPr>
            <p:cNvPr id="748" name="Google Shape;748;p15"/>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5"/>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5"/>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5"/>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5"/>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5"/>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5"/>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5"/>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5"/>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5"/>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5"/>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5"/>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5"/>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5"/>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5"/>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5"/>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5"/>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5"/>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5"/>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5"/>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5"/>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5"/>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5"/>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 name="Google Shape;771;p15"/>
          <p:cNvSpPr txBox="1">
            <a:spLocks noGrp="1"/>
          </p:cNvSpPr>
          <p:nvPr>
            <p:ph type="subTitle" idx="1"/>
          </p:nvPr>
        </p:nvSpPr>
        <p:spPr>
          <a:xfrm>
            <a:off x="2369750" y="3096300"/>
            <a:ext cx="4404600" cy="615900"/>
          </a:xfrm>
          <a:prstGeom prst="rect">
            <a:avLst/>
          </a:prstGeom>
          <a:solidFill>
            <a:schemeClr val="accent6"/>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72" name="Google Shape;772;p15"/>
          <p:cNvSpPr txBox="1">
            <a:spLocks noGrp="1"/>
          </p:cNvSpPr>
          <p:nvPr>
            <p:ph type="title"/>
          </p:nvPr>
        </p:nvSpPr>
        <p:spPr>
          <a:xfrm>
            <a:off x="720150" y="1431300"/>
            <a:ext cx="7704000" cy="166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2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074"/>
        <p:cNvGrpSpPr/>
        <p:nvPr/>
      </p:nvGrpSpPr>
      <p:grpSpPr>
        <a:xfrm>
          <a:off x="0" y="0"/>
          <a:ext cx="0" cy="0"/>
          <a:chOff x="0" y="0"/>
          <a:chExt cx="0" cy="0"/>
        </a:xfrm>
      </p:grpSpPr>
      <p:pic>
        <p:nvPicPr>
          <p:cNvPr id="1075" name="Google Shape;1075;p24"/>
          <p:cNvPicPr preferRelativeResize="0"/>
          <p:nvPr/>
        </p:nvPicPr>
        <p:blipFill>
          <a:blip r:embed="rId2">
            <a:alphaModFix amt="14000"/>
          </a:blip>
          <a:stretch>
            <a:fillRect/>
          </a:stretch>
        </p:blipFill>
        <p:spPr>
          <a:xfrm>
            <a:off x="0" y="0"/>
            <a:ext cx="9144000" cy="5143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SECTION_HEADER_2">
    <p:bg>
      <p:bgPr>
        <a:solidFill>
          <a:schemeClr val="accent5"/>
        </a:solidFill>
        <a:effectLst/>
      </p:bgPr>
    </p:bg>
    <p:spTree>
      <p:nvGrpSpPr>
        <p:cNvPr id="1" name="Shape 1120"/>
        <p:cNvGrpSpPr/>
        <p:nvPr/>
      </p:nvGrpSpPr>
      <p:grpSpPr>
        <a:xfrm>
          <a:off x="0" y="0"/>
          <a:ext cx="0" cy="0"/>
          <a:chOff x="0" y="0"/>
          <a:chExt cx="0" cy="0"/>
        </a:xfrm>
      </p:grpSpPr>
      <p:pic>
        <p:nvPicPr>
          <p:cNvPr id="1121" name="Google Shape;1121;p26"/>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122" name="Google Shape;1122;p26"/>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26"/>
          <p:cNvGrpSpPr/>
          <p:nvPr/>
        </p:nvGrpSpPr>
        <p:grpSpPr>
          <a:xfrm>
            <a:off x="372025" y="321975"/>
            <a:ext cx="8400000" cy="4499700"/>
            <a:chOff x="372025" y="321975"/>
            <a:chExt cx="8400000" cy="4499700"/>
          </a:xfrm>
        </p:grpSpPr>
        <p:sp>
          <p:nvSpPr>
            <p:cNvPr id="1124" name="Google Shape;1124;p26"/>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6"/>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6"/>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6"/>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6"/>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26"/>
          <p:cNvGrpSpPr/>
          <p:nvPr/>
        </p:nvGrpSpPr>
        <p:grpSpPr>
          <a:xfrm>
            <a:off x="371330" y="3818004"/>
            <a:ext cx="8400431" cy="1003659"/>
            <a:chOff x="4122825" y="2769975"/>
            <a:chExt cx="4390775" cy="1934950"/>
          </a:xfrm>
        </p:grpSpPr>
        <p:sp>
          <p:nvSpPr>
            <p:cNvPr id="1130" name="Google Shape;1130;p26"/>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6"/>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6"/>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6"/>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6"/>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6"/>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6"/>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6"/>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6"/>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6"/>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6"/>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6"/>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6"/>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6"/>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6"/>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6"/>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6"/>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6"/>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6"/>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6"/>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6"/>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6"/>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6"/>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26"/>
          <p:cNvGrpSpPr/>
          <p:nvPr/>
        </p:nvGrpSpPr>
        <p:grpSpPr>
          <a:xfrm rot="10800000" flipH="1">
            <a:off x="371330" y="540079"/>
            <a:ext cx="8400431" cy="1003659"/>
            <a:chOff x="4122825" y="2769975"/>
            <a:chExt cx="4390775" cy="1934950"/>
          </a:xfrm>
        </p:grpSpPr>
        <p:sp>
          <p:nvSpPr>
            <p:cNvPr id="1154" name="Google Shape;1154;p26"/>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6"/>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6"/>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6"/>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6"/>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6"/>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6"/>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6"/>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6"/>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6"/>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6"/>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6"/>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6"/>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6"/>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6"/>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6"/>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6"/>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6"/>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6"/>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6"/>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6"/>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6"/>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6"/>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1pPr>
            <a:lvl2pPr lvl="1"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2pPr>
            <a:lvl3pPr lvl="2"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3pPr>
            <a:lvl4pPr lvl="3"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4pPr>
            <a:lvl5pPr lvl="4"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5pPr>
            <a:lvl6pPr lvl="5"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6pPr>
            <a:lvl7pPr lvl="6"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7pPr>
            <a:lvl8pPr lvl="7"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8pPr>
            <a:lvl9pPr lvl="8"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marL="914400" lvl="1"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00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8" r:id="rId6"/>
    <p:sldLayoutId id="2147483661" r:id="rId7"/>
    <p:sldLayoutId id="2147483670" r:id="rId8"/>
    <p:sldLayoutId id="2147483672" r:id="rId9"/>
    <p:sldLayoutId id="2147483673" r:id="rId10"/>
    <p:sldLayoutId id="2147483674" r:id="rId11"/>
    <p:sldLayoutId id="2147483678" r:id="rId12"/>
    <p:sldLayoutId id="2147483679"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3.wdp"/><Relationship Id="rId5" Type="http://schemas.microsoft.com/office/2007/relationships/hdphoto" Target="../media/hdphoto2.wdp"/><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1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0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0.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49.png"/><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5.png"/><Relationship Id="rId11" Type="http://schemas.openxmlformats.org/officeDocument/2006/relationships/image" Target="../media/image48.svg"/><Relationship Id="rId5" Type="http://schemas.openxmlformats.org/officeDocument/2006/relationships/image" Target="../media/image24.svg"/><Relationship Id="rId15" Type="http://schemas.openxmlformats.org/officeDocument/2006/relationships/image" Target="../media/image19.svg"/><Relationship Id="rId10" Type="http://schemas.openxmlformats.org/officeDocument/2006/relationships/image" Target="../media/image47.png"/><Relationship Id="rId4" Type="http://schemas.openxmlformats.org/officeDocument/2006/relationships/image" Target="../media/image23.png"/><Relationship Id="rId9" Type="http://schemas.openxmlformats.org/officeDocument/2006/relationships/image" Target="../media/image29.svg"/><Relationship Id="rId14" Type="http://schemas.openxmlformats.org/officeDocument/2006/relationships/image" Target="../media/image18.png"/></Relationships>
</file>

<file path=ppt/slides/_rels/slide10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0.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49.png"/><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5.png"/><Relationship Id="rId11" Type="http://schemas.openxmlformats.org/officeDocument/2006/relationships/image" Target="../media/image48.svg"/><Relationship Id="rId5" Type="http://schemas.openxmlformats.org/officeDocument/2006/relationships/image" Target="../media/image24.svg"/><Relationship Id="rId10" Type="http://schemas.openxmlformats.org/officeDocument/2006/relationships/image" Target="../media/image47.png"/><Relationship Id="rId4" Type="http://schemas.openxmlformats.org/officeDocument/2006/relationships/image" Target="../media/image23.png"/><Relationship Id="rId9" Type="http://schemas.openxmlformats.org/officeDocument/2006/relationships/image" Target="../media/image29.svg"/></Relationships>
</file>

<file path=ppt/slides/_rels/slide10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0.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49.png"/><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5.png"/><Relationship Id="rId11" Type="http://schemas.openxmlformats.org/officeDocument/2006/relationships/image" Target="../media/image48.svg"/><Relationship Id="rId5" Type="http://schemas.openxmlformats.org/officeDocument/2006/relationships/image" Target="../media/image24.svg"/><Relationship Id="rId10" Type="http://schemas.openxmlformats.org/officeDocument/2006/relationships/image" Target="../media/image47.png"/><Relationship Id="rId4" Type="http://schemas.openxmlformats.org/officeDocument/2006/relationships/image" Target="../media/image23.png"/><Relationship Id="rId9" Type="http://schemas.openxmlformats.org/officeDocument/2006/relationships/image" Target="../media/image29.sv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image" Target="../media/image51.tif"/><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image" Target="../media/image51.tif"/><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52.tif"/><Relationship Id="rId2" Type="http://schemas.openxmlformats.org/officeDocument/2006/relationships/image" Target="../media/image51.tif"/><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3" Type="http://schemas.openxmlformats.org/officeDocument/2006/relationships/hyperlink" Target="http://mfviz.com/hierarchical-models/" TargetMode="External"/><Relationship Id="rId2" Type="http://schemas.openxmlformats.org/officeDocument/2006/relationships/image" Target="../media/image51.tif"/><Relationship Id="rId1" Type="http://schemas.openxmlformats.org/officeDocument/2006/relationships/slideLayout" Target="../slideLayouts/slideLayout11.xml"/><Relationship Id="rId4" Type="http://schemas.openxmlformats.org/officeDocument/2006/relationships/image" Target="../media/image52.ti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hyperlink" Target="https://en.wikipedia.org/wiki/Understanding" TargetMode="External"/><Relationship Id="rId7" Type="http://schemas.openxmlformats.org/officeDocument/2006/relationships/hyperlink" Target="https://en.wikipedia.org/wiki/Simulation" TargetMode="External"/><Relationship Id="rId2" Type="http://schemas.openxmlformats.org/officeDocument/2006/relationships/notesSlide" Target="../notesSlides/notesSlide99.xml"/><Relationship Id="rId1" Type="http://schemas.openxmlformats.org/officeDocument/2006/relationships/slideLayout" Target="../slideLayouts/slideLayout13.xml"/><Relationship Id="rId6" Type="http://schemas.openxmlformats.org/officeDocument/2006/relationships/hyperlink" Target="https://en.wikipedia.org/wiki/Visual_system" TargetMode="External"/><Relationship Id="rId5" Type="http://schemas.openxmlformats.org/officeDocument/2006/relationships/hyperlink" Target="https://en.wikipedia.org/wiki/Quantification_(science)" TargetMode="External"/><Relationship Id="rId4" Type="http://schemas.openxmlformats.org/officeDocument/2006/relationships/hyperlink" Target="https://en.wikipedia.org/wiki/Definition"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60.png"/><Relationship Id="rId4" Type="http://schemas.openxmlformats.org/officeDocument/2006/relationships/image" Target="../media/image1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image" Target="../media/image54.tif"/><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image" Target="../media/image56.tif"/><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image" Target="../media/image57.tif"/><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3" Type="http://schemas.openxmlformats.org/officeDocument/2006/relationships/image" Target="../media/image58.jpg"/><Relationship Id="rId7" Type="http://schemas.openxmlformats.org/officeDocument/2006/relationships/image" Target="../media/image250.png"/><Relationship Id="rId2" Type="http://schemas.openxmlformats.org/officeDocument/2006/relationships/notesSlide" Target="../notesSlides/notesSlide10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1.png"/><Relationship Id="rId4" Type="http://schemas.openxmlformats.org/officeDocument/2006/relationships/image" Target="../media/image59.jpg"/></Relationships>
</file>

<file path=ppt/slides/_rels/slide14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3.wdp"/><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microsoft.com/office/2007/relationships/hdphoto" Target="../media/hdphoto3.wdp"/><Relationship Id="rId5" Type="http://schemas.microsoft.com/office/2007/relationships/hdphoto" Target="../media/hdphoto2.wdp"/><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4.xml"/><Relationship Id="rId6" Type="http://schemas.microsoft.com/office/2007/relationships/hdphoto" Target="../media/hdphoto3.wdp"/><Relationship Id="rId5" Type="http://schemas.microsoft.com/office/2007/relationships/hdphoto" Target="../media/hdphoto2.wdp"/><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4.wdp"/></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1.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2.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3.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5.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8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3.png"/><Relationship Id="rId2" Type="http://schemas.openxmlformats.org/officeDocument/2006/relationships/notesSlide" Target="../notesSlides/notesSlide86.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7.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9.xm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32"/>
          <p:cNvSpPr txBox="1">
            <a:spLocks noGrp="1"/>
          </p:cNvSpPr>
          <p:nvPr>
            <p:ph type="ctrTitle"/>
          </p:nvPr>
        </p:nvSpPr>
        <p:spPr>
          <a:xfrm>
            <a:off x="1319275" y="590075"/>
            <a:ext cx="6505500" cy="240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Zen Dots"/>
                <a:ea typeface="Zen Dots"/>
                <a:cs typeface="Zen Dots"/>
                <a:sym typeface="Zen Dots"/>
              </a:rPr>
              <a:t> </a:t>
            </a:r>
            <a:r>
              <a:rPr lang="en" sz="6200" b="1" dirty="0" err="1">
                <a:latin typeface="Zen Dots"/>
                <a:ea typeface="Zen Dots"/>
                <a:cs typeface="Zen Dots"/>
                <a:sym typeface="Zen Dots"/>
              </a:rPr>
              <a:t>StaRtistics</a:t>
            </a:r>
            <a:br>
              <a:rPr lang="en" dirty="0"/>
            </a:br>
            <a:r>
              <a:rPr lang="en" sz="2800" dirty="0">
                <a:solidFill>
                  <a:schemeClr val="dk2"/>
                </a:solidFill>
                <a:latin typeface="Zen Dots"/>
                <a:ea typeface="Zen Dots"/>
                <a:cs typeface="Zen Dots"/>
                <a:sym typeface="Zen Dots"/>
              </a:rPr>
              <a:t>introduction to statistics</a:t>
            </a:r>
            <a:endParaRPr sz="2800" dirty="0">
              <a:solidFill>
                <a:schemeClr val="dk2"/>
              </a:solidFill>
              <a:latin typeface="Zen Dots"/>
              <a:ea typeface="Zen Dots"/>
              <a:cs typeface="Zen Dots"/>
              <a:sym typeface="Zen Dots"/>
            </a:endParaRPr>
          </a:p>
        </p:txBody>
      </p:sp>
      <p:pic>
        <p:nvPicPr>
          <p:cNvPr id="5" name="Picture 4" descr="A picture containing qr code&#10;&#10;Description automatically generated">
            <a:extLst>
              <a:ext uri="{FF2B5EF4-FFF2-40B4-BE49-F238E27FC236}">
                <a16:creationId xmlns:a16="http://schemas.microsoft.com/office/drawing/2014/main" id="{12D0F3F9-2DD3-A747-B0EA-BEC8ABA9C69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7359837" y="466415"/>
            <a:ext cx="1315036" cy="1327560"/>
          </a:xfrm>
          <a:prstGeom prst="rect">
            <a:avLst/>
          </a:prstGeom>
        </p:spPr>
      </p:pic>
      <p:pic>
        <p:nvPicPr>
          <p:cNvPr id="9" name="Picture 8" descr="A picture containing qr code&#10;&#10;Description automatically generated">
            <a:extLst>
              <a:ext uri="{FF2B5EF4-FFF2-40B4-BE49-F238E27FC236}">
                <a16:creationId xmlns:a16="http://schemas.microsoft.com/office/drawing/2014/main" id="{F3E7B605-A77A-2E4C-BCA0-14D7A813C4E8}"/>
              </a:ext>
            </a:extLst>
          </p:cNvPr>
          <p:cNvPicPr>
            <a:picLocks noChangeAspect="1"/>
          </p:cNvPicPr>
          <p:nvPr/>
        </p:nvPicPr>
        <p:blipFill>
          <a:blip r:embed="rId3">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7217355" y="147030"/>
            <a:ext cx="469586" cy="474058"/>
          </a:xfrm>
          <a:prstGeom prst="rect">
            <a:avLst/>
          </a:prstGeom>
        </p:spPr>
      </p:pic>
      <p:pic>
        <p:nvPicPr>
          <p:cNvPr id="10" name="Picture 9" descr="A picture containing qr code&#10;&#10;Description automatically generated">
            <a:extLst>
              <a:ext uri="{FF2B5EF4-FFF2-40B4-BE49-F238E27FC236}">
                <a16:creationId xmlns:a16="http://schemas.microsoft.com/office/drawing/2014/main" id="{2F2E5770-F88A-3D43-964C-E13C664BA4FA}"/>
              </a:ext>
            </a:extLst>
          </p:cNvPr>
          <p:cNvPicPr>
            <a:picLocks noChangeAspect="1"/>
          </p:cNvPicPr>
          <p:nvPr/>
        </p:nvPicPr>
        <p:blipFill>
          <a:blip r:embed="rId3">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6923277" y="590075"/>
            <a:ext cx="312488" cy="3154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Confidence Intervals</a:t>
            </a:r>
            <a:endParaRPr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788D064-13B8-0B48-87EB-6FCCFF77FF33}"/>
                  </a:ext>
                </a:extLst>
              </p:cNvPr>
              <p:cNvSpPr txBox="1"/>
              <p:nvPr/>
            </p:nvSpPr>
            <p:spPr>
              <a:xfrm>
                <a:off x="720000" y="1227350"/>
                <a:ext cx="7704000" cy="2819811"/>
              </a:xfrm>
              <a:prstGeom prst="rect">
                <a:avLst/>
              </a:prstGeom>
              <a:noFill/>
            </p:spPr>
            <p:txBody>
              <a:bodyPr wrap="square" rtlCol="0">
                <a:spAutoFit/>
              </a:bodyPr>
              <a:lstStyle/>
              <a:p>
                <a:pPr>
                  <a:lnSpc>
                    <a:spcPct val="150000"/>
                  </a:lnSpc>
                </a:pPr>
                <a:r>
                  <a:rPr lang="en-US" sz="2000" dirty="0">
                    <a:solidFill>
                      <a:schemeClr val="accent3"/>
                    </a:solidFill>
                  </a:rPr>
                  <a:t>Not only do you want to DESCRIBE the general tendency of your data but also its SPREAD or uncertainty ...</a:t>
                </a:r>
              </a:p>
              <a:p>
                <a:pPr>
                  <a:lnSpc>
                    <a:spcPct val="150000"/>
                  </a:lnSpc>
                </a:pPr>
                <a14:m>
                  <m:oMathPara xmlns:m="http://schemas.openxmlformats.org/officeDocument/2006/math">
                    <m:oMathParaPr>
                      <m:jc m:val="centerGroup"/>
                    </m:oMathParaPr>
                    <m:oMath xmlns:m="http://schemas.openxmlformats.org/officeDocument/2006/math">
                      <m:r>
                        <a:rPr lang="en-US" sz="2000" i="1">
                          <a:solidFill>
                            <a:schemeClr val="accent3"/>
                          </a:solidFill>
                          <a:latin typeface="Cambria Math" panose="02040503050406030204" pitchFamily="18" charset="0"/>
                        </a:rPr>
                        <m:t>𝐶𝐼</m:t>
                      </m:r>
                      <m:r>
                        <a:rPr lang="en-US" sz="2000" i="1">
                          <a:solidFill>
                            <a:schemeClr val="accent3"/>
                          </a:solidFill>
                          <a:latin typeface="Cambria Math" panose="02040503050406030204" pitchFamily="18" charset="0"/>
                        </a:rPr>
                        <m:t>=</m:t>
                      </m:r>
                      <m:r>
                        <a:rPr lang="en-US" sz="2000" i="1">
                          <a:solidFill>
                            <a:schemeClr val="accent3"/>
                          </a:solidFill>
                          <a:latin typeface="Cambria Math" panose="02040503050406030204" pitchFamily="18" charset="0"/>
                        </a:rPr>
                        <m:t>𝑋</m:t>
                      </m:r>
                      <m:r>
                        <a:rPr lang="en-US" sz="2000" i="1">
                          <a:solidFill>
                            <a:schemeClr val="accent3"/>
                          </a:solidFill>
                          <a:latin typeface="Cambria Math" panose="02040503050406030204" pitchFamily="18" charset="0"/>
                          <a:ea typeface="Cambria Math" panose="02040503050406030204" pitchFamily="18" charset="0"/>
                        </a:rPr>
                        <m:t>±</m:t>
                      </m:r>
                      <m:r>
                        <a:rPr lang="en-US" sz="2000" i="1">
                          <a:solidFill>
                            <a:schemeClr val="accent3"/>
                          </a:solidFill>
                          <a:latin typeface="Cambria Math" panose="02040503050406030204" pitchFamily="18" charset="0"/>
                          <a:ea typeface="Cambria Math" panose="02040503050406030204" pitchFamily="18" charset="0"/>
                        </a:rPr>
                        <m:t>𝑧</m:t>
                      </m:r>
                      <m:r>
                        <a:rPr lang="en-US" sz="2000" i="1">
                          <a:solidFill>
                            <a:schemeClr val="accent3"/>
                          </a:solidFill>
                          <a:latin typeface="Cambria Math" panose="02040503050406030204" pitchFamily="18" charset="0"/>
                          <a:ea typeface="Cambria Math" panose="02040503050406030204" pitchFamily="18" charset="0"/>
                        </a:rPr>
                        <m:t>∗</m:t>
                      </m:r>
                      <m:f>
                        <m:fPr>
                          <m:ctrlPr>
                            <a:rPr lang="en-US" sz="2000" i="1">
                              <a:solidFill>
                                <a:schemeClr val="accent3"/>
                              </a:solidFill>
                              <a:latin typeface="Cambria Math" panose="02040503050406030204" pitchFamily="18" charset="0"/>
                              <a:ea typeface="Cambria Math" panose="02040503050406030204" pitchFamily="18" charset="0"/>
                            </a:rPr>
                          </m:ctrlPr>
                        </m:fPr>
                        <m:num>
                          <m:r>
                            <a:rPr lang="en-US" sz="2000" i="1">
                              <a:solidFill>
                                <a:schemeClr val="accent3"/>
                              </a:solidFill>
                              <a:latin typeface="Cambria Math" panose="02040503050406030204" pitchFamily="18" charset="0"/>
                              <a:ea typeface="Cambria Math" panose="02040503050406030204" pitchFamily="18" charset="0"/>
                            </a:rPr>
                            <m:t>𝑠𝑑</m:t>
                          </m:r>
                        </m:num>
                        <m:den>
                          <m:r>
                            <a:rPr lang="en-US" sz="2000" i="1">
                              <a:solidFill>
                                <a:schemeClr val="accent3"/>
                              </a:solidFill>
                              <a:latin typeface="Cambria Math" panose="02040503050406030204" pitchFamily="18" charset="0"/>
                              <a:ea typeface="Cambria Math" panose="02040503050406030204" pitchFamily="18" charset="0"/>
                            </a:rPr>
                            <m:t>√</m:t>
                          </m:r>
                          <m:r>
                            <a:rPr lang="en-US" sz="2000" i="1">
                              <a:solidFill>
                                <a:schemeClr val="accent3"/>
                              </a:solidFill>
                              <a:latin typeface="Cambria Math" panose="02040503050406030204" pitchFamily="18" charset="0"/>
                              <a:ea typeface="Cambria Math" panose="02040503050406030204" pitchFamily="18" charset="0"/>
                            </a:rPr>
                            <m:t>𝑛</m:t>
                          </m:r>
                        </m:den>
                      </m:f>
                    </m:oMath>
                  </m:oMathPara>
                </a14:m>
                <a:endParaRPr lang="en-US" sz="2000" dirty="0">
                  <a:solidFill>
                    <a:schemeClr val="accent3"/>
                  </a:solidFill>
                </a:endParaRPr>
              </a:p>
              <a:p>
                <a:pPr>
                  <a:lnSpc>
                    <a:spcPct val="150000"/>
                  </a:lnSpc>
                </a:pPr>
                <a:r>
                  <a:rPr lang="en-US" sz="2000" dirty="0">
                    <a:solidFill>
                      <a:schemeClr val="accent3"/>
                    </a:solidFill>
                  </a:rPr>
                  <a:t>Where z is the confidence level (i.e., if 95%, it would reflect 1.96 SD)</a:t>
                </a:r>
              </a:p>
            </p:txBody>
          </p:sp>
        </mc:Choice>
        <mc:Fallback xmlns="">
          <p:sp>
            <p:nvSpPr>
              <p:cNvPr id="2" name="TextBox 1">
                <a:extLst>
                  <a:ext uri="{FF2B5EF4-FFF2-40B4-BE49-F238E27FC236}">
                    <a16:creationId xmlns:a16="http://schemas.microsoft.com/office/drawing/2014/main" id="{C788D064-13B8-0B48-87EB-6FCCFF77FF33}"/>
                  </a:ext>
                </a:extLst>
              </p:cNvPr>
              <p:cNvSpPr txBox="1">
                <a:spLocks noRot="1" noChangeAspect="1" noMove="1" noResize="1" noEditPoints="1" noAdjustHandles="1" noChangeArrowheads="1" noChangeShapeType="1" noTextEdit="1"/>
              </p:cNvSpPr>
              <p:nvPr/>
            </p:nvSpPr>
            <p:spPr>
              <a:xfrm>
                <a:off x="720000" y="1227350"/>
                <a:ext cx="7704000" cy="2819811"/>
              </a:xfrm>
              <a:prstGeom prst="rect">
                <a:avLst/>
              </a:prstGeom>
              <a:blipFill>
                <a:blip r:embed="rId3"/>
                <a:stretch>
                  <a:fillRect l="-822" b="-3139"/>
                </a:stretch>
              </a:blipFill>
            </p:spPr>
            <p:txBody>
              <a:bodyPr/>
              <a:lstStyle/>
              <a:p>
                <a:r>
                  <a:rPr lang="en-US">
                    <a:noFill/>
                  </a:rPr>
                  <a:t> </a:t>
                </a:r>
              </a:p>
            </p:txBody>
          </p:sp>
        </mc:Fallback>
      </mc:AlternateContent>
    </p:spTree>
    <p:extLst>
      <p:ext uri="{BB962C8B-B14F-4D97-AF65-F5344CB8AC3E}">
        <p14:creationId xmlns:p14="http://schemas.microsoft.com/office/powerpoint/2010/main" val="40366369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Logistic Regression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Logistic regression are harder to converge and require more data to fit </a:t>
                </a:r>
              </a:p>
              <a:p>
                <a:pPr algn="l">
                  <a:lnSpc>
                    <a:spcPct val="150000"/>
                  </a:lnSpc>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𝑙𝑜𝑔</m:t>
                        </m:r>
                      </m:e>
                      <m:sub>
                        <m:r>
                          <a:rPr lang="en-US" sz="2400" i="1">
                            <a:latin typeface="Cambria Math" panose="02040503050406030204" pitchFamily="18" charset="0"/>
                          </a:rPr>
                          <m:t>𝑒</m:t>
                        </m:r>
                      </m:sub>
                    </m:sSub>
                    <m:f>
                      <m:fPr>
                        <m:ctrlPr>
                          <a:rPr lang="en-US"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r>
                          <a:rPr lang="en-US" sz="2400" i="1">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r>
                          <a:rPr lang="en-US" sz="2400" i="1">
                            <a:latin typeface="Cambria Math" panose="02040503050406030204" pitchFamily="18" charset="0"/>
                          </a:rPr>
                          <m:t>𝑗</m:t>
                        </m:r>
                      </m:sub>
                    </m:sSub>
                    <m:r>
                      <a:rPr lang="en-US" sz="2400" i="1">
                        <a:latin typeface="Cambria Math" panose="02040503050406030204" pitchFamily="18" charset="0"/>
                      </a:rPr>
                      <m:t>∗</m:t>
                    </m:r>
                    <m:r>
                      <a:rPr lang="en-US" sz="2400" i="1">
                        <a:latin typeface="Cambria Math" panose="02040503050406030204" pitchFamily="18" charset="0"/>
                      </a:rPr>
                      <m:t>𝐴𝑔𝑒</m:t>
                    </m:r>
                  </m:oMath>
                </a14:m>
                <a:r>
                  <a:rPr lang="en-US" sz="2400" dirty="0"/>
                  <a:t> </a:t>
                </a:r>
              </a:p>
              <a:p>
                <a:pPr algn="l">
                  <a:lnSpc>
                    <a:spcPct val="150000"/>
                  </a:lnSpc>
                </a:pPr>
                <a:endParaRPr lang="en-US" sz="2400" dirty="0"/>
              </a:p>
              <a:p>
                <a:pPr indent="-228600" defTabSz="914400">
                  <a:lnSpc>
                    <a:spcPct val="90000"/>
                  </a:lnSpc>
                </a:pPr>
                <a:r>
                  <a:rPr lang="en-US" sz="1800" dirty="0"/>
                  <a:t>The Slope controls how steep the relationship is</a:t>
                </a:r>
              </a:p>
              <a:p>
                <a:pPr indent="-228600" defTabSz="914400">
                  <a:lnSpc>
                    <a:spcPct val="90000"/>
                  </a:lnSpc>
                </a:pPr>
                <a:r>
                  <a:rPr lang="en-US" sz="1800" dirty="0"/>
                  <a:t>If the Slope is small </a:t>
                </a:r>
                <a:r>
                  <a:rPr lang="en-US" sz="1800" dirty="0">
                    <a:sym typeface="Wingdings" pitchFamily="2" charset="2"/>
                  </a:rPr>
                  <a:t> the relationship between x &amp; y is noisy</a:t>
                </a:r>
              </a:p>
              <a:p>
                <a:pPr indent="-228600" defTabSz="914400">
                  <a:lnSpc>
                    <a:spcPct val="90000"/>
                  </a:lnSpc>
                </a:pPr>
                <a:r>
                  <a:rPr lang="en-US" sz="1800" dirty="0"/>
                  <a:t>If the Slope is negative </a:t>
                </a:r>
                <a:r>
                  <a:rPr lang="en-US" sz="1800" dirty="0">
                    <a:sym typeface="Wingdings" pitchFamily="2" charset="2"/>
                  </a:rPr>
                  <a:t> small values of X are more likely</a:t>
                </a:r>
              </a:p>
              <a:p>
                <a:pPr indent="-228600" defTabSz="914400">
                  <a:lnSpc>
                    <a:spcPct val="90000"/>
                  </a:lnSpc>
                </a:pPr>
                <a:r>
                  <a:rPr lang="en-US" sz="1800" dirty="0">
                    <a:sym typeface="Wingdings" pitchFamily="2" charset="2"/>
                  </a:rPr>
                  <a:t>If the Slope is positive  large values of X are more likely</a:t>
                </a:r>
                <a:endParaRPr lang="en-US" sz="1800" dirty="0"/>
              </a:p>
              <a:p>
                <a:pPr lvl="1" indent="-228600" defTabSz="914400">
                  <a:lnSpc>
                    <a:spcPct val="90000"/>
                  </a:lnSpc>
                  <a:buFont typeface="Arial" panose="020B0604020202020204" pitchFamily="34" charset="0"/>
                  <a:buChar char="•"/>
                </a:pPr>
                <a:endParaRPr lang="en-US" sz="1800"/>
              </a:p>
              <a:p>
                <a:pPr algn="l">
                  <a:lnSpc>
                    <a:spcPct val="150000"/>
                  </a:lnSpc>
                </a:pPr>
                <a:endParaRPr lang="en-US" sz="2400" dirty="0"/>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70"/>
                <a:ext cx="7638793" cy="3209700"/>
              </a:xfrm>
              <a:prstGeom prst="rect">
                <a:avLst/>
              </a:prstGeom>
              <a:blipFill>
                <a:blip r:embed="rId2"/>
                <a:stretch>
                  <a:fillRect b="-141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406954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A02BB-EF54-DC4E-AE16-1D015646FA3D}"/>
              </a:ext>
            </a:extLst>
          </p:cNvPr>
          <p:cNvSpPr>
            <a:spLocks noGrp="1"/>
          </p:cNvSpPr>
          <p:nvPr>
            <p:ph type="title"/>
          </p:nvPr>
        </p:nvSpPr>
        <p:spPr/>
        <p:txBody>
          <a:bodyPr/>
          <a:lstStyle/>
          <a:p>
            <a:endParaRPr lang="en-US"/>
          </a:p>
        </p:txBody>
      </p:sp>
      <p:sp>
        <p:nvSpPr>
          <p:cNvPr id="4" name="Title 3">
            <a:extLst>
              <a:ext uri="{FF2B5EF4-FFF2-40B4-BE49-F238E27FC236}">
                <a16:creationId xmlns:a16="http://schemas.microsoft.com/office/drawing/2014/main" id="{3190F4FE-D728-F146-B275-0B3B63176C49}"/>
              </a:ext>
            </a:extLst>
          </p:cNvPr>
          <p:cNvSpPr>
            <a:spLocks noGrp="1"/>
          </p:cNvSpPr>
          <p:nvPr>
            <p:ph type="title" idx="2"/>
          </p:nvPr>
        </p:nvSpPr>
        <p:spPr>
          <a:xfrm>
            <a:off x="1070550" y="2298167"/>
            <a:ext cx="7002900" cy="841800"/>
          </a:xfrm>
        </p:spPr>
        <p:txBody>
          <a:bodyPr/>
          <a:lstStyle/>
          <a:p>
            <a:r>
              <a:rPr lang="en-US" dirty="0"/>
              <a:t>Hierarchical models</a:t>
            </a:r>
          </a:p>
        </p:txBody>
      </p:sp>
    </p:spTree>
    <p:extLst>
      <p:ext uri="{BB962C8B-B14F-4D97-AF65-F5344CB8AC3E}">
        <p14:creationId xmlns:p14="http://schemas.microsoft.com/office/powerpoint/2010/main" val="18975860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696" y="2464879"/>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1296" y="2464879"/>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7582" y="2464879"/>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3953" y="2464879"/>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0239" y="2464879"/>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6610" y="2464879"/>
            <a:ext cx="1443638" cy="1443638"/>
          </a:xfrm>
          <a:prstGeom prst="rect">
            <a:avLst/>
          </a:prstGeom>
        </p:spPr>
      </p:pic>
      <p:pic>
        <p:nvPicPr>
          <p:cNvPr id="11" name="Graphic 10" descr="Dancing">
            <a:extLst>
              <a:ext uri="{FF2B5EF4-FFF2-40B4-BE49-F238E27FC236}">
                <a16:creationId xmlns:a16="http://schemas.microsoft.com/office/drawing/2014/main" id="{89B0C392-BFCC-439D-A50A-7AA3FB0844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04020" y="1605370"/>
            <a:ext cx="914400" cy="914400"/>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24735284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2464879"/>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2464879"/>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2464879"/>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2464879"/>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2464879"/>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2464879"/>
            <a:ext cx="1443638" cy="1443638"/>
          </a:xfrm>
          <a:prstGeom prst="rect">
            <a:avLst/>
          </a:prstGeom>
        </p:spPr>
      </p:pic>
      <p:pic>
        <p:nvPicPr>
          <p:cNvPr id="11" name="Graphic 10" descr="Dancing">
            <a:extLst>
              <a:ext uri="{FF2B5EF4-FFF2-40B4-BE49-F238E27FC236}">
                <a16:creationId xmlns:a16="http://schemas.microsoft.com/office/drawing/2014/main" id="{89B0C392-BFCC-439D-A50A-7AA3FB08446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04020" y="1605370"/>
            <a:ext cx="914400" cy="914400"/>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13028095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3352385"/>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3352385"/>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3352385"/>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3352385"/>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3352385"/>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3352385"/>
            <a:ext cx="1443638" cy="1443638"/>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
        <p:nvSpPr>
          <p:cNvPr id="3" name="TextBox 2">
            <a:extLst>
              <a:ext uri="{FF2B5EF4-FFF2-40B4-BE49-F238E27FC236}">
                <a16:creationId xmlns:a16="http://schemas.microsoft.com/office/drawing/2014/main" id="{D4669B14-C3D1-474C-9CA0-DDFD0880D5D0}"/>
              </a:ext>
            </a:extLst>
          </p:cNvPr>
          <p:cNvSpPr txBox="1"/>
          <p:nvPr/>
        </p:nvSpPr>
        <p:spPr>
          <a:xfrm>
            <a:off x="863493" y="3004664"/>
            <a:ext cx="996043" cy="307777"/>
          </a:xfrm>
          <a:prstGeom prst="rect">
            <a:avLst/>
          </a:prstGeom>
          <a:noFill/>
        </p:spPr>
        <p:txBody>
          <a:bodyPr wrap="square" rtlCol="0">
            <a:spAutoFit/>
          </a:bodyPr>
          <a:lstStyle/>
          <a:p>
            <a:r>
              <a:rPr lang="en-US" b="1" dirty="0"/>
              <a:t>Le Club</a:t>
            </a:r>
          </a:p>
        </p:txBody>
      </p:sp>
      <p:sp>
        <p:nvSpPr>
          <p:cNvPr id="13" name="TextBox 12">
            <a:extLst>
              <a:ext uri="{FF2B5EF4-FFF2-40B4-BE49-F238E27FC236}">
                <a16:creationId xmlns:a16="http://schemas.microsoft.com/office/drawing/2014/main" id="{3CE91817-0943-4F8E-84C1-925573E8CCDC}"/>
              </a:ext>
            </a:extLst>
          </p:cNvPr>
          <p:cNvSpPr txBox="1"/>
          <p:nvPr/>
        </p:nvSpPr>
        <p:spPr>
          <a:xfrm>
            <a:off x="5009510" y="2990044"/>
            <a:ext cx="692523" cy="307777"/>
          </a:xfrm>
          <a:prstGeom prst="rect">
            <a:avLst/>
          </a:prstGeom>
          <a:noFill/>
        </p:spPr>
        <p:txBody>
          <a:bodyPr wrap="square" rtlCol="0">
            <a:spAutoFit/>
          </a:bodyPr>
          <a:lstStyle/>
          <a:p>
            <a:r>
              <a:rPr lang="en-US" b="1" dirty="0"/>
              <a:t>GAY</a:t>
            </a:r>
          </a:p>
        </p:txBody>
      </p:sp>
      <p:sp>
        <p:nvSpPr>
          <p:cNvPr id="14" name="TextBox 13">
            <a:extLst>
              <a:ext uri="{FF2B5EF4-FFF2-40B4-BE49-F238E27FC236}">
                <a16:creationId xmlns:a16="http://schemas.microsoft.com/office/drawing/2014/main" id="{DD7B718A-DC8B-4B81-B900-E34CAB22C812}"/>
              </a:ext>
            </a:extLst>
          </p:cNvPr>
          <p:cNvSpPr txBox="1"/>
          <p:nvPr/>
        </p:nvSpPr>
        <p:spPr>
          <a:xfrm>
            <a:off x="2332105" y="2995678"/>
            <a:ext cx="1122829" cy="307777"/>
          </a:xfrm>
          <a:prstGeom prst="rect">
            <a:avLst/>
          </a:prstGeom>
          <a:noFill/>
        </p:spPr>
        <p:txBody>
          <a:bodyPr wrap="square" rtlCol="0">
            <a:spAutoFit/>
          </a:bodyPr>
          <a:lstStyle/>
          <a:p>
            <a:r>
              <a:rPr lang="en-US" b="1" dirty="0" err="1"/>
              <a:t>Muzique</a:t>
            </a:r>
            <a:endParaRPr lang="en-US" b="1" dirty="0"/>
          </a:p>
        </p:txBody>
      </p:sp>
      <p:sp>
        <p:nvSpPr>
          <p:cNvPr id="15" name="TextBox 14">
            <a:extLst>
              <a:ext uri="{FF2B5EF4-FFF2-40B4-BE49-F238E27FC236}">
                <a16:creationId xmlns:a16="http://schemas.microsoft.com/office/drawing/2014/main" id="{3684970D-2EFB-425F-B015-B7C20B661289}"/>
              </a:ext>
            </a:extLst>
          </p:cNvPr>
          <p:cNvSpPr txBox="1"/>
          <p:nvPr/>
        </p:nvSpPr>
        <p:spPr>
          <a:xfrm>
            <a:off x="3573076" y="2994189"/>
            <a:ext cx="1122829" cy="307777"/>
          </a:xfrm>
          <a:prstGeom prst="rect">
            <a:avLst/>
          </a:prstGeom>
          <a:noFill/>
        </p:spPr>
        <p:txBody>
          <a:bodyPr wrap="square" rtlCol="0">
            <a:spAutoFit/>
          </a:bodyPr>
          <a:lstStyle/>
          <a:p>
            <a:r>
              <a:rPr lang="en-US" b="1" dirty="0"/>
              <a:t>Le Rouge</a:t>
            </a:r>
          </a:p>
        </p:txBody>
      </p:sp>
      <p:sp>
        <p:nvSpPr>
          <p:cNvPr id="16" name="TextBox 15">
            <a:extLst>
              <a:ext uri="{FF2B5EF4-FFF2-40B4-BE49-F238E27FC236}">
                <a16:creationId xmlns:a16="http://schemas.microsoft.com/office/drawing/2014/main" id="{BF03AC23-5DCB-4F7B-9D23-91870E090AAF}"/>
              </a:ext>
            </a:extLst>
          </p:cNvPr>
          <p:cNvSpPr txBox="1"/>
          <p:nvPr/>
        </p:nvSpPr>
        <p:spPr>
          <a:xfrm>
            <a:off x="6100643" y="2992700"/>
            <a:ext cx="1122829" cy="307777"/>
          </a:xfrm>
          <a:prstGeom prst="rect">
            <a:avLst/>
          </a:prstGeom>
          <a:noFill/>
        </p:spPr>
        <p:txBody>
          <a:bodyPr wrap="square" rtlCol="0">
            <a:spAutoFit/>
          </a:bodyPr>
          <a:lstStyle/>
          <a:p>
            <a:r>
              <a:rPr lang="en-US" b="1" dirty="0"/>
              <a:t>Club MED</a:t>
            </a:r>
          </a:p>
        </p:txBody>
      </p:sp>
      <p:sp>
        <p:nvSpPr>
          <p:cNvPr id="17" name="TextBox 16">
            <a:extLst>
              <a:ext uri="{FF2B5EF4-FFF2-40B4-BE49-F238E27FC236}">
                <a16:creationId xmlns:a16="http://schemas.microsoft.com/office/drawing/2014/main" id="{3679E33D-5D83-43F9-BC2B-E1DF264642BD}"/>
              </a:ext>
            </a:extLst>
          </p:cNvPr>
          <p:cNvSpPr txBox="1"/>
          <p:nvPr/>
        </p:nvSpPr>
        <p:spPr>
          <a:xfrm>
            <a:off x="7416214" y="2990043"/>
            <a:ext cx="1122829" cy="307777"/>
          </a:xfrm>
          <a:prstGeom prst="rect">
            <a:avLst/>
          </a:prstGeom>
          <a:noFill/>
        </p:spPr>
        <p:txBody>
          <a:bodyPr wrap="square" rtlCol="0">
            <a:spAutoFit/>
          </a:bodyPr>
          <a:lstStyle/>
          <a:p>
            <a:r>
              <a:rPr lang="en-US" b="1" dirty="0"/>
              <a:t>Studio 54</a:t>
            </a:r>
          </a:p>
        </p:txBody>
      </p:sp>
    </p:spTree>
    <p:extLst>
      <p:ext uri="{BB962C8B-B14F-4D97-AF65-F5344CB8AC3E}">
        <p14:creationId xmlns:p14="http://schemas.microsoft.com/office/powerpoint/2010/main" val="9992712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3352385"/>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3352385"/>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3352385"/>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3352385"/>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3352385"/>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3352385"/>
            <a:ext cx="1443638" cy="1443638"/>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
        <p:nvSpPr>
          <p:cNvPr id="3" name="TextBox 2">
            <a:extLst>
              <a:ext uri="{FF2B5EF4-FFF2-40B4-BE49-F238E27FC236}">
                <a16:creationId xmlns:a16="http://schemas.microsoft.com/office/drawing/2014/main" id="{D4669B14-C3D1-474C-9CA0-DDFD0880D5D0}"/>
              </a:ext>
            </a:extLst>
          </p:cNvPr>
          <p:cNvSpPr txBox="1"/>
          <p:nvPr/>
        </p:nvSpPr>
        <p:spPr>
          <a:xfrm>
            <a:off x="863493" y="3004664"/>
            <a:ext cx="996043" cy="307777"/>
          </a:xfrm>
          <a:prstGeom prst="rect">
            <a:avLst/>
          </a:prstGeom>
          <a:noFill/>
        </p:spPr>
        <p:txBody>
          <a:bodyPr wrap="square" rtlCol="0">
            <a:spAutoFit/>
          </a:bodyPr>
          <a:lstStyle/>
          <a:p>
            <a:r>
              <a:rPr lang="en-US" b="1" dirty="0"/>
              <a:t>Le Club</a:t>
            </a:r>
          </a:p>
        </p:txBody>
      </p:sp>
      <p:sp>
        <p:nvSpPr>
          <p:cNvPr id="13" name="TextBox 12">
            <a:extLst>
              <a:ext uri="{FF2B5EF4-FFF2-40B4-BE49-F238E27FC236}">
                <a16:creationId xmlns:a16="http://schemas.microsoft.com/office/drawing/2014/main" id="{3CE91817-0943-4F8E-84C1-925573E8CCDC}"/>
              </a:ext>
            </a:extLst>
          </p:cNvPr>
          <p:cNvSpPr txBox="1"/>
          <p:nvPr/>
        </p:nvSpPr>
        <p:spPr>
          <a:xfrm>
            <a:off x="5009510" y="2990044"/>
            <a:ext cx="692523" cy="307777"/>
          </a:xfrm>
          <a:prstGeom prst="rect">
            <a:avLst/>
          </a:prstGeom>
          <a:noFill/>
        </p:spPr>
        <p:txBody>
          <a:bodyPr wrap="square" rtlCol="0">
            <a:spAutoFit/>
          </a:bodyPr>
          <a:lstStyle/>
          <a:p>
            <a:r>
              <a:rPr lang="en-US" b="1" dirty="0"/>
              <a:t>GAY</a:t>
            </a:r>
          </a:p>
        </p:txBody>
      </p:sp>
      <p:sp>
        <p:nvSpPr>
          <p:cNvPr id="14" name="TextBox 13">
            <a:extLst>
              <a:ext uri="{FF2B5EF4-FFF2-40B4-BE49-F238E27FC236}">
                <a16:creationId xmlns:a16="http://schemas.microsoft.com/office/drawing/2014/main" id="{DD7B718A-DC8B-4B81-B900-E34CAB22C812}"/>
              </a:ext>
            </a:extLst>
          </p:cNvPr>
          <p:cNvSpPr txBox="1"/>
          <p:nvPr/>
        </p:nvSpPr>
        <p:spPr>
          <a:xfrm>
            <a:off x="2332105" y="2995678"/>
            <a:ext cx="1122829" cy="307777"/>
          </a:xfrm>
          <a:prstGeom prst="rect">
            <a:avLst/>
          </a:prstGeom>
          <a:noFill/>
        </p:spPr>
        <p:txBody>
          <a:bodyPr wrap="square" rtlCol="0">
            <a:spAutoFit/>
          </a:bodyPr>
          <a:lstStyle/>
          <a:p>
            <a:r>
              <a:rPr lang="en-US" b="1" dirty="0" err="1"/>
              <a:t>Muzique</a:t>
            </a:r>
            <a:endParaRPr lang="en-US" b="1" dirty="0"/>
          </a:p>
        </p:txBody>
      </p:sp>
      <p:sp>
        <p:nvSpPr>
          <p:cNvPr id="15" name="TextBox 14">
            <a:extLst>
              <a:ext uri="{FF2B5EF4-FFF2-40B4-BE49-F238E27FC236}">
                <a16:creationId xmlns:a16="http://schemas.microsoft.com/office/drawing/2014/main" id="{3684970D-2EFB-425F-B015-B7C20B661289}"/>
              </a:ext>
            </a:extLst>
          </p:cNvPr>
          <p:cNvSpPr txBox="1"/>
          <p:nvPr/>
        </p:nvSpPr>
        <p:spPr>
          <a:xfrm>
            <a:off x="3573076" y="2994189"/>
            <a:ext cx="1122829" cy="307777"/>
          </a:xfrm>
          <a:prstGeom prst="rect">
            <a:avLst/>
          </a:prstGeom>
          <a:noFill/>
        </p:spPr>
        <p:txBody>
          <a:bodyPr wrap="square" rtlCol="0">
            <a:spAutoFit/>
          </a:bodyPr>
          <a:lstStyle/>
          <a:p>
            <a:r>
              <a:rPr lang="en-US" b="1" dirty="0"/>
              <a:t>Le Rouge</a:t>
            </a:r>
          </a:p>
        </p:txBody>
      </p:sp>
      <p:sp>
        <p:nvSpPr>
          <p:cNvPr id="16" name="TextBox 15">
            <a:extLst>
              <a:ext uri="{FF2B5EF4-FFF2-40B4-BE49-F238E27FC236}">
                <a16:creationId xmlns:a16="http://schemas.microsoft.com/office/drawing/2014/main" id="{BF03AC23-5DCB-4F7B-9D23-91870E090AAF}"/>
              </a:ext>
            </a:extLst>
          </p:cNvPr>
          <p:cNvSpPr txBox="1"/>
          <p:nvPr/>
        </p:nvSpPr>
        <p:spPr>
          <a:xfrm>
            <a:off x="6100643" y="2992700"/>
            <a:ext cx="1122829" cy="307777"/>
          </a:xfrm>
          <a:prstGeom prst="rect">
            <a:avLst/>
          </a:prstGeom>
          <a:noFill/>
        </p:spPr>
        <p:txBody>
          <a:bodyPr wrap="square" rtlCol="0">
            <a:spAutoFit/>
          </a:bodyPr>
          <a:lstStyle/>
          <a:p>
            <a:r>
              <a:rPr lang="en-US" b="1" dirty="0"/>
              <a:t>Club MED</a:t>
            </a:r>
          </a:p>
        </p:txBody>
      </p:sp>
      <p:sp>
        <p:nvSpPr>
          <p:cNvPr id="17" name="TextBox 16">
            <a:extLst>
              <a:ext uri="{FF2B5EF4-FFF2-40B4-BE49-F238E27FC236}">
                <a16:creationId xmlns:a16="http://schemas.microsoft.com/office/drawing/2014/main" id="{3679E33D-5D83-43F9-BC2B-E1DF264642BD}"/>
              </a:ext>
            </a:extLst>
          </p:cNvPr>
          <p:cNvSpPr txBox="1"/>
          <p:nvPr/>
        </p:nvSpPr>
        <p:spPr>
          <a:xfrm>
            <a:off x="7416214" y="2990043"/>
            <a:ext cx="1122829" cy="307777"/>
          </a:xfrm>
          <a:prstGeom prst="rect">
            <a:avLst/>
          </a:prstGeom>
          <a:noFill/>
        </p:spPr>
        <p:txBody>
          <a:bodyPr wrap="square" rtlCol="0">
            <a:spAutoFit/>
          </a:bodyPr>
          <a:lstStyle/>
          <a:p>
            <a:r>
              <a:rPr lang="en-US" b="1" dirty="0"/>
              <a:t>Studio 54</a:t>
            </a:r>
          </a:p>
        </p:txBody>
      </p:sp>
      <p:cxnSp>
        <p:nvCxnSpPr>
          <p:cNvPr id="11" name="Connector: Elbow 10">
            <a:extLst>
              <a:ext uri="{FF2B5EF4-FFF2-40B4-BE49-F238E27FC236}">
                <a16:creationId xmlns:a16="http://schemas.microsoft.com/office/drawing/2014/main" id="{10FF782D-7322-4058-8C31-9326699C0F58}"/>
              </a:ext>
            </a:extLst>
          </p:cNvPr>
          <p:cNvCxnSpPr>
            <a:cxnSpLocks/>
          </p:cNvCxnSpPr>
          <p:nvPr/>
        </p:nvCxnSpPr>
        <p:spPr>
          <a:xfrm rot="5400000" flipH="1" flipV="1">
            <a:off x="1333660" y="2138836"/>
            <a:ext cx="914400" cy="914400"/>
          </a:xfrm>
          <a:prstGeom prst="bentConnector3">
            <a:avLst>
              <a:gd name="adj1" fmla="val 3897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54D1A7E-9F2E-440F-A712-2FBB5F3B3593}"/>
              </a:ext>
            </a:extLst>
          </p:cNvPr>
          <p:cNvCxnSpPr>
            <a:cxnSpLocks/>
          </p:cNvCxnSpPr>
          <p:nvPr/>
        </p:nvCxnSpPr>
        <p:spPr>
          <a:xfrm rot="16200000" flipV="1">
            <a:off x="3190476" y="2133015"/>
            <a:ext cx="914400" cy="914400"/>
          </a:xfrm>
          <a:prstGeom prst="bentConnector3">
            <a:avLst>
              <a:gd name="adj1" fmla="val 3897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461DF47-1D28-4116-9506-D713EF85D535}"/>
              </a:ext>
            </a:extLst>
          </p:cNvPr>
          <p:cNvCxnSpPr>
            <a:cxnSpLocks/>
          </p:cNvCxnSpPr>
          <p:nvPr/>
        </p:nvCxnSpPr>
        <p:spPr>
          <a:xfrm flipV="1">
            <a:off x="2733115" y="2138836"/>
            <a:ext cx="0" cy="865828"/>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8632CB8-42F6-4741-A101-7175AA114D58}"/>
              </a:ext>
            </a:extLst>
          </p:cNvPr>
          <p:cNvCxnSpPr>
            <a:cxnSpLocks/>
          </p:cNvCxnSpPr>
          <p:nvPr/>
        </p:nvCxnSpPr>
        <p:spPr>
          <a:xfrm flipV="1">
            <a:off x="7860927" y="2124215"/>
            <a:ext cx="0" cy="865828"/>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B0A209D-E71B-454D-A88E-E7586361CB37}"/>
              </a:ext>
            </a:extLst>
          </p:cNvPr>
          <p:cNvCxnSpPr>
            <a:cxnSpLocks/>
          </p:cNvCxnSpPr>
          <p:nvPr/>
        </p:nvCxnSpPr>
        <p:spPr>
          <a:xfrm flipV="1">
            <a:off x="5256680" y="2097268"/>
            <a:ext cx="0" cy="86582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8F94EB4-5C9D-4AF1-8004-5849980CCCC5}"/>
              </a:ext>
            </a:extLst>
          </p:cNvPr>
          <p:cNvCxnSpPr>
            <a:cxnSpLocks/>
          </p:cNvCxnSpPr>
          <p:nvPr/>
        </p:nvCxnSpPr>
        <p:spPr>
          <a:xfrm rot="16200000" flipV="1">
            <a:off x="5741736" y="2092200"/>
            <a:ext cx="914400" cy="914400"/>
          </a:xfrm>
          <a:prstGeom prst="bentConnector3">
            <a:avLst>
              <a:gd name="adj1" fmla="val 3897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3ADED10-4B0F-426F-AF02-6040F852F07F}"/>
              </a:ext>
            </a:extLst>
          </p:cNvPr>
          <p:cNvSpPr txBox="1"/>
          <p:nvPr/>
        </p:nvSpPr>
        <p:spPr>
          <a:xfrm>
            <a:off x="2337387" y="1761705"/>
            <a:ext cx="996043" cy="307777"/>
          </a:xfrm>
          <a:prstGeom prst="rect">
            <a:avLst/>
          </a:prstGeom>
          <a:noFill/>
        </p:spPr>
        <p:txBody>
          <a:bodyPr wrap="square" rtlCol="0">
            <a:spAutoFit/>
          </a:bodyPr>
          <a:lstStyle/>
          <a:p>
            <a:r>
              <a:rPr lang="en-US" b="1" dirty="0"/>
              <a:t>Canada</a:t>
            </a:r>
          </a:p>
        </p:txBody>
      </p:sp>
      <p:sp>
        <p:nvSpPr>
          <p:cNvPr id="32" name="TextBox 31">
            <a:extLst>
              <a:ext uri="{FF2B5EF4-FFF2-40B4-BE49-F238E27FC236}">
                <a16:creationId xmlns:a16="http://schemas.microsoft.com/office/drawing/2014/main" id="{9D0A3A7D-9E17-4E87-9526-1479D4DABAC5}"/>
              </a:ext>
            </a:extLst>
          </p:cNvPr>
          <p:cNvSpPr txBox="1"/>
          <p:nvPr/>
        </p:nvSpPr>
        <p:spPr>
          <a:xfrm>
            <a:off x="5312550" y="1742423"/>
            <a:ext cx="996043" cy="307777"/>
          </a:xfrm>
          <a:prstGeom prst="rect">
            <a:avLst/>
          </a:prstGeom>
          <a:noFill/>
        </p:spPr>
        <p:txBody>
          <a:bodyPr wrap="square" rtlCol="0">
            <a:spAutoFit/>
          </a:bodyPr>
          <a:lstStyle/>
          <a:p>
            <a:r>
              <a:rPr lang="en-US" b="1" dirty="0"/>
              <a:t>UK</a:t>
            </a:r>
          </a:p>
        </p:txBody>
      </p:sp>
      <p:sp>
        <p:nvSpPr>
          <p:cNvPr id="33" name="TextBox 32">
            <a:extLst>
              <a:ext uri="{FF2B5EF4-FFF2-40B4-BE49-F238E27FC236}">
                <a16:creationId xmlns:a16="http://schemas.microsoft.com/office/drawing/2014/main" id="{AD3E3970-C66A-4ECD-BED8-B16BCCFFE051}"/>
              </a:ext>
            </a:extLst>
          </p:cNvPr>
          <p:cNvSpPr txBox="1"/>
          <p:nvPr/>
        </p:nvSpPr>
        <p:spPr>
          <a:xfrm>
            <a:off x="7543000" y="1742423"/>
            <a:ext cx="996043" cy="307777"/>
          </a:xfrm>
          <a:prstGeom prst="rect">
            <a:avLst/>
          </a:prstGeom>
          <a:noFill/>
        </p:spPr>
        <p:txBody>
          <a:bodyPr wrap="square" rtlCol="0">
            <a:spAutoFit/>
          </a:bodyPr>
          <a:lstStyle/>
          <a:p>
            <a:r>
              <a:rPr lang="en-US" b="1" dirty="0"/>
              <a:t>USA</a:t>
            </a:r>
          </a:p>
        </p:txBody>
      </p:sp>
    </p:spTree>
    <p:extLst>
      <p:ext uri="{BB962C8B-B14F-4D97-AF65-F5344CB8AC3E}">
        <p14:creationId xmlns:p14="http://schemas.microsoft.com/office/powerpoint/2010/main" val="24040639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Observations within the same country, for example, are more similar to themselves than to a different country </a:t>
            </a:r>
          </a:p>
          <a:p>
            <a:pPr algn="l">
              <a:lnSpc>
                <a:spcPct val="150000"/>
              </a:lnSpc>
            </a:pPr>
            <a:r>
              <a:rPr lang="en-US" sz="2400" dirty="0"/>
              <a:t>When data is nested, it is important that your model takes into account the correlational structure of your data</a:t>
            </a:r>
          </a:p>
          <a:p>
            <a:pPr algn="l">
              <a:lnSpc>
                <a:spcPct val="150000"/>
              </a:lnSpc>
            </a:pPr>
            <a:endParaRPr lang="en-US" sz="2400" dirty="0"/>
          </a:p>
        </p:txBody>
      </p:sp>
    </p:spTree>
    <p:extLst>
      <p:ext uri="{BB962C8B-B14F-4D97-AF65-F5344CB8AC3E}">
        <p14:creationId xmlns:p14="http://schemas.microsoft.com/office/powerpoint/2010/main" val="36208655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Regressions assume that all your predictors (i.e., measures) are </a:t>
            </a:r>
            <a:r>
              <a:rPr lang="en-US" sz="2400" b="1" dirty="0"/>
              <a:t>independent</a:t>
            </a:r>
            <a:r>
              <a:rPr lang="en-US" sz="2400" dirty="0"/>
              <a:t>. But this may not always be the case, specifically for </a:t>
            </a:r>
            <a:r>
              <a:rPr lang="en-US" sz="2400" b="1" dirty="0"/>
              <a:t>repeated measure </a:t>
            </a:r>
            <a:r>
              <a:rPr lang="en-US" sz="2400" dirty="0"/>
              <a:t>designs where participants see multiple experimental conditions </a:t>
            </a:r>
          </a:p>
          <a:p>
            <a:pPr algn="l">
              <a:lnSpc>
                <a:spcPct val="150000"/>
              </a:lnSpc>
            </a:pPr>
            <a:endParaRPr lang="en-US" sz="2400" dirty="0"/>
          </a:p>
        </p:txBody>
      </p:sp>
    </p:spTree>
    <p:extLst>
      <p:ext uri="{BB962C8B-B14F-4D97-AF65-F5344CB8AC3E}">
        <p14:creationId xmlns:p14="http://schemas.microsoft.com/office/powerpoint/2010/main" val="14535072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The independence of each observation is often violated in real life—data is nested in a big wonderful world</a:t>
            </a:r>
          </a:p>
          <a:p>
            <a:pPr algn="l">
              <a:lnSpc>
                <a:spcPct val="150000"/>
              </a:lnSpc>
            </a:pPr>
            <a:r>
              <a:rPr lang="en-US" sz="2400" dirty="0"/>
              <a:t>People are more similar to themselves, their family, their friends, people from their city, country </a:t>
            </a:r>
            <a:r>
              <a:rPr lang="en-US" sz="2400" dirty="0" err="1"/>
              <a:t>etc</a:t>
            </a:r>
            <a:endParaRPr lang="en-US" sz="2400" dirty="0"/>
          </a:p>
          <a:p>
            <a:pPr algn="l">
              <a:lnSpc>
                <a:spcPct val="150000"/>
              </a:lnSpc>
            </a:pPr>
            <a:endParaRPr lang="en-US" sz="2400" dirty="0"/>
          </a:p>
          <a:p>
            <a:pPr algn="l">
              <a:lnSpc>
                <a:spcPct val="150000"/>
              </a:lnSpc>
            </a:pPr>
            <a:endParaRPr lang="en-US" sz="2400" dirty="0"/>
          </a:p>
        </p:txBody>
      </p:sp>
    </p:spTree>
    <p:extLst>
      <p:ext uri="{BB962C8B-B14F-4D97-AF65-F5344CB8AC3E}">
        <p14:creationId xmlns:p14="http://schemas.microsoft.com/office/powerpoint/2010/main" val="16203131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Regression models need to consider the correlated structure of your observations to better deal with noise </a:t>
            </a:r>
          </a:p>
          <a:p>
            <a:pPr algn="l">
              <a:lnSpc>
                <a:spcPct val="150000"/>
              </a:lnSpc>
            </a:pPr>
            <a:r>
              <a:rPr lang="en-US" sz="2400" dirty="0"/>
              <a:t>Adding this info to your regression will allow you to better predict out of sample </a:t>
            </a:r>
          </a:p>
        </p:txBody>
      </p:sp>
    </p:spTree>
    <p:extLst>
      <p:ext uri="{BB962C8B-B14F-4D97-AF65-F5344CB8AC3E}">
        <p14:creationId xmlns:p14="http://schemas.microsoft.com/office/powerpoint/2010/main" val="4201105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Confidence Intervals</a:t>
            </a:r>
            <a:endParaRPr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788D064-13B8-0B48-87EB-6FCCFF77FF33}"/>
                  </a:ext>
                </a:extLst>
              </p:cNvPr>
              <p:cNvSpPr txBox="1"/>
              <p:nvPr/>
            </p:nvSpPr>
            <p:spPr>
              <a:xfrm>
                <a:off x="720000" y="1227350"/>
                <a:ext cx="7704000" cy="2844818"/>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000" i="1">
                          <a:solidFill>
                            <a:schemeClr val="accent3"/>
                          </a:solidFill>
                          <a:latin typeface="Cambria Math" panose="02040503050406030204" pitchFamily="18" charset="0"/>
                        </a:rPr>
                        <m:t>𝐶𝐼</m:t>
                      </m:r>
                      <m:r>
                        <a:rPr lang="en-US" sz="2000" i="1">
                          <a:solidFill>
                            <a:schemeClr val="accent3"/>
                          </a:solidFill>
                          <a:latin typeface="Cambria Math" panose="02040503050406030204" pitchFamily="18" charset="0"/>
                        </a:rPr>
                        <m:t>=</m:t>
                      </m:r>
                      <m:r>
                        <a:rPr lang="en-US" sz="2000" i="1">
                          <a:solidFill>
                            <a:schemeClr val="accent3"/>
                          </a:solidFill>
                          <a:latin typeface="Cambria Math" panose="02040503050406030204" pitchFamily="18" charset="0"/>
                        </a:rPr>
                        <m:t>𝑋</m:t>
                      </m:r>
                      <m:r>
                        <a:rPr lang="en-US" sz="2000" i="1">
                          <a:solidFill>
                            <a:schemeClr val="accent3"/>
                          </a:solidFill>
                          <a:latin typeface="Cambria Math" panose="02040503050406030204" pitchFamily="18" charset="0"/>
                          <a:ea typeface="Cambria Math" panose="02040503050406030204" pitchFamily="18" charset="0"/>
                        </a:rPr>
                        <m:t>±</m:t>
                      </m:r>
                      <m:r>
                        <a:rPr lang="en-US" sz="2000" i="1">
                          <a:solidFill>
                            <a:schemeClr val="accent3"/>
                          </a:solidFill>
                          <a:latin typeface="Cambria Math" panose="02040503050406030204" pitchFamily="18" charset="0"/>
                          <a:ea typeface="Cambria Math" panose="02040503050406030204" pitchFamily="18" charset="0"/>
                        </a:rPr>
                        <m:t>𝑧</m:t>
                      </m:r>
                      <m:r>
                        <a:rPr lang="en-US" sz="2000" i="1">
                          <a:solidFill>
                            <a:schemeClr val="accent3"/>
                          </a:solidFill>
                          <a:latin typeface="Cambria Math" panose="02040503050406030204" pitchFamily="18" charset="0"/>
                          <a:ea typeface="Cambria Math" panose="02040503050406030204" pitchFamily="18" charset="0"/>
                        </a:rPr>
                        <m:t>∗</m:t>
                      </m:r>
                      <m:f>
                        <m:fPr>
                          <m:ctrlPr>
                            <a:rPr lang="en-US" sz="2000" i="1">
                              <a:solidFill>
                                <a:schemeClr val="accent3"/>
                              </a:solidFill>
                              <a:latin typeface="Cambria Math" panose="02040503050406030204" pitchFamily="18" charset="0"/>
                              <a:ea typeface="Cambria Math" panose="02040503050406030204" pitchFamily="18" charset="0"/>
                            </a:rPr>
                          </m:ctrlPr>
                        </m:fPr>
                        <m:num>
                          <m:r>
                            <a:rPr lang="en-US" sz="2000" i="1">
                              <a:solidFill>
                                <a:schemeClr val="accent3"/>
                              </a:solidFill>
                              <a:latin typeface="Cambria Math" panose="02040503050406030204" pitchFamily="18" charset="0"/>
                              <a:ea typeface="Cambria Math" panose="02040503050406030204" pitchFamily="18" charset="0"/>
                            </a:rPr>
                            <m:t>𝑠𝑑</m:t>
                          </m:r>
                        </m:num>
                        <m:den>
                          <m:rad>
                            <m:radPr>
                              <m:degHide m:val="on"/>
                              <m:ctrlPr>
                                <a:rPr lang="en-US" sz="2000" i="1">
                                  <a:solidFill>
                                    <a:schemeClr val="accent3"/>
                                  </a:solidFill>
                                  <a:latin typeface="Cambria Math" panose="02040503050406030204" pitchFamily="18" charset="0"/>
                                  <a:ea typeface="Cambria Math" panose="02040503050406030204" pitchFamily="18" charset="0"/>
                                </a:rPr>
                              </m:ctrlPr>
                            </m:radPr>
                            <m:deg/>
                            <m:e>
                              <m:r>
                                <a:rPr lang="en-US" sz="2000" i="1">
                                  <a:solidFill>
                                    <a:schemeClr val="accent3"/>
                                  </a:solidFill>
                                  <a:latin typeface="Cambria Math" panose="02040503050406030204" pitchFamily="18" charset="0"/>
                                  <a:ea typeface="Cambria Math" panose="02040503050406030204" pitchFamily="18" charset="0"/>
                                </a:rPr>
                                <m:t>𝑛</m:t>
                              </m:r>
                            </m:e>
                          </m:rad>
                        </m:den>
                      </m:f>
                    </m:oMath>
                  </m:oMathPara>
                </a14:m>
                <a:endParaRPr lang="en-US" sz="2000" dirty="0">
                  <a:solidFill>
                    <a:schemeClr val="accent3"/>
                  </a:solidFill>
                  <a:ea typeface="Cambria Math" panose="02040503050406030204" pitchFamily="18" charset="0"/>
                </a:endParaRPr>
              </a:p>
              <a:p>
                <a:pPr>
                  <a:lnSpc>
                    <a:spcPct val="150000"/>
                  </a:lnSpc>
                </a:pPr>
                <a:r>
                  <a:rPr lang="en-US" sz="2000" dirty="0">
                    <a:solidFill>
                      <a:schemeClr val="accent3"/>
                    </a:solidFill>
                  </a:rPr>
                  <a:t>Z is computed assuming a distribution (e.g., normal distribution) </a:t>
                </a:r>
              </a:p>
              <a:p>
                <a:pPr>
                  <a:lnSpc>
                    <a:spcPct val="150000"/>
                  </a:lnSpc>
                </a:pPr>
                <a:endParaRPr lang="en-US" sz="2000" dirty="0">
                  <a:solidFill>
                    <a:schemeClr val="accent3"/>
                  </a:solidFill>
                </a:endParaRPr>
              </a:p>
              <a:p>
                <a:pPr>
                  <a:lnSpc>
                    <a:spcPct val="150000"/>
                  </a:lnSpc>
                </a:pPr>
                <a:r>
                  <a:rPr lang="en-US" sz="2000" dirty="0">
                    <a:solidFill>
                      <a:schemeClr val="accent3"/>
                    </a:solidFill>
                  </a:rPr>
                  <a:t>We will discuss how we can compute CI WITHOUT explicitly assuming a distribution of the data </a:t>
                </a:r>
              </a:p>
            </p:txBody>
          </p:sp>
        </mc:Choice>
        <mc:Fallback xmlns="">
          <p:sp>
            <p:nvSpPr>
              <p:cNvPr id="2" name="TextBox 1">
                <a:extLst>
                  <a:ext uri="{FF2B5EF4-FFF2-40B4-BE49-F238E27FC236}">
                    <a16:creationId xmlns:a16="http://schemas.microsoft.com/office/drawing/2014/main" id="{C788D064-13B8-0B48-87EB-6FCCFF77FF33}"/>
                  </a:ext>
                </a:extLst>
              </p:cNvPr>
              <p:cNvSpPr txBox="1">
                <a:spLocks noRot="1" noChangeAspect="1" noMove="1" noResize="1" noEditPoints="1" noAdjustHandles="1" noChangeArrowheads="1" noChangeShapeType="1" noTextEdit="1"/>
              </p:cNvSpPr>
              <p:nvPr/>
            </p:nvSpPr>
            <p:spPr>
              <a:xfrm>
                <a:off x="720000" y="1227350"/>
                <a:ext cx="7704000" cy="2844818"/>
              </a:xfrm>
              <a:prstGeom prst="rect">
                <a:avLst/>
              </a:prstGeom>
              <a:blipFill>
                <a:blip r:embed="rId3"/>
                <a:stretch>
                  <a:fillRect l="-822" b="-3111"/>
                </a:stretch>
              </a:blipFill>
            </p:spPr>
            <p:txBody>
              <a:bodyPr/>
              <a:lstStyle/>
              <a:p>
                <a:r>
                  <a:rPr lang="en-US">
                    <a:noFill/>
                  </a:rPr>
                  <a:t> </a:t>
                </a:r>
              </a:p>
            </p:txBody>
          </p:sp>
        </mc:Fallback>
      </mc:AlternateContent>
    </p:spTree>
    <p:extLst>
      <p:ext uri="{BB962C8B-B14F-4D97-AF65-F5344CB8AC3E}">
        <p14:creationId xmlns:p14="http://schemas.microsoft.com/office/powerpoint/2010/main" val="11541088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Hierarchical regressions allow you to take into account the structure of your data to help better estimate your effects and deal with noise that can be accounted for by your nested data</a:t>
            </a:r>
          </a:p>
          <a:p>
            <a:pPr algn="l">
              <a:lnSpc>
                <a:spcPct val="150000"/>
              </a:lnSpc>
            </a:pPr>
            <a:endParaRPr lang="en-US" sz="2400" dirty="0"/>
          </a:p>
        </p:txBody>
      </p:sp>
    </p:spTree>
    <p:extLst>
      <p:ext uri="{BB962C8B-B14F-4D97-AF65-F5344CB8AC3E}">
        <p14:creationId xmlns:p14="http://schemas.microsoft.com/office/powerpoint/2010/main" val="42784019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This is achieved by allowing Intercepts or slopes to vary as a function of the levels/ nests within your data</a:t>
            </a:r>
          </a:p>
          <a:p>
            <a:pPr algn="l">
              <a:lnSpc>
                <a:spcPct val="150000"/>
              </a:lnSpc>
            </a:pPr>
            <a:r>
              <a:rPr lang="en-US" sz="2400" dirty="0"/>
              <a:t>For example, allowing every person in your sample to get a different intercept accounts for the fact that people have differences in response times, but fixing the slope of the regression lets you test the effect across your conditions </a:t>
            </a:r>
          </a:p>
          <a:p>
            <a:pPr algn="l">
              <a:lnSpc>
                <a:spcPct val="150000"/>
              </a:lnSpc>
            </a:pPr>
            <a:endParaRPr lang="en-US" sz="2400" dirty="0"/>
          </a:p>
        </p:txBody>
      </p:sp>
    </p:spTree>
    <p:extLst>
      <p:ext uri="{BB962C8B-B14F-4D97-AF65-F5344CB8AC3E}">
        <p14:creationId xmlns:p14="http://schemas.microsoft.com/office/powerpoint/2010/main" val="24866702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rot="16200000">
            <a:off x="0" y="2508250"/>
            <a:ext cx="7732713" cy="573088"/>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Fitting a line to our data sometimes does not capture the complicated effect we may have</a:t>
            </a:r>
          </a:p>
        </p:txBody>
      </p:sp>
      <p:pic>
        <p:nvPicPr>
          <p:cNvPr id="6" name="Picture 5" descr="Chart, scatter chart&#10;&#10;Description automatically generated">
            <a:extLst>
              <a:ext uri="{FF2B5EF4-FFF2-40B4-BE49-F238E27FC236}">
                <a16:creationId xmlns:a16="http://schemas.microsoft.com/office/drawing/2014/main" id="{B834A92F-C28D-B549-AE71-949C64E952D7}"/>
              </a:ext>
            </a:extLst>
          </p:cNvPr>
          <p:cNvPicPr>
            <a:picLocks noChangeAspect="1"/>
          </p:cNvPicPr>
          <p:nvPr/>
        </p:nvPicPr>
        <p:blipFill rotWithShape="1">
          <a:blip r:embed="rId2"/>
          <a:srcRect l="9652" t="2411" r="49391" b="2756"/>
          <a:stretch/>
        </p:blipFill>
        <p:spPr>
          <a:xfrm>
            <a:off x="4906057" y="747420"/>
            <a:ext cx="3745065" cy="4094923"/>
          </a:xfrm>
          <a:prstGeom prst="rect">
            <a:avLst/>
          </a:prstGeom>
        </p:spPr>
      </p:pic>
    </p:spTree>
    <p:extLst>
      <p:ext uri="{BB962C8B-B14F-4D97-AF65-F5344CB8AC3E}">
        <p14:creationId xmlns:p14="http://schemas.microsoft.com/office/powerpoint/2010/main" val="4628951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rot="16200000">
            <a:off x="0" y="2508250"/>
            <a:ext cx="7732713" cy="573088"/>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i="1" dirty="0"/>
              <a:t>Random Intercept </a:t>
            </a:r>
          </a:p>
          <a:p>
            <a:pPr algn="l">
              <a:lnSpc>
                <a:spcPct val="150000"/>
              </a:lnSpc>
            </a:pPr>
            <a:r>
              <a:rPr lang="en-US" sz="2400" dirty="0"/>
              <a:t>Sometime our effect is constant across individuals, but they may vary in their baseline ability </a:t>
            </a:r>
          </a:p>
        </p:txBody>
      </p:sp>
    </p:spTree>
    <p:extLst>
      <p:ext uri="{BB962C8B-B14F-4D97-AF65-F5344CB8AC3E}">
        <p14:creationId xmlns:p14="http://schemas.microsoft.com/office/powerpoint/2010/main" val="26870245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rot="16200000">
            <a:off x="0" y="2508250"/>
            <a:ext cx="7732713" cy="573088"/>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i="1" dirty="0"/>
              <a:t>Random Slope </a:t>
            </a:r>
          </a:p>
          <a:p>
            <a:pPr algn="l">
              <a:lnSpc>
                <a:spcPct val="150000"/>
              </a:lnSpc>
            </a:pPr>
            <a:r>
              <a:rPr lang="en-US" sz="2400" dirty="0"/>
              <a:t>Sometime our effect changes across groups too</a:t>
            </a:r>
          </a:p>
        </p:txBody>
      </p:sp>
      <p:pic>
        <p:nvPicPr>
          <p:cNvPr id="7" name="Picture 6" descr="Chart, scatter chart&#10;&#10;Description automatically generated">
            <a:extLst>
              <a:ext uri="{FF2B5EF4-FFF2-40B4-BE49-F238E27FC236}">
                <a16:creationId xmlns:a16="http://schemas.microsoft.com/office/drawing/2014/main" id="{7A95CCCF-E486-6548-9F0D-CB9F08C1B9BF}"/>
              </a:ext>
            </a:extLst>
          </p:cNvPr>
          <p:cNvPicPr>
            <a:picLocks noChangeAspect="1"/>
          </p:cNvPicPr>
          <p:nvPr/>
        </p:nvPicPr>
        <p:blipFill rotWithShape="1">
          <a:blip r:embed="rId3"/>
          <a:srcRect l="53217" t="6021" r="5043" b="4328"/>
          <a:stretch/>
        </p:blipFill>
        <p:spPr>
          <a:xfrm>
            <a:off x="4889999" y="747422"/>
            <a:ext cx="3681557" cy="4103400"/>
          </a:xfrm>
          <a:prstGeom prst="rect">
            <a:avLst/>
          </a:prstGeom>
        </p:spPr>
      </p:pic>
    </p:spTree>
    <p:extLst>
      <p:ext uri="{BB962C8B-B14F-4D97-AF65-F5344CB8AC3E}">
        <p14:creationId xmlns:p14="http://schemas.microsoft.com/office/powerpoint/2010/main" val="4368430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rot="16200000">
            <a:off x="0" y="2508250"/>
            <a:ext cx="7732713" cy="573088"/>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See </a:t>
            </a:r>
            <a:r>
              <a:rPr lang="en-CA" sz="2000" dirty="0">
                <a:hlinkClick r:id="rId3"/>
              </a:rPr>
              <a:t>http://mfviz.com/hierarchical-models/</a:t>
            </a:r>
            <a:r>
              <a:rPr lang="en-CA" sz="2000" dirty="0"/>
              <a:t> for interactive example demonstrating fixed vs random slopes and intercepts </a:t>
            </a:r>
            <a:r>
              <a:rPr lang="en-US" sz="2000" dirty="0"/>
              <a:t> </a:t>
            </a:r>
          </a:p>
        </p:txBody>
      </p:sp>
      <p:pic>
        <p:nvPicPr>
          <p:cNvPr id="7" name="Picture 6" descr="Chart, scatter chart&#10;&#10;Description automatically generated">
            <a:extLst>
              <a:ext uri="{FF2B5EF4-FFF2-40B4-BE49-F238E27FC236}">
                <a16:creationId xmlns:a16="http://schemas.microsoft.com/office/drawing/2014/main" id="{7A95CCCF-E486-6548-9F0D-CB9F08C1B9BF}"/>
              </a:ext>
            </a:extLst>
          </p:cNvPr>
          <p:cNvPicPr>
            <a:picLocks noChangeAspect="1"/>
          </p:cNvPicPr>
          <p:nvPr/>
        </p:nvPicPr>
        <p:blipFill rotWithShape="1">
          <a:blip r:embed="rId4"/>
          <a:srcRect l="53217" t="6021" r="5043" b="4328"/>
          <a:stretch/>
        </p:blipFill>
        <p:spPr>
          <a:xfrm>
            <a:off x="4889999" y="747422"/>
            <a:ext cx="3681557" cy="4103400"/>
          </a:xfrm>
          <a:prstGeom prst="rect">
            <a:avLst/>
          </a:prstGeom>
        </p:spPr>
      </p:pic>
    </p:spTree>
    <p:extLst>
      <p:ext uri="{BB962C8B-B14F-4D97-AF65-F5344CB8AC3E}">
        <p14:creationId xmlns:p14="http://schemas.microsoft.com/office/powerpoint/2010/main" val="27649771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Fixed vs Random effects</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Note that hierarchical models have both </a:t>
            </a:r>
            <a:r>
              <a:rPr lang="en-US" sz="2400" b="1" i="1" dirty="0"/>
              <a:t>fixed</a:t>
            </a:r>
            <a:r>
              <a:rPr lang="en-US" sz="2400" dirty="0"/>
              <a:t> and </a:t>
            </a:r>
            <a:r>
              <a:rPr lang="en-US" sz="2400" b="1" i="1" dirty="0"/>
              <a:t>random</a:t>
            </a:r>
            <a:r>
              <a:rPr lang="en-US" sz="2400" dirty="0"/>
              <a:t> effects </a:t>
            </a:r>
          </a:p>
          <a:p>
            <a:pPr algn="l">
              <a:lnSpc>
                <a:spcPct val="150000"/>
              </a:lnSpc>
            </a:pPr>
            <a:r>
              <a:rPr lang="en-US" sz="2400" dirty="0"/>
              <a:t>Fixed effects—assume you have every desired level of variable (e.g., experimental condition) </a:t>
            </a:r>
          </a:p>
          <a:p>
            <a:pPr algn="l">
              <a:lnSpc>
                <a:spcPct val="150000"/>
              </a:lnSpc>
            </a:pPr>
            <a:r>
              <a:rPr lang="en-US" sz="2400" dirty="0"/>
              <a:t>Random effects—assume you do not have every possible level you wish to test (e.g., participant) </a:t>
            </a:r>
          </a:p>
        </p:txBody>
      </p:sp>
    </p:spTree>
    <p:extLst>
      <p:ext uri="{BB962C8B-B14F-4D97-AF65-F5344CB8AC3E}">
        <p14:creationId xmlns:p14="http://schemas.microsoft.com/office/powerpoint/2010/main" val="24337914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Fixed vs Random effects</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t>Fixed effects</a:t>
            </a:r>
            <a:r>
              <a:rPr lang="en-US" sz="2400" dirty="0"/>
              <a:t>—sometimes are also referred to as variables you MANIPULATE  </a:t>
            </a:r>
          </a:p>
          <a:p>
            <a:pPr algn="l">
              <a:lnSpc>
                <a:spcPct val="150000"/>
              </a:lnSpc>
            </a:pPr>
            <a:r>
              <a:rPr lang="en-US" sz="2400" b="1" dirty="0"/>
              <a:t>Random effects</a:t>
            </a:r>
            <a:r>
              <a:rPr lang="en-US" sz="2400" dirty="0"/>
              <a:t>—sometimes referred to as variables that are sources of variation in your data that you do not care about </a:t>
            </a:r>
          </a:p>
        </p:txBody>
      </p:sp>
    </p:spTree>
    <p:extLst>
      <p:ext uri="{BB962C8B-B14F-4D97-AF65-F5344CB8AC3E}">
        <p14:creationId xmlns:p14="http://schemas.microsoft.com/office/powerpoint/2010/main" val="28710618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6" name="Google Shape;2186;p50"/>
          <p:cNvSpPr txBox="1">
            <a:spLocks noGrp="1"/>
          </p:cNvSpPr>
          <p:nvPr>
            <p:ph type="title" idx="4294967295"/>
          </p:nvPr>
        </p:nvSpPr>
        <p:spPr>
          <a:xfrm>
            <a:off x="489005" y="1139536"/>
            <a:ext cx="8165990" cy="25304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solidFill>
                  <a:schemeClr val="lt2"/>
                </a:solidFill>
              </a:rPr>
              <a:t>Model fitting</a:t>
            </a:r>
            <a:endParaRPr sz="8000" dirty="0"/>
          </a:p>
        </p:txBody>
      </p:sp>
    </p:spTree>
    <p:extLst>
      <p:ext uri="{BB962C8B-B14F-4D97-AF65-F5344CB8AC3E}">
        <p14:creationId xmlns:p14="http://schemas.microsoft.com/office/powerpoint/2010/main" val="4802523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1009650" y="2571750"/>
            <a:ext cx="8134350" cy="841375"/>
          </a:xfrm>
        </p:spPr>
        <p:txBody>
          <a:bodyPr/>
          <a:lstStyle/>
          <a:p>
            <a:r>
              <a:rPr lang="en" sz="5400" dirty="0">
                <a:solidFill>
                  <a:srgbClr val="FF7E79"/>
                </a:solidFill>
              </a:rPr>
              <a:t>What is a model?</a:t>
            </a:r>
            <a:br>
              <a:rPr lang="en" sz="5400" dirty="0">
                <a:solidFill>
                  <a:srgbClr val="FF7E79"/>
                </a:solidFill>
              </a:rPr>
            </a:br>
            <a:endParaRPr lang="en-US" sz="5400" dirty="0">
              <a:solidFill>
                <a:srgbClr val="FF7E79"/>
              </a:solidFill>
            </a:endParaRPr>
          </a:p>
        </p:txBody>
      </p:sp>
    </p:spTree>
    <p:extLst>
      <p:ext uri="{BB962C8B-B14F-4D97-AF65-F5344CB8AC3E}">
        <p14:creationId xmlns:p14="http://schemas.microsoft.com/office/powerpoint/2010/main" val="1532014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Confidence Intervals</a:t>
            </a:r>
            <a:endParaRPr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788D064-13B8-0B48-87EB-6FCCFF77FF33}"/>
                  </a:ext>
                </a:extLst>
              </p:cNvPr>
              <p:cNvSpPr txBox="1"/>
              <p:nvPr/>
            </p:nvSpPr>
            <p:spPr>
              <a:xfrm>
                <a:off x="720000" y="1227350"/>
                <a:ext cx="7704000" cy="3306483"/>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000" i="1">
                          <a:solidFill>
                            <a:schemeClr val="accent3"/>
                          </a:solidFill>
                          <a:latin typeface="Cambria Math" panose="02040503050406030204" pitchFamily="18" charset="0"/>
                        </a:rPr>
                        <m:t>𝐶𝐼</m:t>
                      </m:r>
                      <m:r>
                        <a:rPr lang="en-US" sz="2000" i="1">
                          <a:solidFill>
                            <a:schemeClr val="accent3"/>
                          </a:solidFill>
                          <a:latin typeface="Cambria Math" panose="02040503050406030204" pitchFamily="18" charset="0"/>
                        </a:rPr>
                        <m:t>=</m:t>
                      </m:r>
                      <m:r>
                        <a:rPr lang="en-US" sz="2000" i="1">
                          <a:solidFill>
                            <a:schemeClr val="accent3"/>
                          </a:solidFill>
                          <a:latin typeface="Cambria Math" panose="02040503050406030204" pitchFamily="18" charset="0"/>
                        </a:rPr>
                        <m:t>𝑋</m:t>
                      </m:r>
                      <m:r>
                        <a:rPr lang="en-US" sz="2000" i="1">
                          <a:solidFill>
                            <a:schemeClr val="accent3"/>
                          </a:solidFill>
                          <a:latin typeface="Cambria Math" panose="02040503050406030204" pitchFamily="18" charset="0"/>
                          <a:ea typeface="Cambria Math" panose="02040503050406030204" pitchFamily="18" charset="0"/>
                        </a:rPr>
                        <m:t>±</m:t>
                      </m:r>
                      <m:r>
                        <a:rPr lang="en-US" sz="2000" i="1">
                          <a:solidFill>
                            <a:schemeClr val="accent3"/>
                          </a:solidFill>
                          <a:latin typeface="Cambria Math" panose="02040503050406030204" pitchFamily="18" charset="0"/>
                          <a:ea typeface="Cambria Math" panose="02040503050406030204" pitchFamily="18" charset="0"/>
                        </a:rPr>
                        <m:t>𝑧</m:t>
                      </m:r>
                      <m:r>
                        <a:rPr lang="en-US" sz="2000" i="1">
                          <a:solidFill>
                            <a:schemeClr val="accent3"/>
                          </a:solidFill>
                          <a:latin typeface="Cambria Math" panose="02040503050406030204" pitchFamily="18" charset="0"/>
                          <a:ea typeface="Cambria Math" panose="02040503050406030204" pitchFamily="18" charset="0"/>
                        </a:rPr>
                        <m:t>∗</m:t>
                      </m:r>
                      <m:f>
                        <m:fPr>
                          <m:ctrlPr>
                            <a:rPr lang="en-US" sz="2000" i="1">
                              <a:solidFill>
                                <a:schemeClr val="accent3"/>
                              </a:solidFill>
                              <a:latin typeface="Cambria Math" panose="02040503050406030204" pitchFamily="18" charset="0"/>
                              <a:ea typeface="Cambria Math" panose="02040503050406030204" pitchFamily="18" charset="0"/>
                            </a:rPr>
                          </m:ctrlPr>
                        </m:fPr>
                        <m:num>
                          <m:r>
                            <a:rPr lang="en-US" sz="2000" i="1">
                              <a:solidFill>
                                <a:schemeClr val="accent3"/>
                              </a:solidFill>
                              <a:latin typeface="Cambria Math" panose="02040503050406030204" pitchFamily="18" charset="0"/>
                              <a:ea typeface="Cambria Math" panose="02040503050406030204" pitchFamily="18" charset="0"/>
                            </a:rPr>
                            <m:t>𝑠𝑑</m:t>
                          </m:r>
                        </m:num>
                        <m:den>
                          <m:rad>
                            <m:radPr>
                              <m:degHide m:val="on"/>
                              <m:ctrlPr>
                                <a:rPr lang="en-US" sz="2000" i="1">
                                  <a:solidFill>
                                    <a:schemeClr val="accent3"/>
                                  </a:solidFill>
                                  <a:latin typeface="Cambria Math" panose="02040503050406030204" pitchFamily="18" charset="0"/>
                                  <a:ea typeface="Cambria Math" panose="02040503050406030204" pitchFamily="18" charset="0"/>
                                </a:rPr>
                              </m:ctrlPr>
                            </m:radPr>
                            <m:deg/>
                            <m:e>
                              <m:r>
                                <a:rPr lang="en-US" sz="2000" i="1">
                                  <a:solidFill>
                                    <a:schemeClr val="accent3"/>
                                  </a:solidFill>
                                  <a:latin typeface="Cambria Math" panose="02040503050406030204" pitchFamily="18" charset="0"/>
                                  <a:ea typeface="Cambria Math" panose="02040503050406030204" pitchFamily="18" charset="0"/>
                                </a:rPr>
                                <m:t>𝑛</m:t>
                              </m:r>
                            </m:e>
                          </m:rad>
                        </m:den>
                      </m:f>
                    </m:oMath>
                  </m:oMathPara>
                </a14:m>
                <a:endParaRPr lang="en-US" sz="2000" dirty="0">
                  <a:solidFill>
                    <a:schemeClr val="accent3"/>
                  </a:solidFill>
                  <a:ea typeface="Cambria Math" panose="02040503050406030204" pitchFamily="18" charset="0"/>
                </a:endParaRPr>
              </a:p>
              <a:p>
                <a:pPr>
                  <a:lnSpc>
                    <a:spcPct val="150000"/>
                  </a:lnSpc>
                </a:pPr>
                <a:r>
                  <a:rPr lang="en-US" sz="2000" dirty="0">
                    <a:solidFill>
                      <a:schemeClr val="accent3"/>
                    </a:solidFill>
                  </a:rPr>
                  <a:t>95% CI DO NOT signify that you have a 95% probability of having the parameter within the interval!!! This is a very common misconception</a:t>
                </a:r>
              </a:p>
              <a:p>
                <a:pPr>
                  <a:lnSpc>
                    <a:spcPct val="150000"/>
                  </a:lnSpc>
                </a:pPr>
                <a:r>
                  <a:rPr lang="en-US" sz="2000" dirty="0">
                    <a:solidFill>
                      <a:schemeClr val="accent3"/>
                    </a:solidFill>
                  </a:rPr>
                  <a:t>It means that the interval will contain the parameter estimate in 95 studies out of 100 when repeated  </a:t>
                </a:r>
              </a:p>
            </p:txBody>
          </p:sp>
        </mc:Choice>
        <mc:Fallback xmlns="">
          <p:sp>
            <p:nvSpPr>
              <p:cNvPr id="2" name="TextBox 1">
                <a:extLst>
                  <a:ext uri="{FF2B5EF4-FFF2-40B4-BE49-F238E27FC236}">
                    <a16:creationId xmlns:a16="http://schemas.microsoft.com/office/drawing/2014/main" id="{C788D064-13B8-0B48-87EB-6FCCFF77FF33}"/>
                  </a:ext>
                </a:extLst>
              </p:cNvPr>
              <p:cNvSpPr txBox="1">
                <a:spLocks noRot="1" noChangeAspect="1" noMove="1" noResize="1" noEditPoints="1" noAdjustHandles="1" noChangeArrowheads="1" noChangeShapeType="1" noTextEdit="1"/>
              </p:cNvSpPr>
              <p:nvPr/>
            </p:nvSpPr>
            <p:spPr>
              <a:xfrm>
                <a:off x="720000" y="1227350"/>
                <a:ext cx="7704000" cy="3306483"/>
              </a:xfrm>
              <a:prstGeom prst="rect">
                <a:avLst/>
              </a:prstGeom>
              <a:blipFill>
                <a:blip r:embed="rId3"/>
                <a:stretch>
                  <a:fillRect l="-822" b="-2290"/>
                </a:stretch>
              </a:blipFill>
            </p:spPr>
            <p:txBody>
              <a:bodyPr/>
              <a:lstStyle/>
              <a:p>
                <a:r>
                  <a:rPr lang="en-US">
                    <a:noFill/>
                  </a:rPr>
                  <a:t> </a:t>
                </a:r>
              </a:p>
            </p:txBody>
          </p:sp>
        </mc:Fallback>
      </mc:AlternateContent>
    </p:spTree>
    <p:extLst>
      <p:ext uri="{BB962C8B-B14F-4D97-AF65-F5344CB8AC3E}">
        <p14:creationId xmlns:p14="http://schemas.microsoft.com/office/powerpoint/2010/main" val="16806092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0" y="2151063"/>
            <a:ext cx="8134350" cy="841375"/>
          </a:xfrm>
        </p:spPr>
        <p:txBody>
          <a:bodyPr/>
          <a:lstStyle/>
          <a:p>
            <a:r>
              <a:rPr lang="en" sz="2400" dirty="0"/>
              <a:t>What is a model?</a:t>
            </a:r>
            <a:br>
              <a:rPr lang="en" sz="2400" dirty="0"/>
            </a:br>
            <a:endParaRPr lang="en-US" sz="2400" dirty="0"/>
          </a:p>
        </p:txBody>
      </p:sp>
      <p:pic>
        <p:nvPicPr>
          <p:cNvPr id="4" name="Picture 3" descr="A person posing for a picture&#10;&#10;Description automatically generated with medium confidence">
            <a:extLst>
              <a:ext uri="{FF2B5EF4-FFF2-40B4-BE49-F238E27FC236}">
                <a16:creationId xmlns:a16="http://schemas.microsoft.com/office/drawing/2014/main" id="{7D230634-63B2-D54D-9BD0-52F720ECA541}"/>
              </a:ext>
            </a:extLst>
          </p:cNvPr>
          <p:cNvPicPr>
            <a:picLocks noChangeAspect="1"/>
          </p:cNvPicPr>
          <p:nvPr/>
        </p:nvPicPr>
        <p:blipFill>
          <a:blip r:embed="rId3"/>
          <a:stretch>
            <a:fillRect/>
          </a:stretch>
        </p:blipFill>
        <p:spPr>
          <a:xfrm>
            <a:off x="1304340" y="122412"/>
            <a:ext cx="6535317" cy="4898676"/>
          </a:xfrm>
          <a:prstGeom prst="rect">
            <a:avLst/>
          </a:prstGeom>
        </p:spPr>
      </p:pic>
    </p:spTree>
    <p:extLst>
      <p:ext uri="{BB962C8B-B14F-4D97-AF65-F5344CB8AC3E}">
        <p14:creationId xmlns:p14="http://schemas.microsoft.com/office/powerpoint/2010/main" val="30602420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0" y="2151063"/>
            <a:ext cx="8134350" cy="841375"/>
          </a:xfrm>
        </p:spPr>
        <p:txBody>
          <a:bodyPr/>
          <a:lstStyle/>
          <a:p>
            <a:r>
              <a:rPr lang="en" sz="2400" dirty="0"/>
              <a:t>What is a model?</a:t>
            </a:r>
            <a:br>
              <a:rPr lang="en" sz="2400" dirty="0"/>
            </a:br>
            <a:r>
              <a:rPr lang="en" sz="2400" dirty="0"/>
              <a:t>A way to describe</a:t>
            </a:r>
            <a:r>
              <a:rPr lang="en-CA" sz="2400" dirty="0"/>
              <a:t>e</a:t>
            </a:r>
            <a:r>
              <a:rPr lang="en" sz="2400" dirty="0"/>
              <a:t> phenomena in abstract </a:t>
            </a:r>
            <a:br>
              <a:rPr lang="en" sz="2400" dirty="0"/>
            </a:br>
            <a:r>
              <a:rPr lang="en" sz="2400" dirty="0"/>
              <a:t>terms that is useful for us to understand, define, quantify or predict</a:t>
            </a:r>
            <a:br>
              <a:rPr lang="en" sz="2400" dirty="0"/>
            </a:br>
            <a:br>
              <a:rPr lang="en" sz="2400" dirty="0"/>
            </a:br>
            <a:r>
              <a:rPr lang="en" sz="2400" dirty="0"/>
              <a:t>abstract-- removed from referent</a:t>
            </a:r>
            <a:endParaRPr lang="en-US" sz="2400" dirty="0"/>
          </a:p>
        </p:txBody>
      </p:sp>
    </p:spTree>
    <p:extLst>
      <p:ext uri="{BB962C8B-B14F-4D97-AF65-F5344CB8AC3E}">
        <p14:creationId xmlns:p14="http://schemas.microsoft.com/office/powerpoint/2010/main" val="12682813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0" y="2151063"/>
            <a:ext cx="8134350" cy="841375"/>
          </a:xfrm>
        </p:spPr>
        <p:txBody>
          <a:bodyPr/>
          <a:lstStyle/>
          <a:p>
            <a:r>
              <a:rPr lang="en" sz="2400" dirty="0"/>
              <a:t>What is a model?</a:t>
            </a:r>
            <a:br>
              <a:rPr lang="en" sz="2400" dirty="0"/>
            </a:br>
            <a:r>
              <a:rPr lang="en" sz="2400" dirty="0"/>
              <a:t>“</a:t>
            </a:r>
            <a:r>
              <a:rPr lang="en-CA" sz="2400" dirty="0"/>
              <a:t>the aim of which is to make a particular part or feature of the world easier to </a:t>
            </a:r>
            <a:r>
              <a:rPr lang="en-CA" sz="2400" dirty="0">
                <a:hlinkClick r:id="rId3" tooltip="Understanding"/>
              </a:rPr>
              <a:t>understand</a:t>
            </a:r>
            <a:r>
              <a:rPr lang="en-CA" sz="2400" dirty="0"/>
              <a:t>, </a:t>
            </a:r>
            <a:r>
              <a:rPr lang="en-CA" sz="2400" dirty="0">
                <a:hlinkClick r:id="rId4" tooltip="Definition"/>
              </a:rPr>
              <a:t>define</a:t>
            </a:r>
            <a:r>
              <a:rPr lang="en-CA" sz="2400" dirty="0"/>
              <a:t>, </a:t>
            </a:r>
            <a:r>
              <a:rPr lang="en-CA" sz="2400" dirty="0">
                <a:hlinkClick r:id="rId5" tooltip="Quantification (science)"/>
              </a:rPr>
              <a:t>quantify</a:t>
            </a:r>
            <a:r>
              <a:rPr lang="en-CA" sz="2400" dirty="0"/>
              <a:t>, </a:t>
            </a:r>
            <a:r>
              <a:rPr lang="en-CA" sz="2400" dirty="0">
                <a:hlinkClick r:id="rId6" tooltip="Visual system"/>
              </a:rPr>
              <a:t>visualize</a:t>
            </a:r>
            <a:r>
              <a:rPr lang="en-CA" sz="2400" dirty="0"/>
              <a:t>, or </a:t>
            </a:r>
            <a:r>
              <a:rPr lang="en-CA" sz="2400" dirty="0">
                <a:hlinkClick r:id="rId7"/>
              </a:rPr>
              <a:t>simulate</a:t>
            </a:r>
            <a:r>
              <a:rPr lang="en-CA" sz="2400" dirty="0"/>
              <a:t> “ --Wikipedia</a:t>
            </a:r>
            <a:endParaRPr lang="en-US" sz="2400" dirty="0"/>
          </a:p>
        </p:txBody>
      </p:sp>
    </p:spTree>
    <p:extLst>
      <p:ext uri="{BB962C8B-B14F-4D97-AF65-F5344CB8AC3E}">
        <p14:creationId xmlns:p14="http://schemas.microsoft.com/office/powerpoint/2010/main" val="26408085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 dirty="0"/>
              <a:t>Why use computational models</a:t>
            </a:r>
            <a:endParaRPr lang="en-US" dirty="0"/>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0083" y="116126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When studying the brain, we can try to understand how it works at different levels :</a:t>
            </a:r>
          </a:p>
          <a:p>
            <a:pPr algn="l">
              <a:lnSpc>
                <a:spcPct val="150000"/>
              </a:lnSpc>
              <a:buFont typeface="Arial" panose="020B0604020202020204" pitchFamily="34" charset="0"/>
              <a:buChar char="•"/>
            </a:pPr>
            <a:r>
              <a:rPr lang="en-US" sz="2400" dirty="0"/>
              <a:t>Knowing the gist of what a machine is doing/ purpose</a:t>
            </a:r>
          </a:p>
          <a:p>
            <a:pPr algn="l">
              <a:lnSpc>
                <a:spcPct val="150000"/>
              </a:lnSpc>
              <a:buFont typeface="Arial" panose="020B0604020202020204" pitchFamily="34" charset="0"/>
              <a:buChar char="•"/>
            </a:pPr>
            <a:r>
              <a:rPr lang="en-US" sz="2400" dirty="0"/>
              <a:t>Knowing the operations and procedures of the machine</a:t>
            </a:r>
          </a:p>
          <a:p>
            <a:pPr algn="l">
              <a:lnSpc>
                <a:spcPct val="150000"/>
              </a:lnSpc>
              <a:buFont typeface="Arial" panose="020B0604020202020204" pitchFamily="34" charset="0"/>
              <a:buChar char="•"/>
            </a:pPr>
            <a:r>
              <a:rPr lang="en-US" sz="2400" dirty="0"/>
              <a:t>Knowing how the machine implements said procedures</a:t>
            </a:r>
          </a:p>
        </p:txBody>
      </p:sp>
    </p:spTree>
    <p:extLst>
      <p:ext uri="{BB962C8B-B14F-4D97-AF65-F5344CB8AC3E}">
        <p14:creationId xmlns:p14="http://schemas.microsoft.com/office/powerpoint/2010/main" val="28030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 dirty="0"/>
              <a:t>Why use computational models</a:t>
            </a:r>
            <a:endParaRPr lang="en-US" dirty="0"/>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0083" y="116126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In the case of a calculator for example:</a:t>
            </a:r>
          </a:p>
          <a:p>
            <a:pPr algn="l">
              <a:lnSpc>
                <a:spcPct val="150000"/>
              </a:lnSpc>
              <a:buFont typeface="Arial" panose="020B0604020202020204" pitchFamily="34" charset="0"/>
              <a:buChar char="•"/>
            </a:pPr>
            <a:r>
              <a:rPr lang="en-US" sz="2400" dirty="0"/>
              <a:t>We know that it adds numbers together</a:t>
            </a:r>
          </a:p>
          <a:p>
            <a:pPr algn="l">
              <a:lnSpc>
                <a:spcPct val="150000"/>
              </a:lnSpc>
              <a:buFont typeface="Arial" panose="020B0604020202020204" pitchFamily="34" charset="0"/>
              <a:buChar char="•"/>
            </a:pPr>
            <a:r>
              <a:rPr lang="en-US" sz="2400" dirty="0"/>
              <a:t>It does so through binary codes, circuits, and wires</a:t>
            </a:r>
          </a:p>
          <a:p>
            <a:pPr algn="l">
              <a:lnSpc>
                <a:spcPct val="150000"/>
              </a:lnSpc>
              <a:buFont typeface="Arial" panose="020B0604020202020204" pitchFamily="34" charset="0"/>
              <a:buChar char="•"/>
            </a:pPr>
            <a:r>
              <a:rPr lang="en-US" sz="2400" dirty="0"/>
              <a:t>It does this by passing electrical current and opening/closing transistors  </a:t>
            </a:r>
          </a:p>
          <a:p>
            <a:pPr algn="l">
              <a:lnSpc>
                <a:spcPct val="15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59159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0" y="2151063"/>
            <a:ext cx="8134350" cy="841375"/>
          </a:xfrm>
        </p:spPr>
        <p:txBody>
          <a:bodyPr/>
          <a:lstStyle/>
          <a:p>
            <a:r>
              <a:rPr lang="en-US" sz="2400" dirty="0"/>
              <a:t>But how do we fit a model?</a:t>
            </a:r>
          </a:p>
        </p:txBody>
      </p:sp>
    </p:spTree>
    <p:extLst>
      <p:ext uri="{BB962C8B-B14F-4D97-AF65-F5344CB8AC3E}">
        <p14:creationId xmlns:p14="http://schemas.microsoft.com/office/powerpoint/2010/main" val="37383005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Model fitting algorithms</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0083" y="116126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All model fitting algorithms work by trying to find the global minima / maxima of your parameter space</a:t>
            </a:r>
          </a:p>
          <a:p>
            <a:pPr marL="114300" indent="0" algn="l">
              <a:lnSpc>
                <a:spcPct val="150000"/>
              </a:lnSpc>
            </a:pPr>
            <a:endParaRPr lang="en-US" sz="2400" dirty="0"/>
          </a:p>
          <a:p>
            <a:pPr marL="114300" indent="0" algn="l">
              <a:lnSpc>
                <a:spcPct val="150000"/>
              </a:lnSpc>
            </a:pPr>
            <a:r>
              <a:rPr lang="en-US" sz="2400" dirty="0"/>
              <a:t>If you think of all possible values of your model parameters plotted against error, fitting a model essentially tries to find the minima in this space</a:t>
            </a:r>
          </a:p>
        </p:txBody>
      </p:sp>
    </p:spTree>
    <p:extLst>
      <p:ext uri="{BB962C8B-B14F-4D97-AF65-F5344CB8AC3E}">
        <p14:creationId xmlns:p14="http://schemas.microsoft.com/office/powerpoint/2010/main" val="264792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Model fitting algorithms</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There are many different algorithms used all with their advantages and disadvantages</a:t>
            </a:r>
          </a:p>
          <a:p>
            <a:pPr marL="114300" indent="0" algn="l">
              <a:lnSpc>
                <a:spcPct val="150000"/>
              </a:lnSpc>
            </a:pPr>
            <a:r>
              <a:rPr lang="en-US" sz="2400" dirty="0"/>
              <a:t>One example is Least-squares which tried to minimize the sum of squared residuals (see class XX) </a:t>
            </a:r>
          </a:p>
          <a:p>
            <a:pPr marL="114300" indent="0" algn="l">
              <a:lnSpc>
                <a:spcPct val="150000"/>
              </a:lnSpc>
            </a:pPr>
            <a:r>
              <a:rPr lang="en-US" sz="2400" dirty="0"/>
              <a:t>This goes beyond the scope of this class</a:t>
            </a:r>
          </a:p>
        </p:txBody>
      </p:sp>
    </p:spTree>
    <p:extLst>
      <p:ext uri="{BB962C8B-B14F-4D97-AF65-F5344CB8AC3E}">
        <p14:creationId xmlns:p14="http://schemas.microsoft.com/office/powerpoint/2010/main" val="361022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Model Error</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Making predictions comes with some form of error, models are never perfect just like humans aren’t (</a:t>
            </a:r>
            <a:r>
              <a:rPr lang="en-US" sz="2400" dirty="0" err="1"/>
              <a:t>f.t</a:t>
            </a:r>
            <a:r>
              <a:rPr lang="en-US" sz="2400" dirty="0"/>
              <a:t>. Hannah Montana) </a:t>
            </a:r>
          </a:p>
          <a:p>
            <a:pPr algn="l">
              <a:lnSpc>
                <a:spcPct val="150000"/>
              </a:lnSpc>
            </a:pPr>
            <a:r>
              <a:rPr lang="en-US" sz="2400" dirty="0"/>
              <a:t>But there are many methods to compute how wrong your predictions are from your data</a:t>
            </a:r>
          </a:p>
        </p:txBody>
      </p:sp>
    </p:spTree>
    <p:extLst>
      <p:ext uri="{BB962C8B-B14F-4D97-AF65-F5344CB8AC3E}">
        <p14:creationId xmlns:p14="http://schemas.microsoft.com/office/powerpoint/2010/main" val="184243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Model Error</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It is important to note, however, that when you want to assess how good your model is predicting something you need to use data that your model has not seen (i.e., not been trained on) </a:t>
            </a:r>
          </a:p>
          <a:p>
            <a:pPr algn="l">
              <a:lnSpc>
                <a:spcPct val="150000"/>
              </a:lnSpc>
            </a:pPr>
            <a:r>
              <a:rPr lang="en-US" sz="2400" dirty="0"/>
              <a:t>This is done to avoid OVERFITTING  </a:t>
            </a:r>
          </a:p>
        </p:txBody>
      </p:sp>
    </p:spTree>
    <p:extLst>
      <p:ext uri="{BB962C8B-B14F-4D97-AF65-F5344CB8AC3E}">
        <p14:creationId xmlns:p14="http://schemas.microsoft.com/office/powerpoint/2010/main" val="191266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Correlation</a:t>
            </a:r>
            <a:endParaRPr dirty="0"/>
          </a:p>
        </p:txBody>
      </p:sp>
      <p:sp>
        <p:nvSpPr>
          <p:cNvPr id="2" name="TextBox 1">
            <a:extLst>
              <a:ext uri="{FF2B5EF4-FFF2-40B4-BE49-F238E27FC236}">
                <a16:creationId xmlns:a16="http://schemas.microsoft.com/office/drawing/2014/main" id="{C788D064-13B8-0B48-87EB-6FCCFF77FF33}"/>
              </a:ext>
            </a:extLst>
          </p:cNvPr>
          <p:cNvSpPr txBox="1"/>
          <p:nvPr/>
        </p:nvSpPr>
        <p:spPr>
          <a:xfrm>
            <a:off x="720000" y="1227350"/>
            <a:ext cx="7704000" cy="2805255"/>
          </a:xfrm>
          <a:prstGeom prst="rect">
            <a:avLst/>
          </a:prstGeom>
          <a:noFill/>
        </p:spPr>
        <p:txBody>
          <a:bodyPr wrap="square" rtlCol="0">
            <a:spAutoFit/>
          </a:bodyPr>
          <a:lstStyle/>
          <a:p>
            <a:pPr>
              <a:lnSpc>
                <a:spcPct val="150000"/>
              </a:lnSpc>
            </a:pPr>
            <a:r>
              <a:rPr lang="en-US" sz="2000" b="1" dirty="0">
                <a:solidFill>
                  <a:srgbClr val="FF7E79"/>
                </a:solidFill>
              </a:rPr>
              <a:t>Correlations</a:t>
            </a:r>
            <a:r>
              <a:rPr lang="en-US" sz="2000" dirty="0">
                <a:solidFill>
                  <a:schemeClr val="bg2"/>
                </a:solidFill>
              </a:rPr>
              <a:t> is the relationship between any two variables  </a:t>
            </a:r>
          </a:p>
          <a:p>
            <a:pPr>
              <a:lnSpc>
                <a:spcPct val="150000"/>
              </a:lnSpc>
            </a:pPr>
            <a:r>
              <a:rPr lang="en-US" sz="2000" dirty="0">
                <a:solidFill>
                  <a:schemeClr val="bg2"/>
                </a:solidFill>
              </a:rPr>
              <a:t>They can be described in different ways:</a:t>
            </a:r>
          </a:p>
          <a:p>
            <a:pPr>
              <a:lnSpc>
                <a:spcPct val="150000"/>
              </a:lnSpc>
            </a:pPr>
            <a:endParaRPr lang="en-US" sz="2000" dirty="0">
              <a:solidFill>
                <a:schemeClr val="bg2"/>
              </a:solidFill>
            </a:endParaRPr>
          </a:p>
          <a:p>
            <a:pPr marL="342900" indent="-342900">
              <a:lnSpc>
                <a:spcPct val="150000"/>
              </a:lnSpc>
              <a:buFont typeface=".Apple Color Emoji UI"/>
              <a:buChar char="⭐️"/>
            </a:pPr>
            <a:r>
              <a:rPr lang="en-US" sz="2000" b="1" dirty="0">
                <a:solidFill>
                  <a:srgbClr val="FF7E79"/>
                </a:solidFill>
              </a:rPr>
              <a:t>Pearson</a:t>
            </a:r>
            <a:r>
              <a:rPr lang="en-US" sz="2000" dirty="0">
                <a:solidFill>
                  <a:schemeClr val="bg2"/>
                </a:solidFill>
              </a:rPr>
              <a:t>—linear relationship between continuous variables</a:t>
            </a:r>
          </a:p>
          <a:p>
            <a:pPr marL="342900" indent="-342900">
              <a:lnSpc>
                <a:spcPct val="150000"/>
              </a:lnSpc>
              <a:buFont typeface=".Apple Color Emoji UI"/>
              <a:buChar char="⭐️"/>
            </a:pPr>
            <a:r>
              <a:rPr lang="en-US" sz="2000" b="1" dirty="0">
                <a:solidFill>
                  <a:srgbClr val="FF7E79"/>
                </a:solidFill>
              </a:rPr>
              <a:t>Spearman Rho</a:t>
            </a:r>
            <a:r>
              <a:rPr lang="en-US" sz="2000" dirty="0">
                <a:solidFill>
                  <a:schemeClr val="bg2"/>
                </a:solidFill>
              </a:rPr>
              <a:t>—nonparametric rank correlation, describing two variables as a monotonic function  </a:t>
            </a:r>
          </a:p>
        </p:txBody>
      </p:sp>
    </p:spTree>
    <p:extLst>
      <p:ext uri="{BB962C8B-B14F-4D97-AF65-F5344CB8AC3E}">
        <p14:creationId xmlns:p14="http://schemas.microsoft.com/office/powerpoint/2010/main" val="3838294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err="1"/>
              <a:t>Flavours</a:t>
            </a:r>
            <a:r>
              <a:rPr lang="en-US" dirty="0"/>
              <a:t> of Error</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solidFill>
                  <a:srgbClr val="FF7E79"/>
                </a:solidFill>
              </a:rPr>
              <a:t>Error</a:t>
            </a:r>
            <a:r>
              <a:rPr lang="en-US" sz="2400" dirty="0">
                <a:solidFill>
                  <a:schemeClr val="bg2"/>
                </a:solidFill>
              </a:rPr>
              <a:t>: difference between observed and predicted data</a:t>
            </a:r>
          </a:p>
          <a:p>
            <a:pPr algn="l">
              <a:lnSpc>
                <a:spcPct val="150000"/>
              </a:lnSpc>
            </a:pPr>
            <a:r>
              <a:rPr lang="en-US" sz="2400" b="1" dirty="0">
                <a:solidFill>
                  <a:srgbClr val="FF7E79"/>
                </a:solidFill>
              </a:rPr>
              <a:t>Squared error</a:t>
            </a:r>
            <a:r>
              <a:rPr lang="en-US" sz="2400" dirty="0">
                <a:solidFill>
                  <a:schemeClr val="bg2"/>
                </a:solidFill>
              </a:rPr>
              <a:t>: square the difference between observed and predicted data </a:t>
            </a:r>
          </a:p>
          <a:p>
            <a:pPr algn="l">
              <a:lnSpc>
                <a:spcPct val="150000"/>
              </a:lnSpc>
            </a:pPr>
            <a:r>
              <a:rPr lang="en-US" sz="2400" b="1" dirty="0">
                <a:solidFill>
                  <a:srgbClr val="FF7E79"/>
                </a:solidFill>
              </a:rPr>
              <a:t>MSE</a:t>
            </a:r>
            <a:r>
              <a:rPr lang="en-US" sz="2400" dirty="0">
                <a:solidFill>
                  <a:schemeClr val="bg2"/>
                </a:solidFill>
              </a:rPr>
              <a:t>: take the mean of the squared error </a:t>
            </a:r>
          </a:p>
        </p:txBody>
      </p:sp>
    </p:spTree>
    <p:extLst>
      <p:ext uri="{BB962C8B-B14F-4D97-AF65-F5344CB8AC3E}">
        <p14:creationId xmlns:p14="http://schemas.microsoft.com/office/powerpoint/2010/main" val="326149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err="1"/>
              <a:t>Flavours</a:t>
            </a:r>
            <a:r>
              <a:rPr lang="en-US" dirty="0"/>
              <a:t> of Error</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solidFill>
                <a:schemeClr val="bg2"/>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5191086-8E49-314F-BD89-47ABD5925FE2}"/>
                  </a:ext>
                </a:extLst>
              </p:cNvPr>
              <p:cNvSpPr txBox="1"/>
              <p:nvPr/>
            </p:nvSpPr>
            <p:spPr>
              <a:xfrm>
                <a:off x="656609" y="1862933"/>
                <a:ext cx="2961644"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𝐸𝑟𝑟𝑜𝑟</m:t>
                      </m:r>
                      <m:r>
                        <a:rPr lang="en-US" sz="2400" b="0" i="1" smtClean="0">
                          <a:solidFill>
                            <a:schemeClr val="bg2"/>
                          </a:solidFill>
                          <a:latin typeface="Cambria Math" panose="02040503050406030204" pitchFamily="18" charset="0"/>
                        </a:rPr>
                        <m:t>=</m:t>
                      </m:r>
                      <m:sSub>
                        <m:sSubPr>
                          <m:ctrlPr>
                            <a:rPr lang="en-US" sz="2400" b="0" i="1" smtClean="0">
                              <a:solidFill>
                                <a:schemeClr val="bg2"/>
                              </a:solidFill>
                              <a:latin typeface="Cambria Math" panose="02040503050406030204" pitchFamily="18" charset="0"/>
                            </a:rPr>
                          </m:ctrlPr>
                        </m:sSubPr>
                        <m:e>
                          <m:r>
                            <a:rPr lang="en-US" sz="2400" b="0" i="1" smtClean="0">
                              <a:solidFill>
                                <a:schemeClr val="bg2"/>
                              </a:solidFill>
                              <a:latin typeface="Cambria Math" panose="02040503050406030204" pitchFamily="18" charset="0"/>
                            </a:rPr>
                            <m:t>𝑋</m:t>
                          </m:r>
                        </m:e>
                        <m:sub>
                          <m:r>
                            <a:rPr lang="en-US" sz="2400" b="0" i="1" smtClean="0">
                              <a:solidFill>
                                <a:schemeClr val="bg2"/>
                              </a:solidFill>
                              <a:latin typeface="Cambria Math" panose="02040503050406030204" pitchFamily="18" charset="0"/>
                            </a:rPr>
                            <m:t>𝑜𝑏𝑠</m:t>
                          </m:r>
                        </m:sub>
                      </m:sSub>
                      <m:r>
                        <a:rPr lang="en-US" sz="2400" b="0" i="1" smtClean="0">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b="0" i="1" smtClean="0">
                              <a:solidFill>
                                <a:schemeClr val="bg2"/>
                              </a:solidFill>
                              <a:latin typeface="Cambria Math" panose="02040503050406030204" pitchFamily="18" charset="0"/>
                            </a:rPr>
                            <m:t>𝑝𝑟𝑒𝑑</m:t>
                          </m:r>
                        </m:sub>
                      </m:sSub>
                    </m:oMath>
                  </m:oMathPara>
                </a14:m>
                <a:endParaRPr lang="en-US" sz="2400" dirty="0">
                  <a:solidFill>
                    <a:schemeClr val="bg2"/>
                  </a:solidFill>
                </a:endParaRPr>
              </a:p>
            </p:txBody>
          </p:sp>
        </mc:Choice>
        <mc:Fallback xmlns="">
          <p:sp>
            <p:nvSpPr>
              <p:cNvPr id="6" name="TextBox 5">
                <a:extLst>
                  <a:ext uri="{FF2B5EF4-FFF2-40B4-BE49-F238E27FC236}">
                    <a16:creationId xmlns:a16="http://schemas.microsoft.com/office/drawing/2014/main" id="{E5191086-8E49-314F-BD89-47ABD5925FE2}"/>
                  </a:ext>
                </a:extLst>
              </p:cNvPr>
              <p:cNvSpPr txBox="1">
                <a:spLocks noRot="1" noChangeAspect="1" noMove="1" noResize="1" noEditPoints="1" noAdjustHandles="1" noChangeArrowheads="1" noChangeShapeType="1" noTextEdit="1"/>
              </p:cNvSpPr>
              <p:nvPr/>
            </p:nvSpPr>
            <p:spPr>
              <a:xfrm>
                <a:off x="656609" y="1862933"/>
                <a:ext cx="2961644" cy="397866"/>
              </a:xfrm>
              <a:prstGeom prst="rect">
                <a:avLst/>
              </a:prstGeom>
              <a:blipFill>
                <a:blip r:embed="rId2"/>
                <a:stretch>
                  <a:fillRect l="-1277" r="-426"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E783E8A-557F-7346-9A34-8608E2A4120F}"/>
                  </a:ext>
                </a:extLst>
              </p:cNvPr>
              <p:cNvSpPr txBox="1"/>
              <p:nvPr/>
            </p:nvSpPr>
            <p:spPr>
              <a:xfrm>
                <a:off x="515866" y="3392777"/>
                <a:ext cx="3243131" cy="4053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𝑆𝑞𝐸𝑟𝑟</m:t>
                      </m:r>
                      <m:r>
                        <a:rPr lang="en-US" sz="2400" b="0" i="1" smtClean="0">
                          <a:solidFill>
                            <a:schemeClr val="bg2"/>
                          </a:solidFill>
                          <a:latin typeface="Cambria Math" panose="02040503050406030204" pitchFamily="18" charset="0"/>
                        </a:rPr>
                        <m:t>=</m:t>
                      </m:r>
                      <m:sSup>
                        <m:sSupPr>
                          <m:ctrlPr>
                            <a:rPr lang="en-US" sz="2400" b="0" i="1" smtClean="0">
                              <a:solidFill>
                                <a:schemeClr val="bg2"/>
                              </a:solidFill>
                              <a:latin typeface="Cambria Math" panose="02040503050406030204" pitchFamily="18" charset="0"/>
                            </a:rPr>
                          </m:ctrlPr>
                        </m:sSupPr>
                        <m:e>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m:t>
                              </m:r>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𝑜𝑏𝑠</m:t>
                              </m:r>
                            </m:sub>
                          </m:sSub>
                          <m:r>
                            <a:rPr lang="en-US" sz="2400" i="1">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𝑝𝑟𝑒𝑑</m:t>
                              </m:r>
                            </m:sub>
                          </m:sSub>
                          <m:r>
                            <a:rPr lang="en-US" sz="2400" i="1">
                              <a:solidFill>
                                <a:schemeClr val="bg2"/>
                              </a:solidFill>
                              <a:latin typeface="Cambria Math" panose="02040503050406030204" pitchFamily="18" charset="0"/>
                            </a:rPr>
                            <m:t>)</m:t>
                          </m:r>
                        </m:e>
                        <m:sup>
                          <m:r>
                            <a:rPr lang="en-US" sz="2400" b="0" i="1" smtClean="0">
                              <a:solidFill>
                                <a:schemeClr val="bg2"/>
                              </a:solidFill>
                              <a:latin typeface="Cambria Math" panose="02040503050406030204" pitchFamily="18" charset="0"/>
                            </a:rPr>
                            <m:t>2</m:t>
                          </m:r>
                        </m:sup>
                      </m:sSup>
                    </m:oMath>
                  </m:oMathPara>
                </a14:m>
                <a:endParaRPr lang="en-US" sz="2400" dirty="0">
                  <a:solidFill>
                    <a:schemeClr val="bg2"/>
                  </a:solidFill>
                </a:endParaRPr>
              </a:p>
            </p:txBody>
          </p:sp>
        </mc:Choice>
        <mc:Fallback xmlns="">
          <p:sp>
            <p:nvSpPr>
              <p:cNvPr id="7" name="TextBox 6">
                <a:extLst>
                  <a:ext uri="{FF2B5EF4-FFF2-40B4-BE49-F238E27FC236}">
                    <a16:creationId xmlns:a16="http://schemas.microsoft.com/office/drawing/2014/main" id="{5E783E8A-557F-7346-9A34-8608E2A4120F}"/>
                  </a:ext>
                </a:extLst>
              </p:cNvPr>
              <p:cNvSpPr txBox="1">
                <a:spLocks noRot="1" noChangeAspect="1" noMove="1" noResize="1" noEditPoints="1" noAdjustHandles="1" noChangeArrowheads="1" noChangeShapeType="1" noTextEdit="1"/>
              </p:cNvSpPr>
              <p:nvPr/>
            </p:nvSpPr>
            <p:spPr>
              <a:xfrm>
                <a:off x="515866" y="3392777"/>
                <a:ext cx="3243131" cy="405304"/>
              </a:xfrm>
              <a:prstGeom prst="rect">
                <a:avLst/>
              </a:prstGeom>
              <a:blipFill>
                <a:blip r:embed="rId3"/>
                <a:stretch>
                  <a:fillRect l="-2335"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EB6ADCB-2381-DE4E-8B3E-3501D9817D5D}"/>
                  </a:ext>
                </a:extLst>
              </p:cNvPr>
              <p:cNvSpPr txBox="1"/>
              <p:nvPr/>
            </p:nvSpPr>
            <p:spPr>
              <a:xfrm>
                <a:off x="4572000" y="1563525"/>
                <a:ext cx="3693768"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𝑀𝑆𝐸</m:t>
                      </m:r>
                      <m:r>
                        <a:rPr lang="en-US" sz="2400" b="0" i="1" smtClean="0">
                          <a:solidFill>
                            <a:schemeClr val="bg2"/>
                          </a:solidFill>
                          <a:latin typeface="Cambria Math" panose="02040503050406030204" pitchFamily="18" charset="0"/>
                        </a:rPr>
                        <m:t>=</m:t>
                      </m:r>
                      <m:f>
                        <m:fPr>
                          <m:ctrlPr>
                            <a:rPr lang="en-US" sz="2400" i="1">
                              <a:solidFill>
                                <a:schemeClr val="bg2"/>
                              </a:solidFill>
                              <a:latin typeface="Cambria Math" panose="02040503050406030204" pitchFamily="18" charset="0"/>
                            </a:rPr>
                          </m:ctrlPr>
                        </m:fPr>
                        <m:num>
                          <m:r>
                            <a:rPr lang="en-US" sz="2400" i="1">
                              <a:solidFill>
                                <a:schemeClr val="bg2"/>
                              </a:solidFill>
                              <a:latin typeface="Cambria Math" panose="02040503050406030204" pitchFamily="18" charset="0"/>
                            </a:rPr>
                            <m:t>1</m:t>
                          </m:r>
                        </m:num>
                        <m:den>
                          <m:r>
                            <a:rPr lang="en-US" sz="2400" i="1">
                              <a:solidFill>
                                <a:schemeClr val="bg2"/>
                              </a:solidFill>
                              <a:latin typeface="Cambria Math" panose="02040503050406030204" pitchFamily="18" charset="0"/>
                            </a:rPr>
                            <m:t>𝑛</m:t>
                          </m:r>
                        </m:den>
                      </m:f>
                      <m:nary>
                        <m:naryPr>
                          <m:chr m:val="∑"/>
                          <m:ctrlPr>
                            <a:rPr lang="en-US" sz="2400" i="1">
                              <a:solidFill>
                                <a:schemeClr val="bg2"/>
                              </a:solidFill>
                              <a:latin typeface="Cambria Math" panose="02040503050406030204" pitchFamily="18" charset="0"/>
                            </a:rPr>
                          </m:ctrlPr>
                        </m:naryPr>
                        <m:sub>
                          <m:r>
                            <m:rPr>
                              <m:brk m:alnAt="23"/>
                            </m:rPr>
                            <a:rPr lang="en-US" sz="2400" i="1">
                              <a:solidFill>
                                <a:schemeClr val="bg2"/>
                              </a:solidFill>
                              <a:latin typeface="Cambria Math" panose="02040503050406030204" pitchFamily="18" charset="0"/>
                            </a:rPr>
                            <m:t>𝑖</m:t>
                          </m:r>
                          <m:r>
                            <a:rPr lang="en-US" sz="2400" i="1">
                              <a:solidFill>
                                <a:schemeClr val="bg2"/>
                              </a:solidFill>
                              <a:latin typeface="Cambria Math" panose="02040503050406030204" pitchFamily="18" charset="0"/>
                            </a:rPr>
                            <m:t>=1</m:t>
                          </m:r>
                        </m:sub>
                        <m:sup>
                          <m:r>
                            <a:rPr lang="en-US" sz="2400" i="1">
                              <a:solidFill>
                                <a:schemeClr val="bg2"/>
                              </a:solidFill>
                              <a:latin typeface="Cambria Math" panose="02040503050406030204" pitchFamily="18" charset="0"/>
                            </a:rPr>
                            <m:t>𝑛</m:t>
                          </m:r>
                        </m:sup>
                        <m:e>
                          <m:sSup>
                            <m:sSupPr>
                              <m:ctrlPr>
                                <a:rPr lang="en-US" sz="2400" i="1">
                                  <a:solidFill>
                                    <a:schemeClr val="bg2"/>
                                  </a:solidFill>
                                  <a:latin typeface="Cambria Math" panose="02040503050406030204" pitchFamily="18" charset="0"/>
                                </a:rPr>
                              </m:ctrlPr>
                            </m:sSupPr>
                            <m:e>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m:t>
                                  </m:r>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𝑜𝑏𝑠</m:t>
                                  </m:r>
                                </m:sub>
                              </m:sSub>
                              <m:r>
                                <a:rPr lang="en-US" sz="2400" i="1">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𝑝𝑟𝑒𝑑</m:t>
                                  </m:r>
                                </m:sub>
                              </m:sSub>
                              <m:r>
                                <a:rPr lang="en-US" sz="2400" i="1">
                                  <a:solidFill>
                                    <a:schemeClr val="bg2"/>
                                  </a:solidFill>
                                  <a:latin typeface="Cambria Math" panose="02040503050406030204" pitchFamily="18" charset="0"/>
                                </a:rPr>
                                <m:t>)</m:t>
                              </m:r>
                            </m:e>
                            <m:sup>
                              <m:r>
                                <a:rPr lang="en-US" sz="2400" i="1">
                                  <a:solidFill>
                                    <a:schemeClr val="bg2"/>
                                  </a:solidFill>
                                  <a:latin typeface="Cambria Math" panose="02040503050406030204" pitchFamily="18" charset="0"/>
                                </a:rPr>
                                <m:t>2</m:t>
                              </m:r>
                            </m:sup>
                          </m:sSup>
                        </m:e>
                      </m:nary>
                    </m:oMath>
                  </m:oMathPara>
                </a14:m>
                <a:endParaRPr lang="en-US" sz="2400" dirty="0">
                  <a:solidFill>
                    <a:schemeClr val="bg2"/>
                  </a:solidFill>
                </a:endParaRPr>
              </a:p>
            </p:txBody>
          </p:sp>
        </mc:Choice>
        <mc:Fallback xmlns="">
          <p:sp>
            <p:nvSpPr>
              <p:cNvPr id="8" name="TextBox 7">
                <a:extLst>
                  <a:ext uri="{FF2B5EF4-FFF2-40B4-BE49-F238E27FC236}">
                    <a16:creationId xmlns:a16="http://schemas.microsoft.com/office/drawing/2014/main" id="{DEB6ADCB-2381-DE4E-8B3E-3501D9817D5D}"/>
                  </a:ext>
                </a:extLst>
              </p:cNvPr>
              <p:cNvSpPr txBox="1">
                <a:spLocks noRot="1" noChangeAspect="1" noMove="1" noResize="1" noEditPoints="1" noAdjustHandles="1" noChangeArrowheads="1" noChangeShapeType="1" noTextEdit="1"/>
              </p:cNvSpPr>
              <p:nvPr/>
            </p:nvSpPr>
            <p:spPr>
              <a:xfrm>
                <a:off x="4572000" y="1563525"/>
                <a:ext cx="3693768" cy="1008225"/>
              </a:xfrm>
              <a:prstGeom prst="rect">
                <a:avLst/>
              </a:prstGeom>
              <a:blipFill>
                <a:blip r:embed="rId4"/>
                <a:stretch>
                  <a:fillRect l="-1375" t="-119753" b="-1802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B33A6F7-2A3B-6A4D-9138-838CF7C61982}"/>
                  </a:ext>
                </a:extLst>
              </p:cNvPr>
              <p:cNvSpPr txBox="1"/>
              <p:nvPr/>
            </p:nvSpPr>
            <p:spPr>
              <a:xfrm>
                <a:off x="4140215" y="2876995"/>
                <a:ext cx="4125553" cy="1436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𝑅𝑀𝑆𝐸</m:t>
                      </m:r>
                      <m:r>
                        <a:rPr lang="en-US" sz="2400" b="0" i="1" smtClean="0">
                          <a:solidFill>
                            <a:schemeClr val="bg2"/>
                          </a:solidFill>
                          <a:latin typeface="Cambria Math" panose="02040503050406030204" pitchFamily="18" charset="0"/>
                        </a:rPr>
                        <m:t>=</m:t>
                      </m:r>
                      <m:rad>
                        <m:radPr>
                          <m:degHide m:val="on"/>
                          <m:ctrlPr>
                            <a:rPr lang="en-US" sz="2400" i="1" smtClean="0">
                              <a:solidFill>
                                <a:schemeClr val="bg2"/>
                              </a:solidFill>
                              <a:latin typeface="Cambria Math" panose="02040503050406030204" pitchFamily="18" charset="0"/>
                            </a:rPr>
                          </m:ctrlPr>
                        </m:radPr>
                        <m:deg/>
                        <m:e>
                          <m:f>
                            <m:fPr>
                              <m:ctrlPr>
                                <a:rPr lang="en-US" sz="2400" i="1">
                                  <a:solidFill>
                                    <a:schemeClr val="bg2"/>
                                  </a:solidFill>
                                  <a:latin typeface="Cambria Math" panose="02040503050406030204" pitchFamily="18" charset="0"/>
                                </a:rPr>
                              </m:ctrlPr>
                            </m:fPr>
                            <m:num>
                              <m:r>
                                <a:rPr lang="en-US" sz="2400" i="1">
                                  <a:solidFill>
                                    <a:schemeClr val="bg2"/>
                                  </a:solidFill>
                                  <a:latin typeface="Cambria Math" panose="02040503050406030204" pitchFamily="18" charset="0"/>
                                </a:rPr>
                                <m:t>1</m:t>
                              </m:r>
                            </m:num>
                            <m:den>
                              <m:r>
                                <a:rPr lang="en-US" sz="2400" i="1">
                                  <a:solidFill>
                                    <a:schemeClr val="bg2"/>
                                  </a:solidFill>
                                  <a:latin typeface="Cambria Math" panose="02040503050406030204" pitchFamily="18" charset="0"/>
                                </a:rPr>
                                <m:t>𝑛</m:t>
                              </m:r>
                            </m:den>
                          </m:f>
                          <m:nary>
                            <m:naryPr>
                              <m:chr m:val="∑"/>
                              <m:ctrlPr>
                                <a:rPr lang="en-US" sz="2400" i="1">
                                  <a:solidFill>
                                    <a:schemeClr val="bg2"/>
                                  </a:solidFill>
                                  <a:latin typeface="Cambria Math" panose="02040503050406030204" pitchFamily="18" charset="0"/>
                                </a:rPr>
                              </m:ctrlPr>
                            </m:naryPr>
                            <m:sub>
                              <m:r>
                                <m:rPr>
                                  <m:brk m:alnAt="23"/>
                                </m:rPr>
                                <a:rPr lang="en-US" sz="2400" i="1">
                                  <a:solidFill>
                                    <a:schemeClr val="bg2"/>
                                  </a:solidFill>
                                  <a:latin typeface="Cambria Math" panose="02040503050406030204" pitchFamily="18" charset="0"/>
                                </a:rPr>
                                <m:t>𝑖</m:t>
                              </m:r>
                              <m:r>
                                <a:rPr lang="en-US" sz="2400" i="1">
                                  <a:solidFill>
                                    <a:schemeClr val="bg2"/>
                                  </a:solidFill>
                                  <a:latin typeface="Cambria Math" panose="02040503050406030204" pitchFamily="18" charset="0"/>
                                </a:rPr>
                                <m:t>=1</m:t>
                              </m:r>
                            </m:sub>
                            <m:sup>
                              <m:r>
                                <a:rPr lang="en-US" sz="2400" i="1">
                                  <a:solidFill>
                                    <a:schemeClr val="bg2"/>
                                  </a:solidFill>
                                  <a:latin typeface="Cambria Math" panose="02040503050406030204" pitchFamily="18" charset="0"/>
                                </a:rPr>
                                <m:t>𝑛</m:t>
                              </m:r>
                            </m:sup>
                            <m:e>
                              <m:sSup>
                                <m:sSupPr>
                                  <m:ctrlPr>
                                    <a:rPr lang="en-US" sz="2400" i="1">
                                      <a:solidFill>
                                        <a:schemeClr val="bg2"/>
                                      </a:solidFill>
                                      <a:latin typeface="Cambria Math" panose="02040503050406030204" pitchFamily="18" charset="0"/>
                                    </a:rPr>
                                  </m:ctrlPr>
                                </m:sSupPr>
                                <m:e>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m:t>
                                      </m:r>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𝑜𝑏𝑠</m:t>
                                      </m:r>
                                    </m:sub>
                                  </m:sSub>
                                  <m:r>
                                    <a:rPr lang="en-US" sz="2400" i="1">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𝑝𝑟𝑒𝑑</m:t>
                                      </m:r>
                                    </m:sub>
                                  </m:sSub>
                                  <m:r>
                                    <a:rPr lang="en-US" sz="2400" i="1">
                                      <a:solidFill>
                                        <a:schemeClr val="bg2"/>
                                      </a:solidFill>
                                      <a:latin typeface="Cambria Math" panose="02040503050406030204" pitchFamily="18" charset="0"/>
                                    </a:rPr>
                                    <m:t>)</m:t>
                                  </m:r>
                                </m:e>
                                <m:sup>
                                  <m:r>
                                    <a:rPr lang="en-US" sz="2400" i="1">
                                      <a:solidFill>
                                        <a:schemeClr val="bg2"/>
                                      </a:solidFill>
                                      <a:latin typeface="Cambria Math" panose="02040503050406030204" pitchFamily="18" charset="0"/>
                                    </a:rPr>
                                    <m:t>2</m:t>
                                  </m:r>
                                </m:sup>
                              </m:sSup>
                            </m:e>
                          </m:nary>
                        </m:e>
                      </m:rad>
                    </m:oMath>
                  </m:oMathPara>
                </a14:m>
                <a:endParaRPr lang="en-US" sz="2400" dirty="0">
                  <a:solidFill>
                    <a:schemeClr val="bg2"/>
                  </a:solidFill>
                </a:endParaRPr>
              </a:p>
            </p:txBody>
          </p:sp>
        </mc:Choice>
        <mc:Fallback xmlns="">
          <p:sp>
            <p:nvSpPr>
              <p:cNvPr id="9" name="TextBox 8">
                <a:extLst>
                  <a:ext uri="{FF2B5EF4-FFF2-40B4-BE49-F238E27FC236}">
                    <a16:creationId xmlns:a16="http://schemas.microsoft.com/office/drawing/2014/main" id="{2B33A6F7-2A3B-6A4D-9138-838CF7C61982}"/>
                  </a:ext>
                </a:extLst>
              </p:cNvPr>
              <p:cNvSpPr txBox="1">
                <a:spLocks noRot="1" noChangeAspect="1" noMove="1" noResize="1" noEditPoints="1" noAdjustHandles="1" noChangeArrowheads="1" noChangeShapeType="1" noTextEdit="1"/>
              </p:cNvSpPr>
              <p:nvPr/>
            </p:nvSpPr>
            <p:spPr>
              <a:xfrm>
                <a:off x="4140215" y="2876995"/>
                <a:ext cx="4125553" cy="1436868"/>
              </a:xfrm>
              <a:prstGeom prst="rect">
                <a:avLst/>
              </a:prstGeom>
              <a:blipFill>
                <a:blip r:embed="rId5"/>
                <a:stretch>
                  <a:fillRect l="-920" t="-68421" b="-114912"/>
                </a:stretch>
              </a:blipFill>
            </p:spPr>
            <p:txBody>
              <a:bodyPr/>
              <a:lstStyle/>
              <a:p>
                <a:r>
                  <a:rPr lang="en-US">
                    <a:noFill/>
                  </a:rPr>
                  <a:t> </a:t>
                </a:r>
              </a:p>
            </p:txBody>
          </p:sp>
        </mc:Fallback>
      </mc:AlternateContent>
    </p:spTree>
    <p:extLst>
      <p:ext uri="{BB962C8B-B14F-4D97-AF65-F5344CB8AC3E}">
        <p14:creationId xmlns:p14="http://schemas.microsoft.com/office/powerpoint/2010/main" val="286076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Picking the best model</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39700" indent="0"/>
            <a:r>
              <a:rPr lang="en-US" sz="2400" dirty="0"/>
              <a:t>The best fitting model is the one that predicts the data the </a:t>
            </a:r>
            <a:r>
              <a:rPr lang="en-US" sz="2400" b="1" i="1" dirty="0"/>
              <a:t>best</a:t>
            </a:r>
            <a:r>
              <a:rPr lang="en-US" sz="2400" dirty="0"/>
              <a:t> </a:t>
            </a:r>
            <a:r>
              <a:rPr lang="en-US" sz="2400" dirty="0">
                <a:sym typeface="Wingdings" panose="05000000000000000000" pitchFamily="2" charset="2"/>
              </a:rPr>
              <a:t> this ultimately entails minimizing error (regardless of which kind of error you are measuring) </a:t>
            </a:r>
          </a:p>
          <a:p>
            <a:pPr marL="139700" indent="0"/>
            <a:r>
              <a:rPr lang="en-US" sz="2400" dirty="0">
                <a:sym typeface="Wingdings" panose="05000000000000000000" pitchFamily="2" charset="2"/>
              </a:rPr>
              <a:t>It is important to note that you want a model that minimizes error within your sample and across all other possible samples (i.e., generalizes) </a:t>
            </a:r>
          </a:p>
          <a:p>
            <a:pPr marL="139700" indent="0" algn="l"/>
            <a:r>
              <a:rPr lang="en-US" sz="2400" dirty="0">
                <a:sym typeface="Wingdings" panose="05000000000000000000" pitchFamily="2" charset="2"/>
              </a:rPr>
              <a:t>But there are other considerations beyond minimizing error</a:t>
            </a:r>
            <a:endParaRPr lang="en-US" sz="2400" dirty="0"/>
          </a:p>
        </p:txBody>
      </p:sp>
    </p:spTree>
    <p:extLst>
      <p:ext uri="{BB962C8B-B14F-4D97-AF65-F5344CB8AC3E}">
        <p14:creationId xmlns:p14="http://schemas.microsoft.com/office/powerpoint/2010/main" val="212918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Picking the best model</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Instead of picking the best model by minimizing error, you can alternatively pick the best model by trying to maximize the likelihood</a:t>
            </a:r>
          </a:p>
          <a:p>
            <a:pPr algn="l">
              <a:lnSpc>
                <a:spcPct val="150000"/>
              </a:lnSpc>
            </a:pPr>
            <a:r>
              <a:rPr lang="en-US" sz="2400" dirty="0">
                <a:solidFill>
                  <a:schemeClr val="accent3"/>
                </a:solidFill>
              </a:rPr>
              <a:t>Said another way, picking a model that maximally produces data like yours </a:t>
            </a:r>
          </a:p>
          <a:p>
            <a:pPr algn="l">
              <a:lnSpc>
                <a:spcPct val="150000"/>
              </a:lnSpc>
            </a:pPr>
            <a:endParaRPr lang="en-US" sz="2400" b="1" dirty="0">
              <a:solidFill>
                <a:schemeClr val="accent3"/>
              </a:solidFill>
            </a:endParaRPr>
          </a:p>
        </p:txBody>
      </p:sp>
    </p:spTree>
    <p:extLst>
      <p:ext uri="{BB962C8B-B14F-4D97-AF65-F5344CB8AC3E}">
        <p14:creationId xmlns:p14="http://schemas.microsoft.com/office/powerpoint/2010/main" val="426135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0" y="2151063"/>
            <a:ext cx="8134350" cy="841375"/>
          </a:xfrm>
        </p:spPr>
        <p:txBody>
          <a:bodyPr/>
          <a:lstStyle/>
          <a:p>
            <a:r>
              <a:rPr lang="en-US" sz="2400" dirty="0"/>
              <a:t>Likelihood functions</a:t>
            </a:r>
          </a:p>
        </p:txBody>
      </p:sp>
    </p:spTree>
    <p:extLst>
      <p:ext uri="{BB962C8B-B14F-4D97-AF65-F5344CB8AC3E}">
        <p14:creationId xmlns:p14="http://schemas.microsoft.com/office/powerpoint/2010/main" val="2866023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Likelihood is NOT probability</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In stats probability represents possibilities that are </a:t>
            </a:r>
            <a:r>
              <a:rPr lang="en-US" sz="2400" b="1" dirty="0">
                <a:solidFill>
                  <a:schemeClr val="accent3"/>
                </a:solidFill>
              </a:rPr>
              <a:t>exhaustive</a:t>
            </a:r>
            <a:r>
              <a:rPr lang="en-US" sz="2400" dirty="0">
                <a:solidFill>
                  <a:schemeClr val="accent3"/>
                </a:solidFill>
              </a:rPr>
              <a:t> and </a:t>
            </a:r>
            <a:r>
              <a:rPr lang="en-US" sz="2400" b="1" dirty="0">
                <a:solidFill>
                  <a:schemeClr val="accent3"/>
                </a:solidFill>
              </a:rPr>
              <a:t>mutually</a:t>
            </a:r>
            <a:r>
              <a:rPr lang="en-US" sz="2400" dirty="0">
                <a:solidFill>
                  <a:schemeClr val="accent3"/>
                </a:solidFill>
              </a:rPr>
              <a:t> </a:t>
            </a:r>
            <a:r>
              <a:rPr lang="en-US" sz="2400" b="1" dirty="0">
                <a:solidFill>
                  <a:schemeClr val="accent3"/>
                </a:solidFill>
              </a:rPr>
              <a:t>exclusive</a:t>
            </a:r>
            <a:r>
              <a:rPr lang="en-US" sz="2400" dirty="0">
                <a:solidFill>
                  <a:schemeClr val="accent3"/>
                </a:solidFill>
              </a:rPr>
              <a:t> (e.g. a coin toss), they always add up to 1</a:t>
            </a:r>
          </a:p>
          <a:p>
            <a:pPr algn="l">
              <a:lnSpc>
                <a:spcPct val="150000"/>
              </a:lnSpc>
            </a:pPr>
            <a:r>
              <a:rPr lang="en-US" sz="2400" dirty="0">
                <a:solidFill>
                  <a:schemeClr val="accent3"/>
                </a:solidFill>
              </a:rPr>
              <a:t>Likelihoods do not need to be exhaustive or exclusive</a:t>
            </a:r>
          </a:p>
        </p:txBody>
      </p:sp>
    </p:spTree>
    <p:extLst>
      <p:ext uri="{BB962C8B-B14F-4D97-AF65-F5344CB8AC3E}">
        <p14:creationId xmlns:p14="http://schemas.microsoft.com/office/powerpoint/2010/main" val="64584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So what is 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Looking at a probability density function we can understand the differences between probability and likelihood</a:t>
            </a:r>
          </a:p>
          <a:p>
            <a:pPr algn="l">
              <a:lnSpc>
                <a:spcPct val="150000"/>
              </a:lnSpc>
            </a:pPr>
            <a:endParaRPr lang="en-US" sz="2400" dirty="0">
              <a:solidFill>
                <a:schemeClr val="accent3"/>
              </a:solidFill>
            </a:endParaRPr>
          </a:p>
          <a:p>
            <a:pPr algn="l">
              <a:lnSpc>
                <a:spcPct val="150000"/>
              </a:lnSpc>
            </a:pPr>
            <a:r>
              <a:rPr lang="en-US" sz="2400" dirty="0">
                <a:solidFill>
                  <a:schemeClr val="accent3"/>
                </a:solidFill>
              </a:rPr>
              <a:t>Probability is the area under the curve up to a value xi</a:t>
            </a:r>
          </a:p>
          <a:p>
            <a:pPr algn="l">
              <a:lnSpc>
                <a:spcPct val="150000"/>
              </a:lnSpc>
            </a:pPr>
            <a:r>
              <a:rPr lang="en-US" sz="2400" dirty="0">
                <a:solidFill>
                  <a:schemeClr val="accent3"/>
                </a:solidFill>
              </a:rPr>
              <a:t>Likelihood is the value of the function at xi</a:t>
            </a:r>
          </a:p>
          <a:p>
            <a:pPr algn="l">
              <a:lnSpc>
                <a:spcPct val="150000"/>
              </a:lnSpc>
            </a:pPr>
            <a:endParaRPr lang="en-US" sz="2400" dirty="0">
              <a:solidFill>
                <a:schemeClr val="accent3"/>
              </a:solidFill>
            </a:endParaRPr>
          </a:p>
          <a:p>
            <a:pPr algn="l">
              <a:lnSpc>
                <a:spcPct val="150000"/>
              </a:lnSpc>
            </a:pPr>
            <a:endParaRPr lang="en-US" sz="2400" b="1" dirty="0">
              <a:solidFill>
                <a:schemeClr val="accent3"/>
              </a:solidFill>
            </a:endParaRPr>
          </a:p>
        </p:txBody>
      </p:sp>
    </p:spTree>
    <p:extLst>
      <p:ext uri="{BB962C8B-B14F-4D97-AF65-F5344CB8AC3E}">
        <p14:creationId xmlns:p14="http://schemas.microsoft.com/office/powerpoint/2010/main" val="159643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So what is 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solidFill>
                <a:schemeClr val="accent3"/>
              </a:solidFill>
            </a:endParaRPr>
          </a:p>
          <a:p>
            <a:pPr algn="l">
              <a:lnSpc>
                <a:spcPct val="150000"/>
              </a:lnSpc>
            </a:pPr>
            <a:endParaRPr lang="en-US" sz="2400" b="1" dirty="0">
              <a:solidFill>
                <a:schemeClr val="accent3"/>
              </a:solidFill>
            </a:endParaRPr>
          </a:p>
        </p:txBody>
      </p:sp>
      <p:pic>
        <p:nvPicPr>
          <p:cNvPr id="6" name="Picture 5" descr="A picture containing text, device, scale, thermometer&#10;&#10;Description automatically generated">
            <a:extLst>
              <a:ext uri="{FF2B5EF4-FFF2-40B4-BE49-F238E27FC236}">
                <a16:creationId xmlns:a16="http://schemas.microsoft.com/office/drawing/2014/main" id="{5804B97C-C8F5-574B-93BB-D4A6DC3E7139}"/>
              </a:ext>
            </a:extLst>
          </p:cNvPr>
          <p:cNvPicPr>
            <a:picLocks noChangeAspect="1"/>
          </p:cNvPicPr>
          <p:nvPr/>
        </p:nvPicPr>
        <p:blipFill>
          <a:blip r:embed="rId2"/>
          <a:stretch>
            <a:fillRect/>
          </a:stretch>
        </p:blipFill>
        <p:spPr>
          <a:xfrm>
            <a:off x="2129110" y="1148803"/>
            <a:ext cx="5341920" cy="3566867"/>
          </a:xfrm>
          <a:prstGeom prst="rect">
            <a:avLst/>
          </a:prstGeom>
        </p:spPr>
      </p:pic>
    </p:spTree>
    <p:extLst>
      <p:ext uri="{BB962C8B-B14F-4D97-AF65-F5344CB8AC3E}">
        <p14:creationId xmlns:p14="http://schemas.microsoft.com/office/powerpoint/2010/main" val="93149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Let us assume we are a data scientists at Vogue and want to find out which musician is the most likely to have sung the latest hit song</a:t>
            </a:r>
          </a:p>
        </p:txBody>
      </p:sp>
    </p:spTree>
    <p:extLst>
      <p:ext uri="{BB962C8B-B14F-4D97-AF65-F5344CB8AC3E}">
        <p14:creationId xmlns:p14="http://schemas.microsoft.com/office/powerpoint/2010/main" val="95837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text, sky, different&#10;&#10;Description automatically generated">
            <a:extLst>
              <a:ext uri="{FF2B5EF4-FFF2-40B4-BE49-F238E27FC236}">
                <a16:creationId xmlns:a16="http://schemas.microsoft.com/office/drawing/2014/main" id="{87ED1FF6-833D-4744-9430-2B77A87F001A}"/>
              </a:ext>
            </a:extLst>
          </p:cNvPr>
          <p:cNvPicPr>
            <a:picLocks noChangeAspect="1"/>
          </p:cNvPicPr>
          <p:nvPr/>
        </p:nvPicPr>
        <p:blipFill>
          <a:blip r:embed="rId2"/>
          <a:stretch>
            <a:fillRect/>
          </a:stretch>
        </p:blipFill>
        <p:spPr>
          <a:xfrm>
            <a:off x="965364" y="1169223"/>
            <a:ext cx="7275756" cy="3607308"/>
          </a:xfrm>
          <a:prstGeom prst="rect">
            <a:avLst/>
          </a:prstGeom>
        </p:spPr>
      </p:pic>
      <p:cxnSp>
        <p:nvCxnSpPr>
          <p:cNvPr id="7" name="Straight Arrow Connector 6">
            <a:extLst>
              <a:ext uri="{FF2B5EF4-FFF2-40B4-BE49-F238E27FC236}">
                <a16:creationId xmlns:a16="http://schemas.microsoft.com/office/drawing/2014/main" id="{24026EEA-7314-F349-BBF2-212DED1C6464}"/>
              </a:ext>
            </a:extLst>
          </p:cNvPr>
          <p:cNvCxnSpPr>
            <a:cxnSpLocks/>
          </p:cNvCxnSpPr>
          <p:nvPr/>
        </p:nvCxnSpPr>
        <p:spPr>
          <a:xfrm>
            <a:off x="2889039" y="2091168"/>
            <a:ext cx="846819" cy="59245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D476B14-4B64-5646-8404-6FE25077C36C}"/>
              </a:ext>
            </a:extLst>
          </p:cNvPr>
          <p:cNvCxnSpPr>
            <a:cxnSpLocks/>
          </p:cNvCxnSpPr>
          <p:nvPr/>
        </p:nvCxnSpPr>
        <p:spPr>
          <a:xfrm flipH="1">
            <a:off x="5871714" y="2031751"/>
            <a:ext cx="632587" cy="53999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1A9BB1-D342-0141-823F-B660171F7B23}"/>
              </a:ext>
            </a:extLst>
          </p:cNvPr>
          <p:cNvSpPr txBox="1"/>
          <p:nvPr/>
        </p:nvSpPr>
        <p:spPr>
          <a:xfrm>
            <a:off x="6359033" y="1691512"/>
            <a:ext cx="1388639" cy="307777"/>
          </a:xfrm>
          <a:prstGeom prst="rect">
            <a:avLst/>
          </a:prstGeom>
          <a:noFill/>
        </p:spPr>
        <p:txBody>
          <a:bodyPr wrap="square" rtlCol="0">
            <a:spAutoFit/>
          </a:bodyPr>
          <a:lstStyle/>
          <a:p>
            <a:r>
              <a:rPr lang="en-US" dirty="0">
                <a:solidFill>
                  <a:srgbClr val="FF2F92"/>
                </a:solidFill>
              </a:rPr>
              <a:t>Mariah Carey</a:t>
            </a:r>
          </a:p>
        </p:txBody>
      </p:sp>
      <p:sp>
        <p:nvSpPr>
          <p:cNvPr id="10" name="TextBox 9">
            <a:extLst>
              <a:ext uri="{FF2B5EF4-FFF2-40B4-BE49-F238E27FC236}">
                <a16:creationId xmlns:a16="http://schemas.microsoft.com/office/drawing/2014/main" id="{4C582B22-12CA-D345-BFDD-51DCFA723469}"/>
              </a:ext>
            </a:extLst>
          </p:cNvPr>
          <p:cNvSpPr txBox="1"/>
          <p:nvPr/>
        </p:nvSpPr>
        <p:spPr>
          <a:xfrm>
            <a:off x="2218695" y="1774903"/>
            <a:ext cx="1388639" cy="307777"/>
          </a:xfrm>
          <a:prstGeom prst="rect">
            <a:avLst/>
          </a:prstGeom>
          <a:noFill/>
        </p:spPr>
        <p:txBody>
          <a:bodyPr wrap="square" rtlCol="0">
            <a:spAutoFit/>
          </a:bodyPr>
          <a:lstStyle/>
          <a:p>
            <a:r>
              <a:rPr lang="en-US" dirty="0">
                <a:solidFill>
                  <a:srgbClr val="0070C0"/>
                </a:solidFill>
              </a:rPr>
              <a:t>J Lo</a:t>
            </a:r>
          </a:p>
        </p:txBody>
      </p:sp>
    </p:spTree>
    <p:extLst>
      <p:ext uri="{BB962C8B-B14F-4D97-AF65-F5344CB8AC3E}">
        <p14:creationId xmlns:p14="http://schemas.microsoft.com/office/powerpoint/2010/main" val="17635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Dealing with missing data</a:t>
            </a:r>
            <a:endParaRPr dirty="0"/>
          </a:p>
        </p:txBody>
      </p:sp>
      <p:sp>
        <p:nvSpPr>
          <p:cNvPr id="3" name="TextBox 2">
            <a:extLst>
              <a:ext uri="{FF2B5EF4-FFF2-40B4-BE49-F238E27FC236}">
                <a16:creationId xmlns:a16="http://schemas.microsoft.com/office/drawing/2014/main" id="{E69BC40A-420B-4D47-A0FC-4A07CD345232}"/>
              </a:ext>
            </a:extLst>
          </p:cNvPr>
          <p:cNvSpPr txBox="1"/>
          <p:nvPr/>
        </p:nvSpPr>
        <p:spPr>
          <a:xfrm>
            <a:off x="2234317" y="2043485"/>
            <a:ext cx="184731" cy="307777"/>
          </a:xfrm>
          <a:prstGeom prst="rect">
            <a:avLst/>
          </a:prstGeom>
          <a:noFill/>
        </p:spPr>
        <p:txBody>
          <a:bodyPr wrap="none" rtlCol="0">
            <a:spAutoFit/>
          </a:bodyPr>
          <a:lstStyle/>
          <a:p>
            <a:endParaRPr lang="en-US" dirty="0"/>
          </a:p>
        </p:txBody>
      </p:sp>
      <p:sp>
        <p:nvSpPr>
          <p:cNvPr id="5" name="Google Shape;743;p29">
            <a:extLst>
              <a:ext uri="{FF2B5EF4-FFF2-40B4-BE49-F238E27FC236}">
                <a16:creationId xmlns:a16="http://schemas.microsoft.com/office/drawing/2014/main" id="{712722F8-37D2-1D40-9F50-DD5B9BE7A203}"/>
              </a:ext>
            </a:extLst>
          </p:cNvPr>
          <p:cNvSpPr txBox="1">
            <a:spLocks/>
          </p:cNvSpPr>
          <p:nvPr/>
        </p:nvSpPr>
        <p:spPr>
          <a:xfrm>
            <a:off x="499093" y="1393800"/>
            <a:ext cx="756353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7E79"/>
                </a:solidFill>
                <a:latin typeface="Arial" panose="020B0604020202020204" pitchFamily="34" charset="0"/>
                <a:cs typeface="Arial" panose="020B0604020202020204" pitchFamily="34" charset="0"/>
              </a:rPr>
              <a:t>You can simply remove that datapoint </a:t>
            </a:r>
          </a:p>
          <a:p>
            <a:pPr algn="l">
              <a:lnSpc>
                <a:spcPct val="150000"/>
              </a:lnSpc>
            </a:pPr>
            <a:r>
              <a:rPr lang="en-US" sz="2000" dirty="0">
                <a:solidFill>
                  <a:srgbClr val="FF7E79"/>
                </a:solidFill>
                <a:latin typeface="Arial" panose="020B0604020202020204" pitchFamily="34" charset="0"/>
                <a:cs typeface="Arial" panose="020B0604020202020204" pitchFamily="34" charset="0"/>
              </a:rPr>
              <a:t>You can replace that datapoint for the mean, median, or mode</a:t>
            </a:r>
          </a:p>
          <a:p>
            <a:pPr algn="l">
              <a:lnSpc>
                <a:spcPct val="150000"/>
              </a:lnSpc>
            </a:pPr>
            <a:r>
              <a:rPr lang="en-US" sz="2000" dirty="0">
                <a:solidFill>
                  <a:srgbClr val="FF7E79"/>
                </a:solidFill>
                <a:latin typeface="Arial" panose="020B0604020202020204" pitchFamily="34" charset="0"/>
                <a:cs typeface="Arial" panose="020B0604020202020204" pitchFamily="34" charset="0"/>
              </a:rPr>
              <a:t>You can use regression to infer the value of this datapoint (see regression section) </a:t>
            </a:r>
          </a:p>
          <a:p>
            <a:pPr algn="l">
              <a:lnSpc>
                <a:spcPct val="150000"/>
              </a:lnSpc>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3786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text, sky, different&#10;&#10;Description automatically generated">
            <a:extLst>
              <a:ext uri="{FF2B5EF4-FFF2-40B4-BE49-F238E27FC236}">
                <a16:creationId xmlns:a16="http://schemas.microsoft.com/office/drawing/2014/main" id="{87ED1FF6-833D-4744-9430-2B77A87F001A}"/>
              </a:ext>
            </a:extLst>
          </p:cNvPr>
          <p:cNvPicPr>
            <a:picLocks noChangeAspect="1"/>
          </p:cNvPicPr>
          <p:nvPr/>
        </p:nvPicPr>
        <p:blipFill>
          <a:blip r:embed="rId2"/>
          <a:stretch>
            <a:fillRect/>
          </a:stretch>
        </p:blipFill>
        <p:spPr>
          <a:xfrm>
            <a:off x="965364" y="1169223"/>
            <a:ext cx="7275756" cy="3607308"/>
          </a:xfrm>
          <a:prstGeom prst="rect">
            <a:avLst/>
          </a:prstGeom>
        </p:spPr>
      </p:pic>
      <p:cxnSp>
        <p:nvCxnSpPr>
          <p:cNvPr id="7" name="Straight Arrow Connector 6">
            <a:extLst>
              <a:ext uri="{FF2B5EF4-FFF2-40B4-BE49-F238E27FC236}">
                <a16:creationId xmlns:a16="http://schemas.microsoft.com/office/drawing/2014/main" id="{24026EEA-7314-F349-BBF2-212DED1C6464}"/>
              </a:ext>
            </a:extLst>
          </p:cNvPr>
          <p:cNvCxnSpPr>
            <a:cxnSpLocks/>
          </p:cNvCxnSpPr>
          <p:nvPr/>
        </p:nvCxnSpPr>
        <p:spPr>
          <a:xfrm>
            <a:off x="2889039" y="2091168"/>
            <a:ext cx="846819" cy="59245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D476B14-4B64-5646-8404-6FE25077C36C}"/>
              </a:ext>
            </a:extLst>
          </p:cNvPr>
          <p:cNvCxnSpPr>
            <a:cxnSpLocks/>
          </p:cNvCxnSpPr>
          <p:nvPr/>
        </p:nvCxnSpPr>
        <p:spPr>
          <a:xfrm flipH="1">
            <a:off x="5871714" y="2031751"/>
            <a:ext cx="632587" cy="53999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1A9BB1-D342-0141-823F-B660171F7B23}"/>
              </a:ext>
            </a:extLst>
          </p:cNvPr>
          <p:cNvSpPr txBox="1"/>
          <p:nvPr/>
        </p:nvSpPr>
        <p:spPr>
          <a:xfrm>
            <a:off x="6359033" y="1691512"/>
            <a:ext cx="1388639" cy="307777"/>
          </a:xfrm>
          <a:prstGeom prst="rect">
            <a:avLst/>
          </a:prstGeom>
          <a:noFill/>
        </p:spPr>
        <p:txBody>
          <a:bodyPr wrap="square" rtlCol="0">
            <a:spAutoFit/>
          </a:bodyPr>
          <a:lstStyle/>
          <a:p>
            <a:r>
              <a:rPr lang="en-US" dirty="0">
                <a:solidFill>
                  <a:srgbClr val="FF2F92"/>
                </a:solidFill>
              </a:rPr>
              <a:t>Mariah Carey</a:t>
            </a:r>
          </a:p>
        </p:txBody>
      </p:sp>
      <p:sp>
        <p:nvSpPr>
          <p:cNvPr id="10" name="TextBox 9">
            <a:extLst>
              <a:ext uri="{FF2B5EF4-FFF2-40B4-BE49-F238E27FC236}">
                <a16:creationId xmlns:a16="http://schemas.microsoft.com/office/drawing/2014/main" id="{4C582B22-12CA-D345-BFDD-51DCFA723469}"/>
              </a:ext>
            </a:extLst>
          </p:cNvPr>
          <p:cNvSpPr txBox="1"/>
          <p:nvPr/>
        </p:nvSpPr>
        <p:spPr>
          <a:xfrm>
            <a:off x="2218695" y="1774903"/>
            <a:ext cx="1388639"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9AB204AA-DA4D-4443-B049-AB9424FC9222}"/>
              </a:ext>
            </a:extLst>
          </p:cNvPr>
          <p:cNvCxnSpPr>
            <a:cxnSpLocks/>
          </p:cNvCxnSpPr>
          <p:nvPr/>
        </p:nvCxnSpPr>
        <p:spPr>
          <a:xfrm>
            <a:off x="6359141" y="3790390"/>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48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text, sky, different&#10;&#10;Description automatically generated">
            <a:extLst>
              <a:ext uri="{FF2B5EF4-FFF2-40B4-BE49-F238E27FC236}">
                <a16:creationId xmlns:a16="http://schemas.microsoft.com/office/drawing/2014/main" id="{87ED1FF6-833D-4744-9430-2B77A87F001A}"/>
              </a:ext>
            </a:extLst>
          </p:cNvPr>
          <p:cNvPicPr>
            <a:picLocks noChangeAspect="1"/>
          </p:cNvPicPr>
          <p:nvPr/>
        </p:nvPicPr>
        <p:blipFill>
          <a:blip r:embed="rId2"/>
          <a:stretch>
            <a:fillRect/>
          </a:stretch>
        </p:blipFill>
        <p:spPr>
          <a:xfrm>
            <a:off x="965364" y="1169223"/>
            <a:ext cx="7275756" cy="3607308"/>
          </a:xfrm>
          <a:prstGeom prst="rect">
            <a:avLst/>
          </a:prstGeom>
        </p:spPr>
      </p:pic>
      <p:cxnSp>
        <p:nvCxnSpPr>
          <p:cNvPr id="7" name="Straight Arrow Connector 6">
            <a:extLst>
              <a:ext uri="{FF2B5EF4-FFF2-40B4-BE49-F238E27FC236}">
                <a16:creationId xmlns:a16="http://schemas.microsoft.com/office/drawing/2014/main" id="{24026EEA-7314-F349-BBF2-212DED1C6464}"/>
              </a:ext>
            </a:extLst>
          </p:cNvPr>
          <p:cNvCxnSpPr>
            <a:cxnSpLocks/>
          </p:cNvCxnSpPr>
          <p:nvPr/>
        </p:nvCxnSpPr>
        <p:spPr>
          <a:xfrm>
            <a:off x="2889039" y="2091168"/>
            <a:ext cx="846819" cy="59245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D476B14-4B64-5646-8404-6FE25077C36C}"/>
              </a:ext>
            </a:extLst>
          </p:cNvPr>
          <p:cNvCxnSpPr>
            <a:cxnSpLocks/>
          </p:cNvCxnSpPr>
          <p:nvPr/>
        </p:nvCxnSpPr>
        <p:spPr>
          <a:xfrm flipH="1">
            <a:off x="5871714" y="2031751"/>
            <a:ext cx="632587" cy="53999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1A9BB1-D342-0141-823F-B660171F7B23}"/>
              </a:ext>
            </a:extLst>
          </p:cNvPr>
          <p:cNvSpPr txBox="1"/>
          <p:nvPr/>
        </p:nvSpPr>
        <p:spPr>
          <a:xfrm>
            <a:off x="6359033" y="1691512"/>
            <a:ext cx="1388639" cy="307777"/>
          </a:xfrm>
          <a:prstGeom prst="rect">
            <a:avLst/>
          </a:prstGeom>
          <a:noFill/>
        </p:spPr>
        <p:txBody>
          <a:bodyPr wrap="square" rtlCol="0">
            <a:spAutoFit/>
          </a:bodyPr>
          <a:lstStyle/>
          <a:p>
            <a:r>
              <a:rPr lang="en-US" dirty="0">
                <a:solidFill>
                  <a:srgbClr val="FF2F92"/>
                </a:solidFill>
              </a:rPr>
              <a:t>Mariah Carey</a:t>
            </a:r>
          </a:p>
        </p:txBody>
      </p:sp>
      <p:sp>
        <p:nvSpPr>
          <p:cNvPr id="10" name="TextBox 9">
            <a:extLst>
              <a:ext uri="{FF2B5EF4-FFF2-40B4-BE49-F238E27FC236}">
                <a16:creationId xmlns:a16="http://schemas.microsoft.com/office/drawing/2014/main" id="{4C582B22-12CA-D345-BFDD-51DCFA723469}"/>
              </a:ext>
            </a:extLst>
          </p:cNvPr>
          <p:cNvSpPr txBox="1"/>
          <p:nvPr/>
        </p:nvSpPr>
        <p:spPr>
          <a:xfrm>
            <a:off x="2218695" y="1774903"/>
            <a:ext cx="1388639"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9AB204AA-DA4D-4443-B049-AB9424FC9222}"/>
              </a:ext>
            </a:extLst>
          </p:cNvPr>
          <p:cNvCxnSpPr>
            <a:cxnSpLocks/>
          </p:cNvCxnSpPr>
          <p:nvPr/>
        </p:nvCxnSpPr>
        <p:spPr>
          <a:xfrm>
            <a:off x="6359141" y="3790390"/>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6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Example…</a:t>
            </a:r>
          </a:p>
        </p:txBody>
      </p:sp>
      <p:pic>
        <p:nvPicPr>
          <p:cNvPr id="11" name="Picture 10" descr="A picture containing text, different&#10;&#10;Description automatically generated">
            <a:extLst>
              <a:ext uri="{FF2B5EF4-FFF2-40B4-BE49-F238E27FC236}">
                <a16:creationId xmlns:a16="http://schemas.microsoft.com/office/drawing/2014/main" id="{4EE529F1-A421-784C-B8B6-E34299CFC957}"/>
              </a:ext>
            </a:extLst>
          </p:cNvPr>
          <p:cNvPicPr>
            <a:picLocks noChangeAspect="1"/>
          </p:cNvPicPr>
          <p:nvPr/>
        </p:nvPicPr>
        <p:blipFill>
          <a:blip r:embed="rId2"/>
          <a:stretch>
            <a:fillRect/>
          </a:stretch>
        </p:blipFill>
        <p:spPr>
          <a:xfrm>
            <a:off x="1186414" y="1211496"/>
            <a:ext cx="7237586" cy="3588383"/>
          </a:xfrm>
          <a:prstGeom prst="rect">
            <a:avLst/>
          </a:prstGeom>
        </p:spPr>
      </p:pic>
      <p:cxnSp>
        <p:nvCxnSpPr>
          <p:cNvPr id="12" name="Straight Arrow Connector 11">
            <a:extLst>
              <a:ext uri="{FF2B5EF4-FFF2-40B4-BE49-F238E27FC236}">
                <a16:creationId xmlns:a16="http://schemas.microsoft.com/office/drawing/2014/main" id="{A5697B89-583F-0142-A1F8-16712369B689}"/>
              </a:ext>
            </a:extLst>
          </p:cNvPr>
          <p:cNvCxnSpPr>
            <a:cxnSpLocks/>
          </p:cNvCxnSpPr>
          <p:nvPr/>
        </p:nvCxnSpPr>
        <p:spPr>
          <a:xfrm>
            <a:off x="4598865" y="3852183"/>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1609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Therefore, we can see how maximizing the likelihood can generate a model that best explains the distribution of our data based on an unknown parameter (random variable)</a:t>
            </a:r>
          </a:p>
        </p:txBody>
      </p:sp>
    </p:spTree>
    <p:extLst>
      <p:ext uri="{BB962C8B-B14F-4D97-AF65-F5344CB8AC3E}">
        <p14:creationId xmlns:p14="http://schemas.microsoft.com/office/powerpoint/2010/main" val="376187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The goodness-of-fit of models will be described in Log likelihoods. These values by themselves are meaningless. They can only tell you how well a model fits RELATIVE to another model fit on the SAME data.</a:t>
            </a:r>
          </a:p>
        </p:txBody>
      </p:sp>
    </p:spTree>
    <p:extLst>
      <p:ext uri="{BB962C8B-B14F-4D97-AF65-F5344CB8AC3E}">
        <p14:creationId xmlns:p14="http://schemas.microsoft.com/office/powerpoint/2010/main" val="134920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Model selection</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7908" y="139380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39700" indent="0" algn="l"/>
            <a:r>
              <a:rPr lang="en-US" sz="2400" dirty="0"/>
              <a:t>Each model has a different number of ‘free’ variables / values that can vary</a:t>
            </a:r>
          </a:p>
          <a:p>
            <a:pPr marL="139700" indent="0" algn="l"/>
            <a:r>
              <a:rPr lang="en-US" sz="2400" dirty="0"/>
              <a:t>The more your model is free to vary, the better it can fit data</a:t>
            </a:r>
          </a:p>
          <a:p>
            <a:pPr marL="139700" indent="0" algn="l"/>
            <a:r>
              <a:rPr lang="en-US" sz="2400" dirty="0"/>
              <a:t>Visually, this is the equivalent of adding more bends to your data</a:t>
            </a:r>
          </a:p>
          <a:p>
            <a:pPr marL="139700" indent="0" algn="l"/>
            <a:r>
              <a:rPr lang="en-US" sz="2400" dirty="0"/>
              <a:t>While we love flexibility, models that are too flexible are hard to interpret and tend not to generalize well</a:t>
            </a:r>
          </a:p>
        </p:txBody>
      </p:sp>
    </p:spTree>
    <p:extLst>
      <p:ext uri="{BB962C8B-B14F-4D97-AF65-F5344CB8AC3E}">
        <p14:creationId xmlns:p14="http://schemas.microsoft.com/office/powerpoint/2010/main" val="402405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Model selection</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map&#10;&#10;Description automatically generated">
            <a:extLst>
              <a:ext uri="{FF2B5EF4-FFF2-40B4-BE49-F238E27FC236}">
                <a16:creationId xmlns:a16="http://schemas.microsoft.com/office/drawing/2014/main" id="{730F9CB9-4689-CD4A-8C80-91FAF52F0EFD}"/>
              </a:ext>
            </a:extLst>
          </p:cNvPr>
          <p:cNvPicPr>
            <a:picLocks noChangeAspect="1"/>
          </p:cNvPicPr>
          <p:nvPr/>
        </p:nvPicPr>
        <p:blipFill rotWithShape="1">
          <a:blip r:embed="rId2"/>
          <a:srcRect l="9062" t="4914" r="7628" b="3090"/>
          <a:stretch/>
        </p:blipFill>
        <p:spPr>
          <a:xfrm>
            <a:off x="786384" y="288520"/>
            <a:ext cx="7637616" cy="4566460"/>
          </a:xfrm>
          <a:prstGeom prst="rect">
            <a:avLst/>
          </a:prstGeom>
        </p:spPr>
      </p:pic>
    </p:spTree>
    <p:extLst>
      <p:ext uri="{BB962C8B-B14F-4D97-AF65-F5344CB8AC3E}">
        <p14:creationId xmlns:p14="http://schemas.microsoft.com/office/powerpoint/2010/main" val="15014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88" y="670533"/>
            <a:ext cx="4101766" cy="4043994"/>
          </a:xfrm>
          <a:prstGeom prst="rect">
            <a:avLst/>
          </a:prstGeom>
        </p:spPr>
      </p:pic>
      <p:sp>
        <p:nvSpPr>
          <p:cNvPr id="5" name="Title 4"/>
          <p:cNvSpPr>
            <a:spLocks noGrp="1"/>
          </p:cNvSpPr>
          <p:nvPr>
            <p:ph type="title" idx="4294967295"/>
          </p:nvPr>
        </p:nvSpPr>
        <p:spPr>
          <a:xfrm>
            <a:off x="5349770" y="669430"/>
            <a:ext cx="7732712" cy="573087"/>
          </a:xfrm>
        </p:spPr>
        <p:txBody>
          <a:bodyPr/>
          <a:lstStyle/>
          <a:p>
            <a:r>
              <a:rPr lang="en-US" dirty="0"/>
              <a:t>Overfitting</a:t>
            </a:r>
          </a:p>
        </p:txBody>
      </p:sp>
      <p:pic>
        <p:nvPicPr>
          <p:cNvPr id="6" name="Content Placeholder 5"/>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938093" y="881799"/>
            <a:ext cx="3486150" cy="3263900"/>
          </a:xfrm>
        </p:spPr>
      </p:pic>
      <p:grpSp>
        <p:nvGrpSpPr>
          <p:cNvPr id="9" name="Group 8"/>
          <p:cNvGrpSpPr/>
          <p:nvPr/>
        </p:nvGrpSpPr>
        <p:grpSpPr>
          <a:xfrm>
            <a:off x="1377298" y="1370831"/>
            <a:ext cx="2455704" cy="2662947"/>
            <a:chOff x="4078779" y="2514885"/>
            <a:chExt cx="3274272" cy="3550596"/>
          </a:xfrm>
        </p:grpSpPr>
        <p:sp>
          <p:nvSpPr>
            <p:cNvPr id="8" name="Oval 7"/>
            <p:cNvSpPr/>
            <p:nvPr/>
          </p:nvSpPr>
          <p:spPr>
            <a:xfrm>
              <a:off x="4791627" y="251488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Oval 21"/>
            <p:cNvSpPr/>
            <p:nvPr/>
          </p:nvSpPr>
          <p:spPr>
            <a:xfrm>
              <a:off x="4602441" y="281443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Oval 22"/>
            <p:cNvSpPr/>
            <p:nvPr/>
          </p:nvSpPr>
          <p:spPr>
            <a:xfrm>
              <a:off x="4579368" y="311397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p:cNvSpPr/>
            <p:nvPr/>
          </p:nvSpPr>
          <p:spPr>
            <a:xfrm>
              <a:off x="4500377"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Oval 24"/>
            <p:cNvSpPr/>
            <p:nvPr/>
          </p:nvSpPr>
          <p:spPr>
            <a:xfrm>
              <a:off x="4450371" y="365101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Oval 25"/>
            <p:cNvSpPr/>
            <p:nvPr/>
          </p:nvSpPr>
          <p:spPr>
            <a:xfrm>
              <a:off x="4542582" y="393876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Oval 26"/>
            <p:cNvSpPr/>
            <p:nvPr/>
          </p:nvSpPr>
          <p:spPr>
            <a:xfrm>
              <a:off x="4642594" y="411530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Oval 31"/>
            <p:cNvSpPr/>
            <p:nvPr/>
          </p:nvSpPr>
          <p:spPr>
            <a:xfrm>
              <a:off x="4335251" y="4924601"/>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Oval 32"/>
            <p:cNvSpPr/>
            <p:nvPr/>
          </p:nvSpPr>
          <p:spPr>
            <a:xfrm>
              <a:off x="4477798" y="502461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Oval 33"/>
            <p:cNvSpPr/>
            <p:nvPr/>
          </p:nvSpPr>
          <p:spPr>
            <a:xfrm>
              <a:off x="4213972" y="50196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Oval 34"/>
            <p:cNvSpPr/>
            <p:nvPr/>
          </p:nvSpPr>
          <p:spPr>
            <a:xfrm>
              <a:off x="4078779" y="511964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p:cNvSpPr/>
            <p:nvPr/>
          </p:nvSpPr>
          <p:spPr>
            <a:xfrm>
              <a:off x="4313984" y="524736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p:cNvSpPr/>
            <p:nvPr/>
          </p:nvSpPr>
          <p:spPr>
            <a:xfrm>
              <a:off x="4450371" y="519013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p:cNvSpPr/>
            <p:nvPr/>
          </p:nvSpPr>
          <p:spPr>
            <a:xfrm>
              <a:off x="468176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p:cNvSpPr/>
            <p:nvPr/>
          </p:nvSpPr>
          <p:spPr>
            <a:xfrm>
              <a:off x="4791627" y="5920717"/>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p:cNvSpPr/>
            <p:nvPr/>
          </p:nvSpPr>
          <p:spPr>
            <a:xfrm>
              <a:off x="5002164" y="59443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p:cNvSpPr/>
            <p:nvPr/>
          </p:nvSpPr>
          <p:spPr>
            <a:xfrm>
              <a:off x="555921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p:cNvSpPr/>
            <p:nvPr/>
          </p:nvSpPr>
          <p:spPr>
            <a:xfrm>
              <a:off x="6383496" y="596546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p:cNvSpPr/>
            <p:nvPr/>
          </p:nvSpPr>
          <p:spPr>
            <a:xfrm>
              <a:off x="6640999" y="594647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Oval 43"/>
            <p:cNvSpPr/>
            <p:nvPr/>
          </p:nvSpPr>
          <p:spPr>
            <a:xfrm>
              <a:off x="6863828" y="58207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p:cNvSpPr/>
            <p:nvPr/>
          </p:nvSpPr>
          <p:spPr>
            <a:xfrm>
              <a:off x="6963840" y="563576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p:cNvSpPr/>
            <p:nvPr/>
          </p:nvSpPr>
          <p:spPr>
            <a:xfrm>
              <a:off x="7063852" y="527995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p:cNvSpPr/>
            <p:nvPr/>
          </p:nvSpPr>
          <p:spPr>
            <a:xfrm>
              <a:off x="6913834" y="520709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p:cNvSpPr/>
            <p:nvPr/>
          </p:nvSpPr>
          <p:spPr>
            <a:xfrm>
              <a:off x="7253039" y="50901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p:cNvSpPr/>
            <p:nvPr/>
          </p:nvSpPr>
          <p:spPr>
            <a:xfrm>
              <a:off x="7110492" y="501963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Oval 49"/>
            <p:cNvSpPr/>
            <p:nvPr/>
          </p:nvSpPr>
          <p:spPr>
            <a:xfrm>
              <a:off x="6948013" y="494275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Oval 50"/>
            <p:cNvSpPr/>
            <p:nvPr/>
          </p:nvSpPr>
          <p:spPr>
            <a:xfrm>
              <a:off x="6835540" y="503961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Oval 51"/>
            <p:cNvSpPr/>
            <p:nvPr/>
          </p:nvSpPr>
          <p:spPr>
            <a:xfrm>
              <a:off x="6674226" y="41153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Oval 52"/>
            <p:cNvSpPr/>
            <p:nvPr/>
          </p:nvSpPr>
          <p:spPr>
            <a:xfrm>
              <a:off x="6763816" y="380850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Oval 53"/>
            <p:cNvSpPr/>
            <p:nvPr/>
          </p:nvSpPr>
          <p:spPr>
            <a:xfrm>
              <a:off x="6785534"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Oval 54"/>
            <p:cNvSpPr/>
            <p:nvPr/>
          </p:nvSpPr>
          <p:spPr>
            <a:xfrm>
              <a:off x="6713810" y="31216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p:cNvSpPr/>
            <p:nvPr/>
          </p:nvSpPr>
          <p:spPr>
            <a:xfrm>
              <a:off x="6713810" y="277535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p:cNvSpPr/>
            <p:nvPr/>
          </p:nvSpPr>
          <p:spPr>
            <a:xfrm>
              <a:off x="6530041" y="251639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20" name="Straight Connector 19"/>
          <p:cNvCxnSpPr/>
          <p:nvPr/>
        </p:nvCxnSpPr>
        <p:spPr>
          <a:xfrm>
            <a:off x="1196669" y="2711307"/>
            <a:ext cx="3143250" cy="3399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Freeform 60"/>
          <p:cNvSpPr/>
          <p:nvPr/>
        </p:nvSpPr>
        <p:spPr>
          <a:xfrm>
            <a:off x="1196669" y="1574154"/>
            <a:ext cx="2997200" cy="2164468"/>
          </a:xfrm>
          <a:custGeom>
            <a:avLst/>
            <a:gdLst>
              <a:gd name="connsiteX0" fmla="*/ 0 w 3996266"/>
              <a:gd name="connsiteY0" fmla="*/ 0 h 1778013"/>
              <a:gd name="connsiteX1" fmla="*/ 1921933 w 3996266"/>
              <a:gd name="connsiteY1" fmla="*/ 1778000 h 1778013"/>
              <a:gd name="connsiteX2" fmla="*/ 3996266 w 3996266"/>
              <a:gd name="connsiteY2" fmla="*/ 33866 h 1778013"/>
            </a:gdLst>
            <a:ahLst/>
            <a:cxnLst>
              <a:cxn ang="0">
                <a:pos x="connsiteX0" y="connsiteY0"/>
              </a:cxn>
              <a:cxn ang="0">
                <a:pos x="connsiteX1" y="connsiteY1"/>
              </a:cxn>
              <a:cxn ang="0">
                <a:pos x="connsiteX2" y="connsiteY2"/>
              </a:cxn>
            </a:cxnLst>
            <a:rect l="l" t="t" r="r" b="b"/>
            <a:pathLst>
              <a:path w="3996266" h="1778013">
                <a:moveTo>
                  <a:pt x="0" y="0"/>
                </a:moveTo>
                <a:cubicBezTo>
                  <a:pt x="627944" y="886178"/>
                  <a:pt x="1255889" y="1772356"/>
                  <a:pt x="1921933" y="1778000"/>
                </a:cubicBezTo>
                <a:cubicBezTo>
                  <a:pt x="2587977" y="1783644"/>
                  <a:pt x="3996266" y="33866"/>
                  <a:pt x="3996266" y="3386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Freeform 62"/>
          <p:cNvSpPr/>
          <p:nvPr/>
        </p:nvSpPr>
        <p:spPr>
          <a:xfrm>
            <a:off x="1403849" y="1393477"/>
            <a:ext cx="2400315" cy="2616016"/>
          </a:xfrm>
          <a:custGeom>
            <a:avLst/>
            <a:gdLst>
              <a:gd name="connsiteX0" fmla="*/ 2471193 w 3200420"/>
              <a:gd name="connsiteY0" fmla="*/ 0 h 3488021"/>
              <a:gd name="connsiteX1" fmla="*/ 2657460 w 3200420"/>
              <a:gd name="connsiteY1" fmla="*/ 287867 h 3488021"/>
              <a:gd name="connsiteX2" fmla="*/ 2657460 w 3200420"/>
              <a:gd name="connsiteY2" fmla="*/ 635000 h 3488021"/>
              <a:gd name="connsiteX3" fmla="*/ 2742127 w 3200420"/>
              <a:gd name="connsiteY3" fmla="*/ 965200 h 3488021"/>
              <a:gd name="connsiteX4" fmla="*/ 2699793 w 3200420"/>
              <a:gd name="connsiteY4" fmla="*/ 1320800 h 3488021"/>
              <a:gd name="connsiteX5" fmla="*/ 2589727 w 3200420"/>
              <a:gd name="connsiteY5" fmla="*/ 1608667 h 3488021"/>
              <a:gd name="connsiteX6" fmla="*/ 2759060 w 3200420"/>
              <a:gd name="connsiteY6" fmla="*/ 2548467 h 3488021"/>
              <a:gd name="connsiteX7" fmla="*/ 2869127 w 3200420"/>
              <a:gd name="connsiteY7" fmla="*/ 2463800 h 3488021"/>
              <a:gd name="connsiteX8" fmla="*/ 2860660 w 3200420"/>
              <a:gd name="connsiteY8" fmla="*/ 2726267 h 3488021"/>
              <a:gd name="connsiteX9" fmla="*/ 3038460 w 3200420"/>
              <a:gd name="connsiteY9" fmla="*/ 2514600 h 3488021"/>
              <a:gd name="connsiteX10" fmla="*/ 3004593 w 3200420"/>
              <a:gd name="connsiteY10" fmla="*/ 2794000 h 3488021"/>
              <a:gd name="connsiteX11" fmla="*/ 3199327 w 3200420"/>
              <a:gd name="connsiteY11" fmla="*/ 2582334 h 3488021"/>
              <a:gd name="connsiteX12" fmla="*/ 2902993 w 3200420"/>
              <a:gd name="connsiteY12" fmla="*/ 3158067 h 3488021"/>
              <a:gd name="connsiteX13" fmla="*/ 2809860 w 3200420"/>
              <a:gd name="connsiteY13" fmla="*/ 3361267 h 3488021"/>
              <a:gd name="connsiteX14" fmla="*/ 2581260 w 3200420"/>
              <a:gd name="connsiteY14" fmla="*/ 3471334 h 3488021"/>
              <a:gd name="connsiteX15" fmla="*/ 2318793 w 3200420"/>
              <a:gd name="connsiteY15" fmla="*/ 3479800 h 3488021"/>
              <a:gd name="connsiteX16" fmla="*/ 1522927 w 3200420"/>
              <a:gd name="connsiteY16" fmla="*/ 3395134 h 3488021"/>
              <a:gd name="connsiteX17" fmla="*/ 981060 w 3200420"/>
              <a:gd name="connsiteY17" fmla="*/ 3445934 h 3488021"/>
              <a:gd name="connsiteX18" fmla="*/ 743993 w 3200420"/>
              <a:gd name="connsiteY18" fmla="*/ 3445934 h 3488021"/>
              <a:gd name="connsiteX19" fmla="*/ 574660 w 3200420"/>
              <a:gd name="connsiteY19" fmla="*/ 3403600 h 3488021"/>
              <a:gd name="connsiteX20" fmla="*/ 7393 w 3200420"/>
              <a:gd name="connsiteY20" fmla="*/ 2641600 h 3488021"/>
              <a:gd name="connsiteX21" fmla="*/ 244460 w 3200420"/>
              <a:gd name="connsiteY21" fmla="*/ 2794000 h 3488021"/>
              <a:gd name="connsiteX22" fmla="*/ 142860 w 3200420"/>
              <a:gd name="connsiteY22" fmla="*/ 2506134 h 3488021"/>
              <a:gd name="connsiteX23" fmla="*/ 371460 w 3200420"/>
              <a:gd name="connsiteY23" fmla="*/ 2700867 h 3488021"/>
              <a:gd name="connsiteX24" fmla="*/ 244460 w 3200420"/>
              <a:gd name="connsiteY24" fmla="*/ 2396067 h 3488021"/>
              <a:gd name="connsiteX25" fmla="*/ 456127 w 3200420"/>
              <a:gd name="connsiteY25" fmla="*/ 2556934 h 3488021"/>
              <a:gd name="connsiteX26" fmla="*/ 583127 w 3200420"/>
              <a:gd name="connsiteY26" fmla="*/ 1625600 h 3488021"/>
              <a:gd name="connsiteX27" fmla="*/ 473060 w 3200420"/>
              <a:gd name="connsiteY27" fmla="*/ 1464734 h 3488021"/>
              <a:gd name="connsiteX28" fmla="*/ 388393 w 3200420"/>
              <a:gd name="connsiteY28" fmla="*/ 1185334 h 3488021"/>
              <a:gd name="connsiteX29" fmla="*/ 439193 w 3200420"/>
              <a:gd name="connsiteY29" fmla="*/ 965200 h 3488021"/>
              <a:gd name="connsiteX30" fmla="*/ 506927 w 3200420"/>
              <a:gd name="connsiteY30" fmla="*/ 660400 h 3488021"/>
              <a:gd name="connsiteX31" fmla="*/ 549260 w 3200420"/>
              <a:gd name="connsiteY31" fmla="*/ 355600 h 3488021"/>
              <a:gd name="connsiteX32" fmla="*/ 735527 w 3200420"/>
              <a:gd name="connsiteY32" fmla="*/ 33867 h 3488021"/>
              <a:gd name="connsiteX33" fmla="*/ 735527 w 3200420"/>
              <a:gd name="connsiteY33" fmla="*/ 33867 h 34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0420" h="3488021">
                <a:moveTo>
                  <a:pt x="2471193" y="0"/>
                </a:moveTo>
                <a:cubicBezTo>
                  <a:pt x="2548804" y="91017"/>
                  <a:pt x="2626416" y="182034"/>
                  <a:pt x="2657460" y="287867"/>
                </a:cubicBezTo>
                <a:cubicBezTo>
                  <a:pt x="2688504" y="393700"/>
                  <a:pt x="2643349" y="522111"/>
                  <a:pt x="2657460" y="635000"/>
                </a:cubicBezTo>
                <a:cubicBezTo>
                  <a:pt x="2671571" y="747889"/>
                  <a:pt x="2735072" y="850900"/>
                  <a:pt x="2742127" y="965200"/>
                </a:cubicBezTo>
                <a:cubicBezTo>
                  <a:pt x="2749183" y="1079500"/>
                  <a:pt x="2725193" y="1213556"/>
                  <a:pt x="2699793" y="1320800"/>
                </a:cubicBezTo>
                <a:cubicBezTo>
                  <a:pt x="2674393" y="1428044"/>
                  <a:pt x="2579849" y="1404056"/>
                  <a:pt x="2589727" y="1608667"/>
                </a:cubicBezTo>
                <a:cubicBezTo>
                  <a:pt x="2599605" y="1813278"/>
                  <a:pt x="2712493" y="2405945"/>
                  <a:pt x="2759060" y="2548467"/>
                </a:cubicBezTo>
                <a:cubicBezTo>
                  <a:pt x="2805627" y="2690989"/>
                  <a:pt x="2852194" y="2434167"/>
                  <a:pt x="2869127" y="2463800"/>
                </a:cubicBezTo>
                <a:cubicBezTo>
                  <a:pt x="2886060" y="2493433"/>
                  <a:pt x="2832438" y="2717800"/>
                  <a:pt x="2860660" y="2726267"/>
                </a:cubicBezTo>
                <a:cubicBezTo>
                  <a:pt x="2888882" y="2734734"/>
                  <a:pt x="3014471" y="2503311"/>
                  <a:pt x="3038460" y="2514600"/>
                </a:cubicBezTo>
                <a:cubicBezTo>
                  <a:pt x="3062449" y="2525889"/>
                  <a:pt x="2977782" y="2782711"/>
                  <a:pt x="3004593" y="2794000"/>
                </a:cubicBezTo>
                <a:cubicBezTo>
                  <a:pt x="3031404" y="2805289"/>
                  <a:pt x="3216260" y="2521656"/>
                  <a:pt x="3199327" y="2582334"/>
                </a:cubicBezTo>
                <a:cubicBezTo>
                  <a:pt x="3182394" y="2643012"/>
                  <a:pt x="2967904" y="3028245"/>
                  <a:pt x="2902993" y="3158067"/>
                </a:cubicBezTo>
                <a:cubicBezTo>
                  <a:pt x="2838082" y="3287889"/>
                  <a:pt x="2863482" y="3309056"/>
                  <a:pt x="2809860" y="3361267"/>
                </a:cubicBezTo>
                <a:cubicBezTo>
                  <a:pt x="2756238" y="3413478"/>
                  <a:pt x="2663105" y="3451578"/>
                  <a:pt x="2581260" y="3471334"/>
                </a:cubicBezTo>
                <a:cubicBezTo>
                  <a:pt x="2499415" y="3491090"/>
                  <a:pt x="2495182" y="3492500"/>
                  <a:pt x="2318793" y="3479800"/>
                </a:cubicBezTo>
                <a:cubicBezTo>
                  <a:pt x="2142404" y="3467100"/>
                  <a:pt x="1745882" y="3400778"/>
                  <a:pt x="1522927" y="3395134"/>
                </a:cubicBezTo>
                <a:cubicBezTo>
                  <a:pt x="1299972" y="3389490"/>
                  <a:pt x="1110882" y="3437467"/>
                  <a:pt x="981060" y="3445934"/>
                </a:cubicBezTo>
                <a:cubicBezTo>
                  <a:pt x="851238" y="3454401"/>
                  <a:pt x="811726" y="3452990"/>
                  <a:pt x="743993" y="3445934"/>
                </a:cubicBezTo>
                <a:cubicBezTo>
                  <a:pt x="676260" y="3438878"/>
                  <a:pt x="697427" y="3537656"/>
                  <a:pt x="574660" y="3403600"/>
                </a:cubicBezTo>
                <a:cubicBezTo>
                  <a:pt x="451893" y="3269544"/>
                  <a:pt x="62426" y="2743200"/>
                  <a:pt x="7393" y="2641600"/>
                </a:cubicBezTo>
                <a:cubicBezTo>
                  <a:pt x="-47640" y="2540000"/>
                  <a:pt x="221882" y="2816578"/>
                  <a:pt x="244460" y="2794000"/>
                </a:cubicBezTo>
                <a:cubicBezTo>
                  <a:pt x="267038" y="2771422"/>
                  <a:pt x="121693" y="2521656"/>
                  <a:pt x="142860" y="2506134"/>
                </a:cubicBezTo>
                <a:cubicBezTo>
                  <a:pt x="164027" y="2490612"/>
                  <a:pt x="354527" y="2719211"/>
                  <a:pt x="371460" y="2700867"/>
                </a:cubicBezTo>
                <a:cubicBezTo>
                  <a:pt x="388393" y="2682523"/>
                  <a:pt x="230349" y="2420056"/>
                  <a:pt x="244460" y="2396067"/>
                </a:cubicBezTo>
                <a:cubicBezTo>
                  <a:pt x="258571" y="2372078"/>
                  <a:pt x="399683" y="2685345"/>
                  <a:pt x="456127" y="2556934"/>
                </a:cubicBezTo>
                <a:cubicBezTo>
                  <a:pt x="512571" y="2428523"/>
                  <a:pt x="580305" y="1807633"/>
                  <a:pt x="583127" y="1625600"/>
                </a:cubicBezTo>
                <a:cubicBezTo>
                  <a:pt x="585949" y="1443567"/>
                  <a:pt x="505516" y="1538112"/>
                  <a:pt x="473060" y="1464734"/>
                </a:cubicBezTo>
                <a:cubicBezTo>
                  <a:pt x="440604" y="1391356"/>
                  <a:pt x="394037" y="1268590"/>
                  <a:pt x="388393" y="1185334"/>
                </a:cubicBezTo>
                <a:cubicBezTo>
                  <a:pt x="382749" y="1102078"/>
                  <a:pt x="419437" y="1052689"/>
                  <a:pt x="439193" y="965200"/>
                </a:cubicBezTo>
                <a:cubicBezTo>
                  <a:pt x="458949" y="877711"/>
                  <a:pt x="488583" y="762000"/>
                  <a:pt x="506927" y="660400"/>
                </a:cubicBezTo>
                <a:cubicBezTo>
                  <a:pt x="525271" y="558800"/>
                  <a:pt x="511160" y="460022"/>
                  <a:pt x="549260" y="355600"/>
                </a:cubicBezTo>
                <a:cubicBezTo>
                  <a:pt x="587360" y="251178"/>
                  <a:pt x="735527" y="33867"/>
                  <a:pt x="735527" y="33867"/>
                </a:cubicBezTo>
                <a:lnTo>
                  <a:pt x="735527" y="33867"/>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79" name="Group 78"/>
          <p:cNvGrpSpPr/>
          <p:nvPr/>
        </p:nvGrpSpPr>
        <p:grpSpPr>
          <a:xfrm>
            <a:off x="1351200" y="1674113"/>
            <a:ext cx="2735153" cy="2097227"/>
            <a:chOff x="4206541" y="2804115"/>
            <a:chExt cx="3646871" cy="2796302"/>
          </a:xfrm>
        </p:grpSpPr>
        <p:sp>
          <p:nvSpPr>
            <p:cNvPr id="64" name="Oval 63"/>
            <p:cNvSpPr/>
            <p:nvPr/>
          </p:nvSpPr>
          <p:spPr>
            <a:xfrm>
              <a:off x="4206541" y="290412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8" name="Group 77"/>
            <p:cNvGrpSpPr/>
            <p:nvPr/>
          </p:nvGrpSpPr>
          <p:grpSpPr>
            <a:xfrm>
              <a:off x="4340923" y="2804115"/>
              <a:ext cx="3512489" cy="2796302"/>
              <a:chOff x="4340923" y="2804115"/>
              <a:chExt cx="3512489" cy="2796302"/>
            </a:xfrm>
          </p:grpSpPr>
          <p:sp>
            <p:nvSpPr>
              <p:cNvPr id="65" name="Oval 64"/>
              <p:cNvSpPr/>
              <p:nvPr/>
            </p:nvSpPr>
            <p:spPr>
              <a:xfrm>
                <a:off x="4340923" y="3807890"/>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p:cNvSpPr/>
              <p:nvPr/>
            </p:nvSpPr>
            <p:spPr>
              <a:xfrm>
                <a:off x="5363103" y="498401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p:cNvSpPr/>
              <p:nvPr/>
            </p:nvSpPr>
            <p:spPr>
              <a:xfrm>
                <a:off x="6306914" y="54386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p:cNvSpPr/>
              <p:nvPr/>
            </p:nvSpPr>
            <p:spPr>
              <a:xfrm>
                <a:off x="5463115" y="5500404"/>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p:cNvSpPr/>
              <p:nvPr/>
            </p:nvSpPr>
            <p:spPr>
              <a:xfrm>
                <a:off x="6607805" y="480256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p:cNvSpPr/>
              <p:nvPr/>
            </p:nvSpPr>
            <p:spPr>
              <a:xfrm>
                <a:off x="7165953" y="42953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p:cNvSpPr/>
              <p:nvPr/>
            </p:nvSpPr>
            <p:spPr>
              <a:xfrm>
                <a:off x="7315587" y="3646959"/>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p:cNvSpPr/>
              <p:nvPr/>
            </p:nvSpPr>
            <p:spPr>
              <a:xfrm>
                <a:off x="7706246" y="3388696"/>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p:cNvSpPr/>
              <p:nvPr/>
            </p:nvSpPr>
            <p:spPr>
              <a:xfrm>
                <a:off x="4715412" y="450838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p:cNvSpPr/>
              <p:nvPr/>
            </p:nvSpPr>
            <p:spPr>
              <a:xfrm>
                <a:off x="7753400" y="280411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p:cNvSpPr/>
              <p:nvPr/>
            </p:nvSpPr>
            <p:spPr>
              <a:xfrm>
                <a:off x="6976382" y="538285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p:cNvSpPr/>
              <p:nvPr/>
            </p:nvSpPr>
            <p:spPr>
              <a:xfrm>
                <a:off x="4740370" y="533285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p:cNvSpPr/>
              <p:nvPr/>
            </p:nvSpPr>
            <p:spPr>
              <a:xfrm>
                <a:off x="4397799" y="449595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mc:AlternateContent xmlns:mc="http://schemas.openxmlformats.org/markup-compatibility/2006" xmlns:a14="http://schemas.microsoft.com/office/drawing/2010/main">
        <mc:Choice Requires="a14">
          <p:sp>
            <p:nvSpPr>
              <p:cNvPr id="80" name="TextBox 79"/>
              <p:cNvSpPr txBox="1"/>
              <p:nvPr/>
            </p:nvSpPr>
            <p:spPr>
              <a:xfrm>
                <a:off x="5654899" y="2228637"/>
                <a:ext cx="24398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0" name="TextBox 79"/>
              <p:cNvSpPr txBox="1">
                <a:spLocks noRot="1" noChangeAspect="1" noMove="1" noResize="1" noEditPoints="1" noAdjustHandles="1" noChangeArrowheads="1" noChangeShapeType="1" noTextEdit="1"/>
              </p:cNvSpPr>
              <p:nvPr/>
            </p:nvSpPr>
            <p:spPr>
              <a:xfrm>
                <a:off x="5654899" y="2228637"/>
                <a:ext cx="2439866" cy="461665"/>
              </a:xfrm>
              <a:prstGeom prst="rect">
                <a:avLst/>
              </a:prstGeom>
              <a:blipFill>
                <a:blip r:embed="rId5"/>
                <a:stretch>
                  <a:fillRect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5349770" y="2571360"/>
                <a:ext cx="27449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𝑋</m:t>
                          </m:r>
                        </m:e>
                        <m:sup>
                          <m:r>
                            <a:rPr lang="en-US" sz="2400" i="1">
                              <a:latin typeface="Cambria Math" charset="0"/>
                              <a:ea typeface="Cambria Math" charset="0"/>
                              <a:cs typeface="Cambria Math" charset="0"/>
                            </a:rPr>
                            <m:t>2</m:t>
                          </m:r>
                        </m:sup>
                      </m:sSup>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𝛾</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1" name="TextBox 80"/>
              <p:cNvSpPr txBox="1">
                <a:spLocks noRot="1" noChangeAspect="1" noMove="1" noResize="1" noEditPoints="1" noAdjustHandles="1" noChangeArrowheads="1" noChangeShapeType="1" noTextEdit="1"/>
              </p:cNvSpPr>
              <p:nvPr/>
            </p:nvSpPr>
            <p:spPr>
              <a:xfrm>
                <a:off x="5349770" y="2571360"/>
                <a:ext cx="2744995" cy="461665"/>
              </a:xfrm>
              <a:prstGeom prst="rect">
                <a:avLst/>
              </a:prstGeom>
              <a:blipFill>
                <a:blip r:embed="rId6"/>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5311651" y="2955290"/>
                <a:ext cx="2866346" cy="5759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charset="0"/>
                        </a:rPr>
                        <m:t>𝑌</m:t>
                      </m:r>
                      <m:r>
                        <a:rPr lang="en-US" sz="1200" i="1">
                          <a:latin typeface="Cambria Math" charset="0"/>
                        </a:rPr>
                        <m:t>=</m:t>
                      </m:r>
                      <m:r>
                        <a:rPr lang="en-US" sz="1200" i="1">
                          <a:latin typeface="Cambria Math" charset="0"/>
                          <a:ea typeface="Cambria Math" charset="0"/>
                          <a:cs typeface="Cambria Math" charset="0"/>
                        </a:rPr>
                        <m:t>𝛽</m:t>
                      </m:r>
                      <m:sSup>
                        <m:sSupPr>
                          <m:ctrlPr>
                            <a:rPr lang="en-US"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𝑋</m:t>
                          </m:r>
                        </m:e>
                        <m:sup>
                          <m:r>
                            <a:rPr lang="en-US" sz="1200" i="1">
                              <a:latin typeface="Cambria Math" charset="0"/>
                              <a:ea typeface="Cambria Math" charset="0"/>
                              <a:cs typeface="Cambria Math" charset="0"/>
                            </a:rPr>
                            <m:t>2</m:t>
                          </m:r>
                        </m:sup>
                      </m:s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𝛾</m:t>
                      </m:r>
                      <m:r>
                        <a:rPr lang="en-US" sz="1200" i="1">
                          <a:latin typeface="Cambria Math" charset="0"/>
                          <a:ea typeface="Cambria Math" charset="0"/>
                          <a:cs typeface="Cambria Math" charset="0"/>
                        </a:rPr>
                        <m:t>𝑋</m:t>
                      </m:r>
                      <m:r>
                        <a:rPr lang="en-US" sz="1200" i="1">
                          <a:latin typeface="Cambria Math" charset="0"/>
                          <a:ea typeface="Cambria Math" charset="0"/>
                          <a:cs typeface="Cambria Math" charset="0"/>
                        </a:rPr>
                        <m:t>+</m:t>
                      </m:r>
                      <m:f>
                        <m:fPr>
                          <m:ctrlPr>
                            <a:rPr lang="bg-BG" sz="1200" i="1">
                              <a:latin typeface="Cambria Math" panose="02040503050406030204" pitchFamily="18" charset="0"/>
                              <a:ea typeface="Cambria Math" charset="0"/>
                              <a:cs typeface="Cambria Math" charset="0"/>
                            </a:rPr>
                          </m:ctrlPr>
                        </m:fPr>
                        <m:num>
                          <m:r>
                            <a:rPr lang="en-US" sz="1200" i="1">
                              <a:latin typeface="Cambria Math" charset="0"/>
                              <a:ea typeface="Cambria Math" charset="0"/>
                              <a:cs typeface="Cambria Math" charset="0"/>
                            </a:rPr>
                            <m:t>𝜉</m:t>
                          </m:r>
                          <m:func>
                            <m:funcPr>
                              <m:ctrlPr>
                                <a:rPr lang="en-US" sz="1200" i="1">
                                  <a:latin typeface="Cambria Math" panose="02040503050406030204" pitchFamily="18" charset="0"/>
                                  <a:ea typeface="Cambria Math" charset="0"/>
                                  <a:cs typeface="Cambria Math" charset="0"/>
                                </a:rPr>
                              </m:ctrlPr>
                            </m:funcPr>
                            <m:fName>
                              <m:r>
                                <m:rPr>
                                  <m:sty m:val="p"/>
                                </m:rPr>
                                <a:rPr lang="en-US" sz="1200">
                                  <a:latin typeface="Cambria Math" charset="0"/>
                                  <a:ea typeface="Cambria Math" charset="0"/>
                                  <a:cs typeface="Cambria Math" charset="0"/>
                                </a:rPr>
                                <m:t>sin</m:t>
                              </m:r>
                            </m:fName>
                            <m:e>
                              <m:d>
                                <m:dPr>
                                  <m:ctrlPr>
                                    <a:rPr lang="en-US" sz="1200" i="1">
                                      <a:latin typeface="Cambria Math" panose="02040503050406030204" pitchFamily="18" charset="0"/>
                                      <a:ea typeface="Cambria Math" charset="0"/>
                                      <a:cs typeface="Cambria Math" charset="0"/>
                                    </a:rPr>
                                  </m:ctrlPr>
                                </m:dPr>
                                <m:e>
                                  <m:r>
                                    <a:rPr lang="en-US" sz="1200" i="1">
                                      <a:latin typeface="Cambria Math" charset="0"/>
                                      <a:ea typeface="Cambria Math" charset="0"/>
                                      <a:cs typeface="Cambria Math" charset="0"/>
                                    </a:rPr>
                                    <m:t>𝜏</m:t>
                                  </m:r>
                                  <m:d>
                                    <m:dPr>
                                      <m:ctrlPr>
                                        <a:rPr lang="en-US" sz="1200" i="1">
                                          <a:latin typeface="Cambria Math" panose="02040503050406030204" pitchFamily="18" charset="0"/>
                                          <a:ea typeface="Cambria Math" charset="0"/>
                                          <a:cs typeface="Cambria Math" charset="0"/>
                                        </a:rPr>
                                      </m:ctrlPr>
                                    </m:dPr>
                                    <m:e>
                                      <m:rad>
                                        <m:radPr>
                                          <m:degHide m:val="on"/>
                                          <m:ctrlPr>
                                            <a:rPr lang="en-US" sz="1200" i="1">
                                              <a:latin typeface="Cambria Math" panose="02040503050406030204" pitchFamily="18" charset="0"/>
                                              <a:ea typeface="Cambria Math" charset="0"/>
                                              <a:cs typeface="Cambria Math" charset="0"/>
                                            </a:rPr>
                                          </m:ctrlPr>
                                        </m:radPr>
                                        <m:deg/>
                                        <m:e>
                                          <m:r>
                                            <a:rPr lang="en-US" sz="1200" i="1">
                                              <a:latin typeface="Cambria Math" charset="0"/>
                                              <a:ea typeface="Cambria Math" charset="0"/>
                                              <a:cs typeface="Cambria Math" charset="0"/>
                                            </a:rPr>
                                            <m:t>𝑋</m:t>
                                          </m:r>
                                        </m:e>
                                      </m:rad>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𝜑</m:t>
                                      </m:r>
                                    </m:e>
                                  </m:d>
                                </m:e>
                              </m:d>
                            </m:e>
                          </m:func>
                        </m:num>
                        <m:den>
                          <m:rad>
                            <m:radPr>
                              <m:ctrlPr>
                                <a:rPr lang="uk-UA" sz="1200" i="1">
                                  <a:latin typeface="Cambria Math" panose="02040503050406030204" pitchFamily="18" charset="0"/>
                                  <a:ea typeface="Cambria Math" charset="0"/>
                                  <a:cs typeface="Cambria Math" charset="0"/>
                                </a:rPr>
                              </m:ctrlPr>
                            </m:radPr>
                            <m:deg>
                              <m:r>
                                <m:rPr>
                                  <m:brk m:alnAt="7"/>
                                </m:rPr>
                                <a:rPr lang="en-US" sz="1200" i="1">
                                  <a:latin typeface="Cambria Math" charset="0"/>
                                  <a:ea typeface="Cambria Math" charset="0"/>
                                  <a:cs typeface="Cambria Math" charset="0"/>
                                </a:rPr>
                                <m:t>3</m:t>
                              </m:r>
                            </m:deg>
                            <m:e>
                              <m:sSup>
                                <m:sSupPr>
                                  <m:ctrlPr>
                                    <a:rPr lang="uk-UA"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𝑒</m:t>
                                  </m:r>
                                </m:e>
                                <m: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𝜔</m:t>
                                  </m:r>
                                  <m:r>
                                    <a:rPr lang="en-US" sz="1200" i="1">
                                      <a:latin typeface="Cambria Math" charset="0"/>
                                      <a:ea typeface="Cambria Math" charset="0"/>
                                      <a:cs typeface="Cambria Math" charset="0"/>
                                    </a:rPr>
                                    <m:t>𝑋</m:t>
                                  </m:r>
                                </m:sup>
                              </m:sSup>
                            </m:e>
                          </m:rad>
                        </m:den>
                      </m:f>
                      <m:r>
                        <a:rPr lang="en-US" sz="1200" i="1">
                          <a:latin typeface="Cambria Math" charset="0"/>
                          <a:ea typeface="Cambria Math" charset="0"/>
                          <a:cs typeface="Cambria Math" charset="0"/>
                        </a:rPr>
                        <m:t> +</m:t>
                      </m:r>
                      <m:r>
                        <a:rPr lang="en-US" sz="1200" i="1">
                          <a:latin typeface="Cambria Math" charset="0"/>
                          <a:ea typeface="Cambria Math" charset="0"/>
                          <a:cs typeface="Cambria Math" charset="0"/>
                        </a:rPr>
                        <m:t>𝛼</m:t>
                      </m:r>
                    </m:oMath>
                  </m:oMathPara>
                </a14:m>
                <a:endParaRPr lang="en-US" sz="1200" dirty="0"/>
              </a:p>
            </p:txBody>
          </p:sp>
        </mc:Choice>
        <mc:Fallback xmlns="">
          <p:sp>
            <p:nvSpPr>
              <p:cNvPr id="82" name="TextBox 81"/>
              <p:cNvSpPr txBox="1">
                <a:spLocks noRot="1" noChangeAspect="1" noMove="1" noResize="1" noEditPoints="1" noAdjustHandles="1" noChangeArrowheads="1" noChangeShapeType="1" noTextEdit="1"/>
              </p:cNvSpPr>
              <p:nvPr/>
            </p:nvSpPr>
            <p:spPr>
              <a:xfrm>
                <a:off x="5311651" y="2955290"/>
                <a:ext cx="2866346" cy="57599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514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3" grpId="0" animBg="1"/>
      <p:bldP spid="80" grpId="0"/>
      <p:bldP spid="80" grpId="1"/>
      <p:bldP spid="81" grpId="0"/>
      <p:bldP spid="81" grpId="1"/>
      <p:bldP spid="82"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Occam’s Razor</a:t>
            </a:r>
          </a:p>
        </p:txBody>
      </p:sp>
      <p:sp>
        <p:nvSpPr>
          <p:cNvPr id="3" name="Content Placeholder 2"/>
          <p:cNvSpPr>
            <a:spLocks noGrp="1"/>
          </p:cNvSpPr>
          <p:nvPr>
            <p:ph sz="half" idx="4294967295"/>
          </p:nvPr>
        </p:nvSpPr>
        <p:spPr>
          <a:xfrm>
            <a:off x="0" y="1292225"/>
            <a:ext cx="4872038" cy="3262313"/>
          </a:xfrm>
        </p:spPr>
        <p:txBody>
          <a:bodyPr/>
          <a:lstStyle/>
          <a:p>
            <a:pPr marL="114300" indent="0">
              <a:buNone/>
            </a:pPr>
            <a:r>
              <a:rPr lang="en-US" sz="2000" dirty="0"/>
              <a:t>“Plurality should not be posited without necessity.”</a:t>
            </a:r>
          </a:p>
          <a:p>
            <a:pPr marL="114300" indent="0">
              <a:buNone/>
            </a:pPr>
            <a:endParaRPr lang="en-US" sz="2000" dirty="0"/>
          </a:p>
          <a:p>
            <a:pPr marL="114300" indent="0">
              <a:buNone/>
            </a:pPr>
            <a:r>
              <a:rPr lang="en-US" sz="2000" dirty="0"/>
              <a:t>Heuristic for the development of scientific models</a:t>
            </a:r>
          </a:p>
          <a:p>
            <a:pPr lvl="1"/>
            <a:r>
              <a:rPr lang="en-US" sz="2000" dirty="0"/>
              <a:t>Parsimonious</a:t>
            </a:r>
          </a:p>
          <a:p>
            <a:pPr lvl="1"/>
            <a:r>
              <a:rPr lang="en-US" sz="2000" dirty="0"/>
              <a:t>Falsifiable</a:t>
            </a:r>
          </a:p>
          <a:p>
            <a:pPr lvl="1"/>
            <a:r>
              <a:rPr lang="en-US" sz="2000" dirty="0"/>
              <a:t>Related to Overfitting</a:t>
            </a:r>
          </a:p>
          <a:p>
            <a:endParaRPr lang="en-US" sz="2000" dirty="0"/>
          </a:p>
        </p:txBody>
      </p:sp>
      <p:pic>
        <p:nvPicPr>
          <p:cNvPr id="5" name="Content Placeholder 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6692900" y="1370013"/>
            <a:ext cx="2451100" cy="3262312"/>
          </a:xfrm>
        </p:spPr>
      </p:pic>
    </p:spTree>
    <p:extLst>
      <p:ext uri="{BB962C8B-B14F-4D97-AF65-F5344CB8AC3E}">
        <p14:creationId xmlns:p14="http://schemas.microsoft.com/office/powerpoint/2010/main" val="83769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Model selection</a:t>
            </a:r>
          </a:p>
        </p:txBody>
      </p:sp>
      <p:sp>
        <p:nvSpPr>
          <p:cNvPr id="3" name="Content Placeholder 2"/>
          <p:cNvSpPr>
            <a:spLocks noGrp="1"/>
          </p:cNvSpPr>
          <p:nvPr>
            <p:ph sz="half" idx="4294967295"/>
          </p:nvPr>
        </p:nvSpPr>
        <p:spPr>
          <a:xfrm>
            <a:off x="0" y="1292225"/>
            <a:ext cx="4872038" cy="3262313"/>
          </a:xfrm>
        </p:spPr>
        <p:txBody>
          <a:bodyPr/>
          <a:lstStyle/>
          <a:p>
            <a:pPr marL="139700" indent="0">
              <a:buNone/>
            </a:pPr>
            <a:r>
              <a:rPr lang="en-US" sz="2000" dirty="0"/>
              <a:t>We can try and quantify a measure that balances both the </a:t>
            </a:r>
            <a:r>
              <a:rPr lang="en-US" sz="2000" b="1" dirty="0"/>
              <a:t>fit </a:t>
            </a:r>
            <a:r>
              <a:rPr lang="en-US" sz="2000" dirty="0"/>
              <a:t> of the model as well as </a:t>
            </a:r>
            <a:r>
              <a:rPr lang="en-US" sz="2000" b="1" dirty="0"/>
              <a:t>parsimony</a:t>
            </a:r>
            <a:r>
              <a:rPr lang="en-US" sz="2000" dirty="0"/>
              <a:t> (i.e., the number of parameters)</a:t>
            </a:r>
          </a:p>
          <a:p>
            <a:pPr marL="139700" indent="0">
              <a:buNone/>
            </a:pPr>
            <a:r>
              <a:rPr lang="en-US" sz="2000" b="1" dirty="0"/>
              <a:t>Akaike information criterion (AIC). </a:t>
            </a:r>
          </a:p>
          <a:p>
            <a:pPr marL="139700" indent="0">
              <a:buNone/>
            </a:pPr>
            <a:r>
              <a:rPr lang="en-US" sz="2000" dirty="0"/>
              <a:t>−2logL(</a:t>
            </a:r>
            <a:r>
              <a:rPr lang="el-GR" sz="2000" dirty="0"/>
              <a:t>θ)</a:t>
            </a:r>
            <a:r>
              <a:rPr lang="en-US" sz="2000" dirty="0"/>
              <a:t> </a:t>
            </a:r>
            <a:r>
              <a:rPr lang="el-GR" sz="2000" dirty="0"/>
              <a:t>+</a:t>
            </a:r>
            <a:r>
              <a:rPr lang="en-US" sz="2000" dirty="0"/>
              <a:t> </a:t>
            </a:r>
            <a:r>
              <a:rPr lang="el-GR" sz="2000" dirty="0"/>
              <a:t>2</a:t>
            </a:r>
            <a:r>
              <a:rPr lang="en-US" sz="2000" dirty="0"/>
              <a:t>k</a:t>
            </a:r>
          </a:p>
          <a:p>
            <a:pPr marL="139700" indent="0">
              <a:buNone/>
            </a:pPr>
            <a:r>
              <a:rPr lang="en-US" sz="2000" b="1" dirty="0"/>
              <a:t>Bayesian information criterion (BIC)</a:t>
            </a:r>
          </a:p>
          <a:p>
            <a:pPr marL="139700" indent="0">
              <a:buNone/>
            </a:pPr>
            <a:r>
              <a:rPr lang="en-US" sz="2000" dirty="0"/>
              <a:t>−2logL(</a:t>
            </a:r>
            <a:r>
              <a:rPr lang="el-GR" sz="2000" dirty="0"/>
              <a:t>θ)</a:t>
            </a:r>
            <a:r>
              <a:rPr lang="en-US" sz="2000" dirty="0"/>
              <a:t> </a:t>
            </a:r>
            <a:r>
              <a:rPr lang="el-GR" sz="2000" dirty="0"/>
              <a:t>+</a:t>
            </a:r>
            <a:r>
              <a:rPr lang="en-US" sz="2000" dirty="0"/>
              <a:t> k*log(T)</a:t>
            </a:r>
          </a:p>
          <a:p>
            <a:pPr marL="139700" indent="0">
              <a:buNone/>
            </a:pPr>
            <a:r>
              <a:rPr lang="en-US" sz="2000" dirty="0"/>
              <a:t>Where k is the number of parameters fit to T observations </a:t>
            </a:r>
          </a:p>
          <a:p>
            <a:pPr marL="139700" indent="0">
              <a:buNone/>
            </a:pPr>
            <a:endParaRPr lang="en-US" sz="2000" dirty="0"/>
          </a:p>
        </p:txBody>
      </p:sp>
    </p:spTree>
    <p:extLst>
      <p:ext uri="{BB962C8B-B14F-4D97-AF65-F5344CB8AC3E}">
        <p14:creationId xmlns:p14="http://schemas.microsoft.com/office/powerpoint/2010/main" val="230045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Finding outliers</a:t>
            </a:r>
            <a:endParaRPr dirty="0"/>
          </a:p>
        </p:txBody>
      </p:sp>
      <p:sp>
        <p:nvSpPr>
          <p:cNvPr id="3" name="Google Shape;743;p29">
            <a:extLst>
              <a:ext uri="{FF2B5EF4-FFF2-40B4-BE49-F238E27FC236}">
                <a16:creationId xmlns:a16="http://schemas.microsoft.com/office/drawing/2014/main" id="{42E3C8BA-1C26-144F-8521-6BA016268172}"/>
              </a:ext>
            </a:extLst>
          </p:cNvPr>
          <p:cNvSpPr txBox="1">
            <a:spLocks/>
          </p:cNvSpPr>
          <p:nvPr/>
        </p:nvSpPr>
        <p:spPr>
          <a:xfrm>
            <a:off x="499093" y="1393800"/>
            <a:ext cx="756353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7E79"/>
                </a:solidFill>
                <a:latin typeface="Arial" panose="020B0604020202020204" pitchFamily="34" charset="0"/>
                <a:cs typeface="Arial" panose="020B0604020202020204" pitchFamily="34" charset="0"/>
              </a:rPr>
              <a:t>Some people use 3*Sd of your data as a cutoff for outliers… because these values are very unlikely (refer to normal </a:t>
            </a:r>
            <a:r>
              <a:rPr lang="en-US" sz="2000" dirty="0" err="1">
                <a:solidFill>
                  <a:srgbClr val="FF7E79"/>
                </a:solidFill>
                <a:latin typeface="Arial" panose="020B0604020202020204" pitchFamily="34" charset="0"/>
                <a:cs typeface="Arial" panose="020B0604020202020204" pitchFamily="34" charset="0"/>
              </a:rPr>
              <a:t>dist</a:t>
            </a:r>
            <a:r>
              <a:rPr lang="en-US" sz="2000" dirty="0">
                <a:solidFill>
                  <a:srgbClr val="FF7E79"/>
                </a:solidFill>
                <a:latin typeface="Arial" panose="020B0604020202020204" pitchFamily="34" charset="0"/>
                <a:cs typeface="Arial" panose="020B0604020202020204" pitchFamily="34" charset="0"/>
              </a:rPr>
              <a:t> plot to see likelihood) </a:t>
            </a:r>
          </a:p>
          <a:p>
            <a:pPr algn="l">
              <a:lnSpc>
                <a:spcPct val="150000"/>
              </a:lnSpc>
            </a:pPr>
            <a:r>
              <a:rPr lang="en-US" sz="2000" dirty="0">
                <a:solidFill>
                  <a:srgbClr val="FF7E79"/>
                </a:solidFill>
                <a:latin typeface="Arial" panose="020B0604020202020204" pitchFamily="34" charset="0"/>
                <a:cs typeface="Arial" panose="020B0604020202020204" pitchFamily="34" charset="0"/>
              </a:rPr>
              <a:t>You can also other definitions like the Inter quantile range or Cook’s distance </a:t>
            </a:r>
          </a:p>
          <a:p>
            <a:pPr algn="l">
              <a:lnSpc>
                <a:spcPct val="150000"/>
              </a:lnSpc>
            </a:pPr>
            <a:endParaRPr lang="en-US" sz="2000" dirty="0">
              <a:solidFill>
                <a:schemeClr val="accent3"/>
              </a:solidFill>
              <a:latin typeface="Arial" panose="020B0604020202020204" pitchFamily="34" charset="0"/>
              <a:cs typeface="Arial" panose="020B0604020202020204" pitchFamily="34" charset="0"/>
            </a:endParaRPr>
          </a:p>
          <a:p>
            <a:pPr algn="l">
              <a:lnSpc>
                <a:spcPct val="150000"/>
              </a:lnSpc>
            </a:pPr>
            <a:endParaRPr lang="en-US" sz="2000" dirty="0">
              <a:solidFill>
                <a:schemeClr val="accent3"/>
              </a:solidFill>
              <a:latin typeface="Arial" panose="020B0604020202020204" pitchFamily="34" charset="0"/>
              <a:cs typeface="Arial" panose="020B0604020202020204" pitchFamily="34" charset="0"/>
            </a:endParaRPr>
          </a:p>
          <a:p>
            <a:pPr algn="l">
              <a:lnSpc>
                <a:spcPct val="150000"/>
              </a:lnSpc>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3350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Dealing with outliers</a:t>
            </a:r>
            <a:endParaRPr dirty="0"/>
          </a:p>
        </p:txBody>
      </p:sp>
      <p:sp>
        <p:nvSpPr>
          <p:cNvPr id="4" name="Google Shape;743;p29">
            <a:extLst>
              <a:ext uri="{FF2B5EF4-FFF2-40B4-BE49-F238E27FC236}">
                <a16:creationId xmlns:a16="http://schemas.microsoft.com/office/drawing/2014/main" id="{B05B05FC-558D-674A-9CB9-460EA230B9C9}"/>
              </a:ext>
            </a:extLst>
          </p:cNvPr>
          <p:cNvSpPr txBox="1">
            <a:spLocks/>
          </p:cNvSpPr>
          <p:nvPr/>
        </p:nvSpPr>
        <p:spPr>
          <a:xfrm>
            <a:off x="499093" y="1393800"/>
            <a:ext cx="756353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7E79"/>
                </a:solidFill>
                <a:latin typeface="Arial" panose="020B0604020202020204" pitchFamily="34" charset="0"/>
                <a:cs typeface="Arial" panose="020B0604020202020204" pitchFamily="34" charset="0"/>
              </a:rPr>
              <a:t>You can remove outliers when they affect your interpretation of your results</a:t>
            </a:r>
          </a:p>
          <a:p>
            <a:pPr algn="l">
              <a:lnSpc>
                <a:spcPct val="150000"/>
              </a:lnSpc>
            </a:pPr>
            <a:r>
              <a:rPr lang="en-US" sz="2000" dirty="0">
                <a:solidFill>
                  <a:srgbClr val="FF7E79"/>
                </a:solidFill>
                <a:latin typeface="Arial" panose="020B0604020202020204" pitchFamily="34" charset="0"/>
                <a:cs typeface="Arial" panose="020B0604020202020204" pitchFamily="34" charset="0"/>
              </a:rPr>
              <a:t>But keep in mind you are removing data which is assuming that it does not reflect reality even though it is a sample</a:t>
            </a:r>
          </a:p>
          <a:p>
            <a:pPr algn="l">
              <a:lnSpc>
                <a:spcPct val="150000"/>
              </a:lnSpc>
            </a:pPr>
            <a:r>
              <a:rPr lang="en-US" sz="2000" dirty="0">
                <a:solidFill>
                  <a:srgbClr val="FF7E79"/>
                </a:solidFill>
                <a:latin typeface="Arial" panose="020B0604020202020204" pitchFamily="34" charset="0"/>
                <a:cs typeface="Arial" panose="020B0604020202020204" pitchFamily="34" charset="0"/>
              </a:rPr>
              <a:t>Always ask yourself how much you believe that this observation is abnormal</a:t>
            </a:r>
          </a:p>
          <a:p>
            <a:pPr algn="l">
              <a:lnSpc>
                <a:spcPct val="150000"/>
              </a:lnSpc>
            </a:pPr>
            <a:endParaRPr lang="en-US" sz="2000" dirty="0">
              <a:solidFill>
                <a:schemeClr val="accent3"/>
              </a:solidFill>
              <a:latin typeface="Arial" panose="020B0604020202020204" pitchFamily="34" charset="0"/>
              <a:cs typeface="Arial" panose="020B0604020202020204" pitchFamily="34" charset="0"/>
            </a:endParaRPr>
          </a:p>
          <a:p>
            <a:pPr algn="l">
              <a:lnSpc>
                <a:spcPct val="150000"/>
              </a:lnSpc>
            </a:pPr>
            <a:endParaRPr lang="en-US" sz="2000" dirty="0">
              <a:solidFill>
                <a:schemeClr val="accent3"/>
              </a:solidFill>
              <a:latin typeface="Arial" panose="020B0604020202020204" pitchFamily="34" charset="0"/>
              <a:cs typeface="Arial" panose="020B0604020202020204" pitchFamily="34" charset="0"/>
            </a:endParaRPr>
          </a:p>
          <a:p>
            <a:pPr algn="l">
              <a:lnSpc>
                <a:spcPct val="150000"/>
              </a:lnSpc>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7769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35"/>
          <p:cNvSpPr txBox="1">
            <a:spLocks noGrp="1"/>
          </p:cNvSpPr>
          <p:nvPr>
            <p:ph type="title" idx="4294967295"/>
          </p:nvPr>
        </p:nvSpPr>
        <p:spPr>
          <a:xfrm>
            <a:off x="1069975" y="1625421"/>
            <a:ext cx="7004050" cy="8429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Inferential statistics</a:t>
            </a:r>
            <a:endParaRPr sz="6000" dirty="0"/>
          </a:p>
        </p:txBody>
      </p:sp>
      <p:grpSp>
        <p:nvGrpSpPr>
          <p:cNvPr id="232" name="Google Shape;3603;p58">
            <a:extLst>
              <a:ext uri="{FF2B5EF4-FFF2-40B4-BE49-F238E27FC236}">
                <a16:creationId xmlns:a16="http://schemas.microsoft.com/office/drawing/2014/main" id="{F194F618-8B83-EF4A-BB10-F70A90A9A48B}"/>
              </a:ext>
            </a:extLst>
          </p:cNvPr>
          <p:cNvGrpSpPr/>
          <p:nvPr/>
        </p:nvGrpSpPr>
        <p:grpSpPr>
          <a:xfrm>
            <a:off x="7063592" y="3280527"/>
            <a:ext cx="1010433" cy="1077143"/>
            <a:chOff x="3471600" y="2189273"/>
            <a:chExt cx="300190" cy="297269"/>
          </a:xfrm>
        </p:grpSpPr>
        <p:sp>
          <p:nvSpPr>
            <p:cNvPr id="233" name="Google Shape;3604;p58">
              <a:extLst>
                <a:ext uri="{FF2B5EF4-FFF2-40B4-BE49-F238E27FC236}">
                  <a16:creationId xmlns:a16="http://schemas.microsoft.com/office/drawing/2014/main" id="{D8EA5D8D-9E15-8D44-A1EF-5D1C76314486}"/>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605;p58">
              <a:extLst>
                <a:ext uri="{FF2B5EF4-FFF2-40B4-BE49-F238E27FC236}">
                  <a16:creationId xmlns:a16="http://schemas.microsoft.com/office/drawing/2014/main" id="{2A7EB6C1-45B4-084A-A4BF-05272F1107FE}"/>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606;p58">
              <a:extLst>
                <a:ext uri="{FF2B5EF4-FFF2-40B4-BE49-F238E27FC236}">
                  <a16:creationId xmlns:a16="http://schemas.microsoft.com/office/drawing/2014/main" id="{D524903F-803A-224C-BF64-28833F1C9F3B}"/>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607;p58">
              <a:extLst>
                <a:ext uri="{FF2B5EF4-FFF2-40B4-BE49-F238E27FC236}">
                  <a16:creationId xmlns:a16="http://schemas.microsoft.com/office/drawing/2014/main" id="{262DC900-8CF9-B646-8E8B-95A9B3466DCB}"/>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608;p58">
              <a:extLst>
                <a:ext uri="{FF2B5EF4-FFF2-40B4-BE49-F238E27FC236}">
                  <a16:creationId xmlns:a16="http://schemas.microsoft.com/office/drawing/2014/main" id="{779FB4FF-C314-8446-AEB1-E0E663115E9C}"/>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609;p58">
              <a:extLst>
                <a:ext uri="{FF2B5EF4-FFF2-40B4-BE49-F238E27FC236}">
                  <a16:creationId xmlns:a16="http://schemas.microsoft.com/office/drawing/2014/main" id="{C6159DBA-7CBA-CA4A-B090-155BABCBDE33}"/>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610;p58">
              <a:extLst>
                <a:ext uri="{FF2B5EF4-FFF2-40B4-BE49-F238E27FC236}">
                  <a16:creationId xmlns:a16="http://schemas.microsoft.com/office/drawing/2014/main" id="{4EE0FCE7-7B90-1643-A01D-00225C04B2BE}"/>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611;p58">
              <a:extLst>
                <a:ext uri="{FF2B5EF4-FFF2-40B4-BE49-F238E27FC236}">
                  <a16:creationId xmlns:a16="http://schemas.microsoft.com/office/drawing/2014/main" id="{E05E56BC-D4D0-A240-88F9-88C8DEBB7FAF}"/>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7467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2178" name="Google Shape;3610;p58">
            <a:extLst>
              <a:ext uri="{FF2B5EF4-FFF2-40B4-BE49-F238E27FC236}">
                <a16:creationId xmlns:a16="http://schemas.microsoft.com/office/drawing/2014/main" id="{67A88DEB-A961-7D48-87A2-8BBC72069DF2}"/>
              </a:ext>
            </a:extLst>
          </p:cNvPr>
          <p:cNvSpPr/>
          <p:nvPr/>
        </p:nvSpPr>
        <p:spPr>
          <a:xfrm rot="10800000">
            <a:off x="529079" y="1268920"/>
            <a:ext cx="71898" cy="61223"/>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605;p58">
            <a:extLst>
              <a:ext uri="{FF2B5EF4-FFF2-40B4-BE49-F238E27FC236}">
                <a16:creationId xmlns:a16="http://schemas.microsoft.com/office/drawing/2014/main" id="{39951609-2E41-B343-AAAE-6C3BF9DE556F}"/>
              </a:ext>
            </a:extLst>
          </p:cNvPr>
          <p:cNvSpPr/>
          <p:nvPr/>
        </p:nvSpPr>
        <p:spPr>
          <a:xfrm rot="10800000" flipH="1" flipV="1">
            <a:off x="78194" y="2892566"/>
            <a:ext cx="92885" cy="84816"/>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605;p58">
            <a:extLst>
              <a:ext uri="{FF2B5EF4-FFF2-40B4-BE49-F238E27FC236}">
                <a16:creationId xmlns:a16="http://schemas.microsoft.com/office/drawing/2014/main" id="{14F0579B-2974-2744-8768-2AC7DA33B6B0}"/>
              </a:ext>
            </a:extLst>
          </p:cNvPr>
          <p:cNvSpPr/>
          <p:nvPr/>
        </p:nvSpPr>
        <p:spPr>
          <a:xfrm rot="10800000" flipH="1" flipV="1">
            <a:off x="230594" y="3044966"/>
            <a:ext cx="92885" cy="84816"/>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9" name="Google Shape;3603;p58">
            <a:extLst>
              <a:ext uri="{FF2B5EF4-FFF2-40B4-BE49-F238E27FC236}">
                <a16:creationId xmlns:a16="http://schemas.microsoft.com/office/drawing/2014/main" id="{2111FF2E-696C-3149-AEE2-4231B6EBF0E0}"/>
              </a:ext>
            </a:extLst>
          </p:cNvPr>
          <p:cNvGrpSpPr/>
          <p:nvPr/>
        </p:nvGrpSpPr>
        <p:grpSpPr>
          <a:xfrm rot="18982467">
            <a:off x="23861" y="199851"/>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4780" name="Google Shape;3604;p58">
              <a:extLst>
                <a:ext uri="{FF2B5EF4-FFF2-40B4-BE49-F238E27FC236}">
                  <a16:creationId xmlns:a16="http://schemas.microsoft.com/office/drawing/2014/main" id="{C388B4FB-E30A-9A46-88E7-E8C62E9A4A68}"/>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3605;p58">
              <a:extLst>
                <a:ext uri="{FF2B5EF4-FFF2-40B4-BE49-F238E27FC236}">
                  <a16:creationId xmlns:a16="http://schemas.microsoft.com/office/drawing/2014/main" id="{99CCE0C0-043F-A648-9407-62936C00B0DB}"/>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3606;p58">
              <a:extLst>
                <a:ext uri="{FF2B5EF4-FFF2-40B4-BE49-F238E27FC236}">
                  <a16:creationId xmlns:a16="http://schemas.microsoft.com/office/drawing/2014/main" id="{E885AA9A-9330-CC40-B341-5097D73FB77D}"/>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3607;p58">
              <a:extLst>
                <a:ext uri="{FF2B5EF4-FFF2-40B4-BE49-F238E27FC236}">
                  <a16:creationId xmlns:a16="http://schemas.microsoft.com/office/drawing/2014/main" id="{A533B72E-2A8F-AE49-9732-BBDEDD8B62DA}"/>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3608;p58">
              <a:extLst>
                <a:ext uri="{FF2B5EF4-FFF2-40B4-BE49-F238E27FC236}">
                  <a16:creationId xmlns:a16="http://schemas.microsoft.com/office/drawing/2014/main" id="{87015CB0-F8C5-3F44-B070-4F66020DC8E0}"/>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3609;p58">
              <a:extLst>
                <a:ext uri="{FF2B5EF4-FFF2-40B4-BE49-F238E27FC236}">
                  <a16:creationId xmlns:a16="http://schemas.microsoft.com/office/drawing/2014/main" id="{C9C19EB0-88BF-1049-BFD7-94B272708F4E}"/>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3610;p58">
              <a:extLst>
                <a:ext uri="{FF2B5EF4-FFF2-40B4-BE49-F238E27FC236}">
                  <a16:creationId xmlns:a16="http://schemas.microsoft.com/office/drawing/2014/main" id="{C2732F99-D122-2D49-BBD4-EC2B5D44D30D}"/>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3611;p58">
              <a:extLst>
                <a:ext uri="{FF2B5EF4-FFF2-40B4-BE49-F238E27FC236}">
                  <a16:creationId xmlns:a16="http://schemas.microsoft.com/office/drawing/2014/main" id="{4215DBF7-0A0F-1144-8823-1E2A76F28621}"/>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3603;p58">
            <a:extLst>
              <a:ext uri="{FF2B5EF4-FFF2-40B4-BE49-F238E27FC236}">
                <a16:creationId xmlns:a16="http://schemas.microsoft.com/office/drawing/2014/main" id="{3FA5760D-5719-254A-8901-904C3DD0E282}"/>
              </a:ext>
            </a:extLst>
          </p:cNvPr>
          <p:cNvGrpSpPr/>
          <p:nvPr/>
        </p:nvGrpSpPr>
        <p:grpSpPr>
          <a:xfrm rot="8176887">
            <a:off x="23862" y="1760656"/>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4789" name="Google Shape;3604;p58">
              <a:extLst>
                <a:ext uri="{FF2B5EF4-FFF2-40B4-BE49-F238E27FC236}">
                  <a16:creationId xmlns:a16="http://schemas.microsoft.com/office/drawing/2014/main" id="{BC25CF6F-EFC3-8245-A018-709AD90D8C82}"/>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3605;p58">
              <a:extLst>
                <a:ext uri="{FF2B5EF4-FFF2-40B4-BE49-F238E27FC236}">
                  <a16:creationId xmlns:a16="http://schemas.microsoft.com/office/drawing/2014/main" id="{A73DDA50-B30B-1241-A27F-0F6287DCD0B2}"/>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3606;p58">
              <a:extLst>
                <a:ext uri="{FF2B5EF4-FFF2-40B4-BE49-F238E27FC236}">
                  <a16:creationId xmlns:a16="http://schemas.microsoft.com/office/drawing/2014/main" id="{7244F9C4-03C0-974C-ABD8-0A85DCA7C598}"/>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3607;p58">
              <a:extLst>
                <a:ext uri="{FF2B5EF4-FFF2-40B4-BE49-F238E27FC236}">
                  <a16:creationId xmlns:a16="http://schemas.microsoft.com/office/drawing/2014/main" id="{C112510F-3D86-714D-B8B2-7D181338CD5D}"/>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3608;p58">
              <a:extLst>
                <a:ext uri="{FF2B5EF4-FFF2-40B4-BE49-F238E27FC236}">
                  <a16:creationId xmlns:a16="http://schemas.microsoft.com/office/drawing/2014/main" id="{988E3455-0F23-014C-810E-C74E509B974E}"/>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3609;p58">
              <a:extLst>
                <a:ext uri="{FF2B5EF4-FFF2-40B4-BE49-F238E27FC236}">
                  <a16:creationId xmlns:a16="http://schemas.microsoft.com/office/drawing/2014/main" id="{24FAEAC3-F4BD-7D43-9531-0CEC3B93033F}"/>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3610;p58">
              <a:extLst>
                <a:ext uri="{FF2B5EF4-FFF2-40B4-BE49-F238E27FC236}">
                  <a16:creationId xmlns:a16="http://schemas.microsoft.com/office/drawing/2014/main" id="{C553415E-BFB6-EF49-B86B-21E34F8C265B}"/>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3611;p58">
              <a:extLst>
                <a:ext uri="{FF2B5EF4-FFF2-40B4-BE49-F238E27FC236}">
                  <a16:creationId xmlns:a16="http://schemas.microsoft.com/office/drawing/2014/main" id="{4EBCCBA9-18B5-F843-8A4B-0320278B0D66}"/>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3603;p58">
            <a:extLst>
              <a:ext uri="{FF2B5EF4-FFF2-40B4-BE49-F238E27FC236}">
                <a16:creationId xmlns:a16="http://schemas.microsoft.com/office/drawing/2014/main" id="{64F2ED5F-0AA3-644F-A363-2FE2DD527D8E}"/>
              </a:ext>
            </a:extLst>
          </p:cNvPr>
          <p:cNvGrpSpPr/>
          <p:nvPr/>
        </p:nvGrpSpPr>
        <p:grpSpPr>
          <a:xfrm rot="18982467">
            <a:off x="31874" y="3089855"/>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4798" name="Google Shape;3604;p58">
              <a:extLst>
                <a:ext uri="{FF2B5EF4-FFF2-40B4-BE49-F238E27FC236}">
                  <a16:creationId xmlns:a16="http://schemas.microsoft.com/office/drawing/2014/main" id="{B9A2CBBE-A36A-AD4D-898D-CC31A1ECFA54}"/>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3605;p58">
              <a:extLst>
                <a:ext uri="{FF2B5EF4-FFF2-40B4-BE49-F238E27FC236}">
                  <a16:creationId xmlns:a16="http://schemas.microsoft.com/office/drawing/2014/main" id="{CFE73303-AC3C-AA4E-8578-E0D3D2A88BBC}"/>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3606;p58">
              <a:extLst>
                <a:ext uri="{FF2B5EF4-FFF2-40B4-BE49-F238E27FC236}">
                  <a16:creationId xmlns:a16="http://schemas.microsoft.com/office/drawing/2014/main" id="{09A19A3C-9C54-0B46-A611-AB0A329EDAEB}"/>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3607;p58">
              <a:extLst>
                <a:ext uri="{FF2B5EF4-FFF2-40B4-BE49-F238E27FC236}">
                  <a16:creationId xmlns:a16="http://schemas.microsoft.com/office/drawing/2014/main" id="{754F5A6C-1D6F-2A4B-B400-07BE410DD131}"/>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3608;p58">
              <a:extLst>
                <a:ext uri="{FF2B5EF4-FFF2-40B4-BE49-F238E27FC236}">
                  <a16:creationId xmlns:a16="http://schemas.microsoft.com/office/drawing/2014/main" id="{ECBE3ED2-62EC-D346-A1DA-64809312FA20}"/>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3609;p58">
              <a:extLst>
                <a:ext uri="{FF2B5EF4-FFF2-40B4-BE49-F238E27FC236}">
                  <a16:creationId xmlns:a16="http://schemas.microsoft.com/office/drawing/2014/main" id="{318B7A64-59B5-0C4E-8D23-ABB5FEA380C8}"/>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3610;p58">
              <a:extLst>
                <a:ext uri="{FF2B5EF4-FFF2-40B4-BE49-F238E27FC236}">
                  <a16:creationId xmlns:a16="http://schemas.microsoft.com/office/drawing/2014/main" id="{712D7F3E-F7FD-6F46-ACD0-895DE33599FE}"/>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3611;p58">
              <a:extLst>
                <a:ext uri="{FF2B5EF4-FFF2-40B4-BE49-F238E27FC236}">
                  <a16:creationId xmlns:a16="http://schemas.microsoft.com/office/drawing/2014/main" id="{807C7D28-54CD-C944-9AF8-FF2D929355C4}"/>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3603;p58">
            <a:extLst>
              <a:ext uri="{FF2B5EF4-FFF2-40B4-BE49-F238E27FC236}">
                <a16:creationId xmlns:a16="http://schemas.microsoft.com/office/drawing/2014/main" id="{2888E77A-9E84-1E42-A289-ADD55620486F}"/>
              </a:ext>
            </a:extLst>
          </p:cNvPr>
          <p:cNvGrpSpPr/>
          <p:nvPr/>
        </p:nvGrpSpPr>
        <p:grpSpPr>
          <a:xfrm rot="8176887">
            <a:off x="31875" y="4650660"/>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4807" name="Google Shape;3604;p58">
              <a:extLst>
                <a:ext uri="{FF2B5EF4-FFF2-40B4-BE49-F238E27FC236}">
                  <a16:creationId xmlns:a16="http://schemas.microsoft.com/office/drawing/2014/main" id="{BEC60E5E-D205-054C-B2AD-6B9ECF53F08A}"/>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3605;p58">
              <a:extLst>
                <a:ext uri="{FF2B5EF4-FFF2-40B4-BE49-F238E27FC236}">
                  <a16:creationId xmlns:a16="http://schemas.microsoft.com/office/drawing/2014/main" id="{C62B1643-852A-DD4F-BF46-5F26FED27BD9}"/>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3606;p58">
              <a:extLst>
                <a:ext uri="{FF2B5EF4-FFF2-40B4-BE49-F238E27FC236}">
                  <a16:creationId xmlns:a16="http://schemas.microsoft.com/office/drawing/2014/main" id="{ED7B8E80-899B-D44A-81FA-A9833E178281}"/>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3607;p58">
              <a:extLst>
                <a:ext uri="{FF2B5EF4-FFF2-40B4-BE49-F238E27FC236}">
                  <a16:creationId xmlns:a16="http://schemas.microsoft.com/office/drawing/2014/main" id="{D35F8CC9-0ED4-3F41-8ECC-0D2CEB428278}"/>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3608;p58">
              <a:extLst>
                <a:ext uri="{FF2B5EF4-FFF2-40B4-BE49-F238E27FC236}">
                  <a16:creationId xmlns:a16="http://schemas.microsoft.com/office/drawing/2014/main" id="{E18E119A-88FD-244A-BAE2-81A48F2E6406}"/>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3609;p58">
              <a:extLst>
                <a:ext uri="{FF2B5EF4-FFF2-40B4-BE49-F238E27FC236}">
                  <a16:creationId xmlns:a16="http://schemas.microsoft.com/office/drawing/2014/main" id="{E2209962-E6AD-6F45-A30E-39176187EAC3}"/>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3610;p58">
              <a:extLst>
                <a:ext uri="{FF2B5EF4-FFF2-40B4-BE49-F238E27FC236}">
                  <a16:creationId xmlns:a16="http://schemas.microsoft.com/office/drawing/2014/main" id="{2C8559CE-3C2F-4048-968B-2D738268D0EF}"/>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3611;p58">
              <a:extLst>
                <a:ext uri="{FF2B5EF4-FFF2-40B4-BE49-F238E27FC236}">
                  <a16:creationId xmlns:a16="http://schemas.microsoft.com/office/drawing/2014/main" id="{F2B225BF-1E7E-B44F-8BB3-4F77C14C7D3E}"/>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504825" y="2167544"/>
            <a:ext cx="8134350" cy="841375"/>
          </a:xfrm>
        </p:spPr>
        <p:txBody>
          <a:bodyPr/>
          <a:lstStyle/>
          <a:p>
            <a:pPr algn="ctr"/>
            <a:r>
              <a:rPr lang="en" sz="2400" dirty="0"/>
              <a:t>Inferential stats aims to predict future outcomes or observations based on your data </a:t>
            </a:r>
            <a:endParaRPr lang="en-US" sz="2400" dirty="0"/>
          </a:p>
        </p:txBody>
      </p:sp>
      <p:sp>
        <p:nvSpPr>
          <p:cNvPr id="4815" name="Google Shape;3610;p58">
            <a:extLst>
              <a:ext uri="{FF2B5EF4-FFF2-40B4-BE49-F238E27FC236}">
                <a16:creationId xmlns:a16="http://schemas.microsoft.com/office/drawing/2014/main" id="{FC4D59DF-FF6A-4346-99FE-7502F575608F}"/>
              </a:ext>
            </a:extLst>
          </p:cNvPr>
          <p:cNvSpPr/>
          <p:nvPr/>
        </p:nvSpPr>
        <p:spPr>
          <a:xfrm rot="10800000">
            <a:off x="8688278" y="-146112"/>
            <a:ext cx="71898" cy="61223"/>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3605;p58">
            <a:extLst>
              <a:ext uri="{FF2B5EF4-FFF2-40B4-BE49-F238E27FC236}">
                <a16:creationId xmlns:a16="http://schemas.microsoft.com/office/drawing/2014/main" id="{D13821E3-A450-2445-AE8A-1B0AABAF257B}"/>
              </a:ext>
            </a:extLst>
          </p:cNvPr>
          <p:cNvSpPr/>
          <p:nvPr/>
        </p:nvSpPr>
        <p:spPr>
          <a:xfrm rot="10800000" flipH="1" flipV="1">
            <a:off x="8237393" y="1477534"/>
            <a:ext cx="92885" cy="84816"/>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3605;p58">
            <a:extLst>
              <a:ext uri="{FF2B5EF4-FFF2-40B4-BE49-F238E27FC236}">
                <a16:creationId xmlns:a16="http://schemas.microsoft.com/office/drawing/2014/main" id="{A6220ABF-F584-AD4B-A62E-D886520E8D9C}"/>
              </a:ext>
            </a:extLst>
          </p:cNvPr>
          <p:cNvSpPr/>
          <p:nvPr/>
        </p:nvSpPr>
        <p:spPr>
          <a:xfrm rot="10800000" flipH="1" flipV="1">
            <a:off x="8389793" y="1629934"/>
            <a:ext cx="92885" cy="84816"/>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8" name="Google Shape;3603;p58">
            <a:extLst>
              <a:ext uri="{FF2B5EF4-FFF2-40B4-BE49-F238E27FC236}">
                <a16:creationId xmlns:a16="http://schemas.microsoft.com/office/drawing/2014/main" id="{9387B82F-2722-F34C-A0B3-6514C6188D24}"/>
              </a:ext>
            </a:extLst>
          </p:cNvPr>
          <p:cNvGrpSpPr/>
          <p:nvPr/>
        </p:nvGrpSpPr>
        <p:grpSpPr>
          <a:xfrm rot="18982467">
            <a:off x="8208248" y="4605610"/>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4819" name="Google Shape;3604;p58">
              <a:extLst>
                <a:ext uri="{FF2B5EF4-FFF2-40B4-BE49-F238E27FC236}">
                  <a16:creationId xmlns:a16="http://schemas.microsoft.com/office/drawing/2014/main" id="{BC891117-F606-C942-9963-6DD3A20E4597}"/>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3605;p58">
              <a:extLst>
                <a:ext uri="{FF2B5EF4-FFF2-40B4-BE49-F238E27FC236}">
                  <a16:creationId xmlns:a16="http://schemas.microsoft.com/office/drawing/2014/main" id="{84F7B002-391A-2C4E-853B-E05E3FBB3593}"/>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3606;p58">
              <a:extLst>
                <a:ext uri="{FF2B5EF4-FFF2-40B4-BE49-F238E27FC236}">
                  <a16:creationId xmlns:a16="http://schemas.microsoft.com/office/drawing/2014/main" id="{913B750F-5555-394B-8736-E4CD1CFBF889}"/>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3607;p58">
              <a:extLst>
                <a:ext uri="{FF2B5EF4-FFF2-40B4-BE49-F238E27FC236}">
                  <a16:creationId xmlns:a16="http://schemas.microsoft.com/office/drawing/2014/main" id="{4973B03E-3ABC-DD4D-8247-4532ADBA1806}"/>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3608;p58">
              <a:extLst>
                <a:ext uri="{FF2B5EF4-FFF2-40B4-BE49-F238E27FC236}">
                  <a16:creationId xmlns:a16="http://schemas.microsoft.com/office/drawing/2014/main" id="{5933252B-5A92-1B47-9621-38416C1B1733}"/>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3609;p58">
              <a:extLst>
                <a:ext uri="{FF2B5EF4-FFF2-40B4-BE49-F238E27FC236}">
                  <a16:creationId xmlns:a16="http://schemas.microsoft.com/office/drawing/2014/main" id="{33798B69-1F0F-AD45-B927-FCA261235F15}"/>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3610;p58">
              <a:extLst>
                <a:ext uri="{FF2B5EF4-FFF2-40B4-BE49-F238E27FC236}">
                  <a16:creationId xmlns:a16="http://schemas.microsoft.com/office/drawing/2014/main" id="{EEAF95D3-3F3A-0341-8354-9671183E1D97}"/>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3611;p58">
              <a:extLst>
                <a:ext uri="{FF2B5EF4-FFF2-40B4-BE49-F238E27FC236}">
                  <a16:creationId xmlns:a16="http://schemas.microsoft.com/office/drawing/2014/main" id="{94462DED-E63D-BC46-9D38-1E6B9E75E497}"/>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7" name="Google Shape;3603;p58">
            <a:extLst>
              <a:ext uri="{FF2B5EF4-FFF2-40B4-BE49-F238E27FC236}">
                <a16:creationId xmlns:a16="http://schemas.microsoft.com/office/drawing/2014/main" id="{FA3C86EA-AA86-424E-93F3-99F291A19F26}"/>
              </a:ext>
            </a:extLst>
          </p:cNvPr>
          <p:cNvGrpSpPr/>
          <p:nvPr/>
        </p:nvGrpSpPr>
        <p:grpSpPr>
          <a:xfrm rot="8176887">
            <a:off x="8183061" y="345624"/>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4828" name="Google Shape;3604;p58">
              <a:extLst>
                <a:ext uri="{FF2B5EF4-FFF2-40B4-BE49-F238E27FC236}">
                  <a16:creationId xmlns:a16="http://schemas.microsoft.com/office/drawing/2014/main" id="{50EBC324-1F83-DC49-AC0B-9A5BAEE42DEF}"/>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3605;p58">
              <a:extLst>
                <a:ext uri="{FF2B5EF4-FFF2-40B4-BE49-F238E27FC236}">
                  <a16:creationId xmlns:a16="http://schemas.microsoft.com/office/drawing/2014/main" id="{2E4D2E91-A015-494B-98F2-62260CA01D7B}"/>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3606;p58">
              <a:extLst>
                <a:ext uri="{FF2B5EF4-FFF2-40B4-BE49-F238E27FC236}">
                  <a16:creationId xmlns:a16="http://schemas.microsoft.com/office/drawing/2014/main" id="{295F7EF0-C3BB-0E4D-B334-19275ABC807B}"/>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3607;p58">
              <a:extLst>
                <a:ext uri="{FF2B5EF4-FFF2-40B4-BE49-F238E27FC236}">
                  <a16:creationId xmlns:a16="http://schemas.microsoft.com/office/drawing/2014/main" id="{5AEB3FC1-B87E-1D40-B876-6061E16EA3BC}"/>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3608;p58">
              <a:extLst>
                <a:ext uri="{FF2B5EF4-FFF2-40B4-BE49-F238E27FC236}">
                  <a16:creationId xmlns:a16="http://schemas.microsoft.com/office/drawing/2014/main" id="{CDF5211C-4482-4149-9897-1EF28ECFFE6D}"/>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3609;p58">
              <a:extLst>
                <a:ext uri="{FF2B5EF4-FFF2-40B4-BE49-F238E27FC236}">
                  <a16:creationId xmlns:a16="http://schemas.microsoft.com/office/drawing/2014/main" id="{F29AFCF2-6DD5-6A42-82AC-204B9BD87842}"/>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3610;p58">
              <a:extLst>
                <a:ext uri="{FF2B5EF4-FFF2-40B4-BE49-F238E27FC236}">
                  <a16:creationId xmlns:a16="http://schemas.microsoft.com/office/drawing/2014/main" id="{A3ADB138-E3CD-D84E-8E30-1D110F989765}"/>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3611;p58">
              <a:extLst>
                <a:ext uri="{FF2B5EF4-FFF2-40B4-BE49-F238E27FC236}">
                  <a16:creationId xmlns:a16="http://schemas.microsoft.com/office/drawing/2014/main" id="{CA91F3FD-4CA4-3549-8CA2-2E9282D18F3F}"/>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3603;p58">
            <a:extLst>
              <a:ext uri="{FF2B5EF4-FFF2-40B4-BE49-F238E27FC236}">
                <a16:creationId xmlns:a16="http://schemas.microsoft.com/office/drawing/2014/main" id="{2DF9E6D9-2AD1-D644-A98F-A52F5527A50A}"/>
              </a:ext>
            </a:extLst>
          </p:cNvPr>
          <p:cNvGrpSpPr/>
          <p:nvPr/>
        </p:nvGrpSpPr>
        <p:grpSpPr>
          <a:xfrm rot="18982467">
            <a:off x="8191073" y="1674823"/>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4837" name="Google Shape;3604;p58">
              <a:extLst>
                <a:ext uri="{FF2B5EF4-FFF2-40B4-BE49-F238E27FC236}">
                  <a16:creationId xmlns:a16="http://schemas.microsoft.com/office/drawing/2014/main" id="{4E2121EB-AA99-9D46-9904-400E2F25A3AC}"/>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3605;p58">
              <a:extLst>
                <a:ext uri="{FF2B5EF4-FFF2-40B4-BE49-F238E27FC236}">
                  <a16:creationId xmlns:a16="http://schemas.microsoft.com/office/drawing/2014/main" id="{01BA4F53-3EA2-9445-A2EF-497DB116879C}"/>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3606;p58">
              <a:extLst>
                <a:ext uri="{FF2B5EF4-FFF2-40B4-BE49-F238E27FC236}">
                  <a16:creationId xmlns:a16="http://schemas.microsoft.com/office/drawing/2014/main" id="{2DDE3025-89E1-5347-B153-A505B9C5CD48}"/>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3607;p58">
              <a:extLst>
                <a:ext uri="{FF2B5EF4-FFF2-40B4-BE49-F238E27FC236}">
                  <a16:creationId xmlns:a16="http://schemas.microsoft.com/office/drawing/2014/main" id="{12433A31-ADA8-3949-82AE-653D1F178303}"/>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3608;p58">
              <a:extLst>
                <a:ext uri="{FF2B5EF4-FFF2-40B4-BE49-F238E27FC236}">
                  <a16:creationId xmlns:a16="http://schemas.microsoft.com/office/drawing/2014/main" id="{B039DEB3-7EC4-8040-B921-03FCF65142BD}"/>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3609;p58">
              <a:extLst>
                <a:ext uri="{FF2B5EF4-FFF2-40B4-BE49-F238E27FC236}">
                  <a16:creationId xmlns:a16="http://schemas.microsoft.com/office/drawing/2014/main" id="{FA61FC73-D319-9D4B-A82E-582F4E8C8192}"/>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3610;p58">
              <a:extLst>
                <a:ext uri="{FF2B5EF4-FFF2-40B4-BE49-F238E27FC236}">
                  <a16:creationId xmlns:a16="http://schemas.microsoft.com/office/drawing/2014/main" id="{AEDC3BAC-DE77-EA4D-91D1-A3A9166CB7F9}"/>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3611;p58">
              <a:extLst>
                <a:ext uri="{FF2B5EF4-FFF2-40B4-BE49-F238E27FC236}">
                  <a16:creationId xmlns:a16="http://schemas.microsoft.com/office/drawing/2014/main" id="{7FC03562-9681-A445-A63A-E8B5FD6E8B76}"/>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5" name="Google Shape;3603;p58">
            <a:extLst>
              <a:ext uri="{FF2B5EF4-FFF2-40B4-BE49-F238E27FC236}">
                <a16:creationId xmlns:a16="http://schemas.microsoft.com/office/drawing/2014/main" id="{6F027E8E-2BA4-C349-80F0-2B796A498D5D}"/>
              </a:ext>
            </a:extLst>
          </p:cNvPr>
          <p:cNvGrpSpPr/>
          <p:nvPr/>
        </p:nvGrpSpPr>
        <p:grpSpPr>
          <a:xfrm rot="8176887">
            <a:off x="8191074" y="3235628"/>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4846" name="Google Shape;3604;p58">
              <a:extLst>
                <a:ext uri="{FF2B5EF4-FFF2-40B4-BE49-F238E27FC236}">
                  <a16:creationId xmlns:a16="http://schemas.microsoft.com/office/drawing/2014/main" id="{E36D8F12-B4D5-4B49-94C4-1D9E5346D004}"/>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3605;p58">
              <a:extLst>
                <a:ext uri="{FF2B5EF4-FFF2-40B4-BE49-F238E27FC236}">
                  <a16:creationId xmlns:a16="http://schemas.microsoft.com/office/drawing/2014/main" id="{65F0C271-AE0D-BE4B-B65A-70CF777A0EE3}"/>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3606;p58">
              <a:extLst>
                <a:ext uri="{FF2B5EF4-FFF2-40B4-BE49-F238E27FC236}">
                  <a16:creationId xmlns:a16="http://schemas.microsoft.com/office/drawing/2014/main" id="{1A32BE85-B390-9A4B-A427-130D5C88BFCE}"/>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3607;p58">
              <a:extLst>
                <a:ext uri="{FF2B5EF4-FFF2-40B4-BE49-F238E27FC236}">
                  <a16:creationId xmlns:a16="http://schemas.microsoft.com/office/drawing/2014/main" id="{DB8C666A-F331-5242-AFE3-4A7D5FD8CBD1}"/>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3608;p58">
              <a:extLst>
                <a:ext uri="{FF2B5EF4-FFF2-40B4-BE49-F238E27FC236}">
                  <a16:creationId xmlns:a16="http://schemas.microsoft.com/office/drawing/2014/main" id="{2D398D66-8B3A-284F-B762-3382C5C521B1}"/>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3609;p58">
              <a:extLst>
                <a:ext uri="{FF2B5EF4-FFF2-40B4-BE49-F238E27FC236}">
                  <a16:creationId xmlns:a16="http://schemas.microsoft.com/office/drawing/2014/main" id="{37933526-93B6-3D46-ADE8-224524F47130}"/>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3610;p58">
              <a:extLst>
                <a:ext uri="{FF2B5EF4-FFF2-40B4-BE49-F238E27FC236}">
                  <a16:creationId xmlns:a16="http://schemas.microsoft.com/office/drawing/2014/main" id="{37461D4B-4C26-B34C-8077-46A4329A4876}"/>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3611;p58">
              <a:extLst>
                <a:ext uri="{FF2B5EF4-FFF2-40B4-BE49-F238E27FC236}">
                  <a16:creationId xmlns:a16="http://schemas.microsoft.com/office/drawing/2014/main" id="{045A26CA-9AEB-2748-9F3A-57616C467DD0}"/>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89496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0" indent="0" algn="l"/>
            <a:r>
              <a:rPr lang="en-US" sz="2000" dirty="0">
                <a:solidFill>
                  <a:schemeClr val="accent3"/>
                </a:solidFill>
                <a:latin typeface="Arial" panose="020B0604020202020204" pitchFamily="34" charset="0"/>
                <a:cs typeface="Arial" panose="020B0604020202020204" pitchFamily="34" charset="0"/>
              </a:rPr>
              <a:t>Student t-test allows you to test mean differences between normal distributions </a:t>
            </a:r>
          </a:p>
          <a:p>
            <a:pPr marL="0" indent="0" algn="l"/>
            <a:endParaRPr lang="en-US" sz="2000" dirty="0">
              <a:solidFill>
                <a:schemeClr val="accent3"/>
              </a:solidFill>
              <a:latin typeface="Arial" panose="020B0604020202020204" pitchFamily="34" charset="0"/>
              <a:cs typeface="Arial" panose="020B0604020202020204" pitchFamily="34" charset="0"/>
            </a:endParaRPr>
          </a:p>
          <a:p>
            <a:pPr marL="0" indent="0" algn="l"/>
            <a:r>
              <a:rPr lang="en-US" sz="2000" dirty="0">
                <a:solidFill>
                  <a:schemeClr val="accent3"/>
                </a:solidFill>
                <a:latin typeface="Arial" panose="020B0604020202020204" pitchFamily="34" charset="0"/>
                <a:cs typeface="Arial" panose="020B0604020202020204" pitchFamily="34" charset="0"/>
              </a:rPr>
              <a:t>There are many different </a:t>
            </a:r>
            <a:r>
              <a:rPr lang="en-US" sz="2000" b="1" dirty="0" err="1">
                <a:solidFill>
                  <a:schemeClr val="accent3"/>
                </a:solidFill>
                <a:latin typeface="Arial" panose="020B0604020202020204" pitchFamily="34" charset="0"/>
                <a:cs typeface="Arial" panose="020B0604020202020204" pitchFamily="34" charset="0"/>
              </a:rPr>
              <a:t>flavours</a:t>
            </a:r>
            <a:r>
              <a:rPr lang="en-US" sz="2000" dirty="0">
                <a:solidFill>
                  <a:schemeClr val="accent3"/>
                </a:solidFill>
                <a:latin typeface="Arial" panose="020B0604020202020204" pitchFamily="34" charset="0"/>
                <a:cs typeface="Arial" panose="020B0604020202020204" pitchFamily="34" charset="0"/>
              </a:rPr>
              <a:t> of t’s</a:t>
            </a:r>
          </a:p>
          <a:p>
            <a:pPr marL="342900" algn="l">
              <a:buFont typeface=".Apple Color Emoji UI"/>
              <a:buChar char="⭐️"/>
            </a:pPr>
            <a:r>
              <a:rPr lang="en-US" sz="2000" dirty="0">
                <a:solidFill>
                  <a:schemeClr val="accent3"/>
                </a:solidFill>
                <a:latin typeface="Arial" panose="020B0604020202020204" pitchFamily="34" charset="0"/>
                <a:cs typeface="Arial" panose="020B0604020202020204" pitchFamily="34" charset="0"/>
              </a:rPr>
              <a:t>	one-sample vs two samples</a:t>
            </a:r>
          </a:p>
          <a:p>
            <a:pPr marL="342900" algn="l">
              <a:buFont typeface=".Apple Color Emoji UI"/>
              <a:buChar char="⭐️"/>
            </a:pPr>
            <a:r>
              <a:rPr lang="en-US" sz="2000" dirty="0">
                <a:solidFill>
                  <a:schemeClr val="accent3"/>
                </a:solidFill>
                <a:latin typeface="Arial" panose="020B0604020202020204" pitchFamily="34" charset="0"/>
                <a:cs typeface="Arial" panose="020B0604020202020204" pitchFamily="34" charset="0"/>
              </a:rPr>
              <a:t>	paired vs unpaired</a:t>
            </a:r>
          </a:p>
          <a:p>
            <a:pPr marL="342900" algn="l">
              <a:buFont typeface=".Apple Color Emoji UI"/>
              <a:buChar char="⭐️"/>
            </a:pPr>
            <a:r>
              <a:rPr lang="en-US" sz="2000" dirty="0">
                <a:solidFill>
                  <a:schemeClr val="accent3"/>
                </a:solidFill>
                <a:latin typeface="Arial" panose="020B0604020202020204" pitchFamily="34" charset="0"/>
                <a:cs typeface="Arial" panose="020B0604020202020204" pitchFamily="34" charset="0"/>
              </a:rPr>
              <a:t>	one tail vs two </a:t>
            </a:r>
          </a:p>
        </p:txBody>
      </p:sp>
      <p:grpSp>
        <p:nvGrpSpPr>
          <p:cNvPr id="4" name="Google Shape;3603;p58">
            <a:extLst>
              <a:ext uri="{FF2B5EF4-FFF2-40B4-BE49-F238E27FC236}">
                <a16:creationId xmlns:a16="http://schemas.microsoft.com/office/drawing/2014/main" id="{94D6B4AE-C4FC-404D-BD74-B96B55DD94F3}"/>
              </a:ext>
            </a:extLst>
          </p:cNvPr>
          <p:cNvGrpSpPr/>
          <p:nvPr/>
        </p:nvGrpSpPr>
        <p:grpSpPr>
          <a:xfrm rot="18982467">
            <a:off x="7485513" y="2985711"/>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5" name="Google Shape;3604;p58">
              <a:extLst>
                <a:ext uri="{FF2B5EF4-FFF2-40B4-BE49-F238E27FC236}">
                  <a16:creationId xmlns:a16="http://schemas.microsoft.com/office/drawing/2014/main" id="{16ECB92B-EFE9-1744-9BCC-9BBE17968E56}"/>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05;p58">
              <a:extLst>
                <a:ext uri="{FF2B5EF4-FFF2-40B4-BE49-F238E27FC236}">
                  <a16:creationId xmlns:a16="http://schemas.microsoft.com/office/drawing/2014/main" id="{23B9C46E-DF47-4F45-9087-D01BE8F1789F}"/>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606;p58">
              <a:extLst>
                <a:ext uri="{FF2B5EF4-FFF2-40B4-BE49-F238E27FC236}">
                  <a16:creationId xmlns:a16="http://schemas.microsoft.com/office/drawing/2014/main" id="{F2642FA6-E591-604D-8343-8300B6C4D805}"/>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07;p58">
              <a:extLst>
                <a:ext uri="{FF2B5EF4-FFF2-40B4-BE49-F238E27FC236}">
                  <a16:creationId xmlns:a16="http://schemas.microsoft.com/office/drawing/2014/main" id="{FD468EB2-5806-544E-8380-A241F622705F}"/>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08;p58">
              <a:extLst>
                <a:ext uri="{FF2B5EF4-FFF2-40B4-BE49-F238E27FC236}">
                  <a16:creationId xmlns:a16="http://schemas.microsoft.com/office/drawing/2014/main" id="{DFA8BE8D-73A1-6540-8C2A-4CB93B49CC03}"/>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09;p58">
              <a:extLst>
                <a:ext uri="{FF2B5EF4-FFF2-40B4-BE49-F238E27FC236}">
                  <a16:creationId xmlns:a16="http://schemas.microsoft.com/office/drawing/2014/main" id="{97580949-DEA5-BC4F-A845-2467A256C237}"/>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10;p58">
              <a:extLst>
                <a:ext uri="{FF2B5EF4-FFF2-40B4-BE49-F238E27FC236}">
                  <a16:creationId xmlns:a16="http://schemas.microsoft.com/office/drawing/2014/main" id="{5D2A26E5-B2E9-044C-A5B2-66BCB5FCCC1C}"/>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11;p58">
              <a:extLst>
                <a:ext uri="{FF2B5EF4-FFF2-40B4-BE49-F238E27FC236}">
                  <a16:creationId xmlns:a16="http://schemas.microsoft.com/office/drawing/2014/main" id="{C78925A1-42DA-9D4A-841C-3AA816FED4E0}"/>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3603;p58">
            <a:extLst>
              <a:ext uri="{FF2B5EF4-FFF2-40B4-BE49-F238E27FC236}">
                <a16:creationId xmlns:a16="http://schemas.microsoft.com/office/drawing/2014/main" id="{DF252A7E-898A-BC48-9C8F-285EA3F1E4CA}"/>
              </a:ext>
            </a:extLst>
          </p:cNvPr>
          <p:cNvGrpSpPr/>
          <p:nvPr/>
        </p:nvGrpSpPr>
        <p:grpSpPr>
          <a:xfrm rot="17762190">
            <a:off x="7220142" y="3032522"/>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14" name="Google Shape;3604;p58">
              <a:extLst>
                <a:ext uri="{FF2B5EF4-FFF2-40B4-BE49-F238E27FC236}">
                  <a16:creationId xmlns:a16="http://schemas.microsoft.com/office/drawing/2014/main" id="{2CAB40A3-883E-924F-A7F0-E8D48E7EE9B0}"/>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05;p58">
              <a:extLst>
                <a:ext uri="{FF2B5EF4-FFF2-40B4-BE49-F238E27FC236}">
                  <a16:creationId xmlns:a16="http://schemas.microsoft.com/office/drawing/2014/main" id="{76DB50AC-13F1-C946-86C7-E31718D3A0F2}"/>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06;p58">
              <a:extLst>
                <a:ext uri="{FF2B5EF4-FFF2-40B4-BE49-F238E27FC236}">
                  <a16:creationId xmlns:a16="http://schemas.microsoft.com/office/drawing/2014/main" id="{DCE78B96-B78A-EE4F-8D31-097D2157020A}"/>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7;p58">
              <a:extLst>
                <a:ext uri="{FF2B5EF4-FFF2-40B4-BE49-F238E27FC236}">
                  <a16:creationId xmlns:a16="http://schemas.microsoft.com/office/drawing/2014/main" id="{A92C7E71-A928-034C-972E-F564797171C2}"/>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08;p58">
              <a:extLst>
                <a:ext uri="{FF2B5EF4-FFF2-40B4-BE49-F238E27FC236}">
                  <a16:creationId xmlns:a16="http://schemas.microsoft.com/office/drawing/2014/main" id="{16D57E37-FFFF-0042-8FBE-EFD2C552AA46}"/>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9;p58">
              <a:extLst>
                <a:ext uri="{FF2B5EF4-FFF2-40B4-BE49-F238E27FC236}">
                  <a16:creationId xmlns:a16="http://schemas.microsoft.com/office/drawing/2014/main" id="{1299468E-BAD8-F047-91AF-D071CA35CD4A}"/>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10;p58">
              <a:extLst>
                <a:ext uri="{FF2B5EF4-FFF2-40B4-BE49-F238E27FC236}">
                  <a16:creationId xmlns:a16="http://schemas.microsoft.com/office/drawing/2014/main" id="{44D40C42-5903-F140-9485-0DE9781CFA6F}"/>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11;p58">
              <a:extLst>
                <a:ext uri="{FF2B5EF4-FFF2-40B4-BE49-F238E27FC236}">
                  <a16:creationId xmlns:a16="http://schemas.microsoft.com/office/drawing/2014/main" id="{62767BDB-55F3-834B-AA9B-27CD7094F53C}"/>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603;p58">
            <a:extLst>
              <a:ext uri="{FF2B5EF4-FFF2-40B4-BE49-F238E27FC236}">
                <a16:creationId xmlns:a16="http://schemas.microsoft.com/office/drawing/2014/main" id="{1D71DE50-9B2A-D84D-AB6C-3D540895C50B}"/>
              </a:ext>
            </a:extLst>
          </p:cNvPr>
          <p:cNvGrpSpPr/>
          <p:nvPr/>
        </p:nvGrpSpPr>
        <p:grpSpPr>
          <a:xfrm rot="16200000">
            <a:off x="6909855" y="3243060"/>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23" name="Google Shape;3604;p58">
              <a:extLst>
                <a:ext uri="{FF2B5EF4-FFF2-40B4-BE49-F238E27FC236}">
                  <a16:creationId xmlns:a16="http://schemas.microsoft.com/office/drawing/2014/main" id="{F0899644-CA05-BD4E-8ECF-A0AA6A99BAAE}"/>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05;p58">
              <a:extLst>
                <a:ext uri="{FF2B5EF4-FFF2-40B4-BE49-F238E27FC236}">
                  <a16:creationId xmlns:a16="http://schemas.microsoft.com/office/drawing/2014/main" id="{071A06FF-4D35-314F-9786-020E77A558B7}"/>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06;p58">
              <a:extLst>
                <a:ext uri="{FF2B5EF4-FFF2-40B4-BE49-F238E27FC236}">
                  <a16:creationId xmlns:a16="http://schemas.microsoft.com/office/drawing/2014/main" id="{7809B4E6-60FF-8646-BAF8-8B119437AD05}"/>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07;p58">
              <a:extLst>
                <a:ext uri="{FF2B5EF4-FFF2-40B4-BE49-F238E27FC236}">
                  <a16:creationId xmlns:a16="http://schemas.microsoft.com/office/drawing/2014/main" id="{9FC2BB93-A03B-3E47-AF96-F3AECA127534}"/>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1D8D3787-8C2E-7749-B6E9-9E358936F026}"/>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09;p58">
              <a:extLst>
                <a:ext uri="{FF2B5EF4-FFF2-40B4-BE49-F238E27FC236}">
                  <a16:creationId xmlns:a16="http://schemas.microsoft.com/office/drawing/2014/main" id="{BF5460FE-B73D-D448-8C4B-E760CDF87F67}"/>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10;p58">
              <a:extLst>
                <a:ext uri="{FF2B5EF4-FFF2-40B4-BE49-F238E27FC236}">
                  <a16:creationId xmlns:a16="http://schemas.microsoft.com/office/drawing/2014/main" id="{7CF4A74C-F43E-8B47-9A92-35B4BC1792EE}"/>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11;p58">
              <a:extLst>
                <a:ext uri="{FF2B5EF4-FFF2-40B4-BE49-F238E27FC236}">
                  <a16:creationId xmlns:a16="http://schemas.microsoft.com/office/drawing/2014/main" id="{434AFB73-AC45-5048-9350-D14C78607D66}"/>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603;p58">
            <a:extLst>
              <a:ext uri="{FF2B5EF4-FFF2-40B4-BE49-F238E27FC236}">
                <a16:creationId xmlns:a16="http://schemas.microsoft.com/office/drawing/2014/main" id="{52411E34-3A94-7E4A-9C90-283889DE63E4}"/>
              </a:ext>
            </a:extLst>
          </p:cNvPr>
          <p:cNvGrpSpPr/>
          <p:nvPr/>
        </p:nvGrpSpPr>
        <p:grpSpPr>
          <a:xfrm rot="13556430">
            <a:off x="6743180" y="3702639"/>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33" name="Google Shape;3604;p58">
              <a:extLst>
                <a:ext uri="{FF2B5EF4-FFF2-40B4-BE49-F238E27FC236}">
                  <a16:creationId xmlns:a16="http://schemas.microsoft.com/office/drawing/2014/main" id="{2C485E66-ECC7-4945-A0DF-08C8E15BFA3D}"/>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5;p58">
              <a:extLst>
                <a:ext uri="{FF2B5EF4-FFF2-40B4-BE49-F238E27FC236}">
                  <a16:creationId xmlns:a16="http://schemas.microsoft.com/office/drawing/2014/main" id="{73EA786A-F267-8E47-ABB7-4722B5200190}"/>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6;p58">
              <a:extLst>
                <a:ext uri="{FF2B5EF4-FFF2-40B4-BE49-F238E27FC236}">
                  <a16:creationId xmlns:a16="http://schemas.microsoft.com/office/drawing/2014/main" id="{F98640D9-B16F-6F42-B304-7D9DCEF3FFFB}"/>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07;p58">
              <a:extLst>
                <a:ext uri="{FF2B5EF4-FFF2-40B4-BE49-F238E27FC236}">
                  <a16:creationId xmlns:a16="http://schemas.microsoft.com/office/drawing/2014/main" id="{B88880A0-D52B-4142-B88C-54446586C1E2}"/>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08;p58">
              <a:extLst>
                <a:ext uri="{FF2B5EF4-FFF2-40B4-BE49-F238E27FC236}">
                  <a16:creationId xmlns:a16="http://schemas.microsoft.com/office/drawing/2014/main" id="{69B95B5B-CFF4-F843-B632-7DD20DCF67EA}"/>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9;p58">
              <a:extLst>
                <a:ext uri="{FF2B5EF4-FFF2-40B4-BE49-F238E27FC236}">
                  <a16:creationId xmlns:a16="http://schemas.microsoft.com/office/drawing/2014/main" id="{9B751058-F1E7-F746-B99C-BF8EB5A965C9}"/>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0;p58">
              <a:extLst>
                <a:ext uri="{FF2B5EF4-FFF2-40B4-BE49-F238E27FC236}">
                  <a16:creationId xmlns:a16="http://schemas.microsoft.com/office/drawing/2014/main" id="{EFA5B9CF-F215-4D4A-9DB4-135F7F9DAD2A}"/>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1;p58">
              <a:extLst>
                <a:ext uri="{FF2B5EF4-FFF2-40B4-BE49-F238E27FC236}">
                  <a16:creationId xmlns:a16="http://schemas.microsoft.com/office/drawing/2014/main" id="{A4E2058D-05C0-3C4C-84D3-EDCE121C1B83}"/>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32"/>
          <p:cNvSpPr txBox="1">
            <a:spLocks noGrp="1"/>
          </p:cNvSpPr>
          <p:nvPr>
            <p:ph type="ctrTitle"/>
          </p:nvPr>
        </p:nvSpPr>
        <p:spPr>
          <a:xfrm>
            <a:off x="1319275" y="590075"/>
            <a:ext cx="6505500" cy="240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Zen Dots"/>
                <a:ea typeface="Zen Dots"/>
                <a:cs typeface="Zen Dots"/>
                <a:sym typeface="Zen Dots"/>
              </a:rPr>
              <a:t>Class I</a:t>
            </a:r>
            <a:endParaRPr sz="2800" dirty="0">
              <a:solidFill>
                <a:schemeClr val="dk2"/>
              </a:solidFill>
              <a:latin typeface="Zen Dots"/>
              <a:ea typeface="Zen Dots"/>
              <a:cs typeface="Zen Dots"/>
              <a:sym typeface="Zen Dots"/>
            </a:endParaRPr>
          </a:p>
        </p:txBody>
      </p:sp>
      <p:pic>
        <p:nvPicPr>
          <p:cNvPr id="5" name="Picture 4" descr="A picture containing qr code&#10;&#10;Description automatically generated">
            <a:extLst>
              <a:ext uri="{FF2B5EF4-FFF2-40B4-BE49-F238E27FC236}">
                <a16:creationId xmlns:a16="http://schemas.microsoft.com/office/drawing/2014/main" id="{12D0F3F9-2DD3-A747-B0EA-BEC8ABA9C69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3914482" y="792419"/>
            <a:ext cx="1315036" cy="1327560"/>
          </a:xfrm>
          <a:prstGeom prst="rect">
            <a:avLst/>
          </a:prstGeom>
        </p:spPr>
      </p:pic>
      <p:pic>
        <p:nvPicPr>
          <p:cNvPr id="10" name="Picture 9" descr="A picture containing qr code&#10;&#10;Description automatically generated">
            <a:extLst>
              <a:ext uri="{FF2B5EF4-FFF2-40B4-BE49-F238E27FC236}">
                <a16:creationId xmlns:a16="http://schemas.microsoft.com/office/drawing/2014/main" id="{2F2E5770-F88A-3D43-964C-E13C664BA4FA}"/>
              </a:ext>
            </a:extLst>
          </p:cNvPr>
          <p:cNvPicPr>
            <a:picLocks noChangeAspect="1"/>
          </p:cNvPicPr>
          <p:nvPr/>
        </p:nvPicPr>
        <p:blipFill>
          <a:blip r:embed="rId3">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3329288" y="900176"/>
            <a:ext cx="312488" cy="315465"/>
          </a:xfrm>
          <a:prstGeom prst="rect">
            <a:avLst/>
          </a:prstGeom>
        </p:spPr>
      </p:pic>
      <p:grpSp>
        <p:nvGrpSpPr>
          <p:cNvPr id="344" name="Google Shape;3873;p58">
            <a:extLst>
              <a:ext uri="{FF2B5EF4-FFF2-40B4-BE49-F238E27FC236}">
                <a16:creationId xmlns:a16="http://schemas.microsoft.com/office/drawing/2014/main" id="{61B4F5FB-CC7F-F84C-BDA0-B2E8CBB11CB0}"/>
              </a:ext>
            </a:extLst>
          </p:cNvPr>
          <p:cNvGrpSpPr>
            <a:grpSpLocks noChangeAspect="1"/>
          </p:cNvGrpSpPr>
          <p:nvPr/>
        </p:nvGrpSpPr>
        <p:grpSpPr>
          <a:xfrm>
            <a:off x="4077662" y="3630892"/>
            <a:ext cx="988675" cy="1080000"/>
            <a:chOff x="2850191" y="1543100"/>
            <a:chExt cx="272508" cy="297680"/>
          </a:xfrm>
        </p:grpSpPr>
        <p:sp>
          <p:nvSpPr>
            <p:cNvPr id="345" name="Google Shape;3874;p58">
              <a:extLst>
                <a:ext uri="{FF2B5EF4-FFF2-40B4-BE49-F238E27FC236}">
                  <a16:creationId xmlns:a16="http://schemas.microsoft.com/office/drawing/2014/main" id="{41476905-8965-4942-8886-92DBD888A271}"/>
                </a:ext>
              </a:extLst>
            </p:cNvPr>
            <p:cNvSpPr/>
            <p:nvPr/>
          </p:nvSpPr>
          <p:spPr>
            <a:xfrm>
              <a:off x="2850802" y="1543100"/>
              <a:ext cx="271885" cy="297069"/>
            </a:xfrm>
            <a:custGeom>
              <a:avLst/>
              <a:gdLst/>
              <a:ahLst/>
              <a:cxnLst/>
              <a:rect l="l" t="t" r="r" b="b"/>
              <a:pathLst>
                <a:path w="8464" h="9248" extrusionOk="0">
                  <a:moveTo>
                    <a:pt x="619" y="0"/>
                  </a:moveTo>
                  <a:cubicBezTo>
                    <a:pt x="571" y="0"/>
                    <a:pt x="522" y="20"/>
                    <a:pt x="487" y="55"/>
                  </a:cubicBezTo>
                  <a:lnTo>
                    <a:pt x="242" y="300"/>
                  </a:lnTo>
                  <a:lnTo>
                    <a:pt x="56" y="524"/>
                  </a:lnTo>
                  <a:cubicBezTo>
                    <a:pt x="21" y="558"/>
                    <a:pt x="1" y="607"/>
                    <a:pt x="1" y="656"/>
                  </a:cubicBezTo>
                  <a:lnTo>
                    <a:pt x="1" y="9061"/>
                  </a:lnTo>
                  <a:cubicBezTo>
                    <a:pt x="1" y="9165"/>
                    <a:pt x="85" y="9248"/>
                    <a:pt x="187" y="9248"/>
                  </a:cubicBezTo>
                  <a:lnTo>
                    <a:pt x="8259" y="9248"/>
                  </a:lnTo>
                  <a:cubicBezTo>
                    <a:pt x="8362" y="9248"/>
                    <a:pt x="8446" y="9165"/>
                    <a:pt x="8446" y="9061"/>
                  </a:cubicBezTo>
                  <a:lnTo>
                    <a:pt x="8463" y="9006"/>
                  </a:lnTo>
                  <a:lnTo>
                    <a:pt x="8463" y="2518"/>
                  </a:lnTo>
                  <a:lnTo>
                    <a:pt x="8426" y="2480"/>
                  </a:lnTo>
                  <a:lnTo>
                    <a:pt x="8424" y="1720"/>
                  </a:lnTo>
                  <a:lnTo>
                    <a:pt x="8463" y="1678"/>
                  </a:lnTo>
                  <a:lnTo>
                    <a:pt x="8463" y="187"/>
                  </a:lnTo>
                  <a:cubicBezTo>
                    <a:pt x="8463" y="84"/>
                    <a:pt x="8381" y="0"/>
                    <a:pt x="8278" y="0"/>
                  </a:cubicBezTo>
                  <a:lnTo>
                    <a:pt x="7514" y="0"/>
                  </a:lnTo>
                  <a:cubicBezTo>
                    <a:pt x="7411" y="0"/>
                    <a:pt x="7327" y="84"/>
                    <a:pt x="7327" y="187"/>
                  </a:cubicBezTo>
                  <a:lnTo>
                    <a:pt x="7327" y="281"/>
                  </a:lnTo>
                  <a:lnTo>
                    <a:pt x="7282" y="366"/>
                  </a:lnTo>
                  <a:lnTo>
                    <a:pt x="2256" y="420"/>
                  </a:lnTo>
                  <a:lnTo>
                    <a:pt x="2220" y="355"/>
                  </a:lnTo>
                  <a:lnTo>
                    <a:pt x="1772" y="355"/>
                  </a:lnTo>
                  <a:cubicBezTo>
                    <a:pt x="1703" y="355"/>
                    <a:pt x="1641" y="317"/>
                    <a:pt x="1607" y="256"/>
                  </a:cubicBezTo>
                  <a:lnTo>
                    <a:pt x="1526" y="100"/>
                  </a:lnTo>
                  <a:cubicBezTo>
                    <a:pt x="1493" y="39"/>
                    <a:pt x="1431" y="0"/>
                    <a:pt x="13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75;p58">
              <a:extLst>
                <a:ext uri="{FF2B5EF4-FFF2-40B4-BE49-F238E27FC236}">
                  <a16:creationId xmlns:a16="http://schemas.microsoft.com/office/drawing/2014/main" id="{173D2067-5DBE-4F4C-B816-61FD801E5F0F}"/>
                </a:ext>
              </a:extLst>
            </p:cNvPr>
            <p:cNvSpPr/>
            <p:nvPr/>
          </p:nvSpPr>
          <p:spPr>
            <a:xfrm>
              <a:off x="2850191" y="1552705"/>
              <a:ext cx="272495" cy="288075"/>
            </a:xfrm>
            <a:custGeom>
              <a:avLst/>
              <a:gdLst/>
              <a:ahLst/>
              <a:cxnLst/>
              <a:rect l="l" t="t" r="r" b="b"/>
              <a:pathLst>
                <a:path w="8483" h="8968" extrusionOk="0">
                  <a:moveTo>
                    <a:pt x="264" y="1"/>
                  </a:moveTo>
                  <a:lnTo>
                    <a:pt x="57" y="206"/>
                  </a:lnTo>
                  <a:cubicBezTo>
                    <a:pt x="22" y="241"/>
                    <a:pt x="4" y="290"/>
                    <a:pt x="4" y="340"/>
                  </a:cubicBezTo>
                  <a:lnTo>
                    <a:pt x="4" y="1379"/>
                  </a:lnTo>
                  <a:lnTo>
                    <a:pt x="44" y="1422"/>
                  </a:lnTo>
                  <a:lnTo>
                    <a:pt x="40" y="2185"/>
                  </a:lnTo>
                  <a:lnTo>
                    <a:pt x="1" y="2219"/>
                  </a:lnTo>
                  <a:lnTo>
                    <a:pt x="1" y="8781"/>
                  </a:lnTo>
                  <a:cubicBezTo>
                    <a:pt x="1" y="8884"/>
                    <a:pt x="85" y="8967"/>
                    <a:pt x="187" y="8967"/>
                  </a:cubicBezTo>
                  <a:lnTo>
                    <a:pt x="8297" y="8967"/>
                  </a:lnTo>
                  <a:cubicBezTo>
                    <a:pt x="8400" y="8967"/>
                    <a:pt x="8482" y="8884"/>
                    <a:pt x="8482" y="8781"/>
                  </a:cubicBezTo>
                  <a:lnTo>
                    <a:pt x="8482" y="8707"/>
                  </a:lnTo>
                  <a:lnTo>
                    <a:pt x="358" y="8707"/>
                  </a:lnTo>
                  <a:cubicBezTo>
                    <a:pt x="305" y="8707"/>
                    <a:pt x="264" y="8663"/>
                    <a:pt x="264" y="8613"/>
                  </a:cubicBezTo>
                  <a:lnTo>
                    <a:pt x="26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876;p58">
              <a:extLst>
                <a:ext uri="{FF2B5EF4-FFF2-40B4-BE49-F238E27FC236}">
                  <a16:creationId xmlns:a16="http://schemas.microsoft.com/office/drawing/2014/main" id="{414CA1F0-3866-2043-B273-55D9262C7E21}"/>
                </a:ext>
              </a:extLst>
            </p:cNvPr>
            <p:cNvSpPr/>
            <p:nvPr/>
          </p:nvSpPr>
          <p:spPr>
            <a:xfrm>
              <a:off x="3031949" y="1552127"/>
              <a:ext cx="54255" cy="89911"/>
            </a:xfrm>
            <a:custGeom>
              <a:avLst/>
              <a:gdLst/>
              <a:ahLst/>
              <a:cxnLst/>
              <a:rect l="l" t="t" r="r" b="b"/>
              <a:pathLst>
                <a:path w="1689" h="2799" extrusionOk="0">
                  <a:moveTo>
                    <a:pt x="569" y="0"/>
                  </a:moveTo>
                  <a:lnTo>
                    <a:pt x="0" y="6"/>
                  </a:lnTo>
                  <a:lnTo>
                    <a:pt x="0" y="2724"/>
                  </a:lnTo>
                  <a:lnTo>
                    <a:pt x="569" y="2798"/>
                  </a:lnTo>
                  <a:lnTo>
                    <a:pt x="1409" y="2798"/>
                  </a:lnTo>
                  <a:cubicBezTo>
                    <a:pt x="1564" y="2798"/>
                    <a:pt x="1688" y="2671"/>
                    <a:pt x="1688" y="2517"/>
                  </a:cubicBezTo>
                  <a:lnTo>
                    <a:pt x="168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877;p58">
              <a:extLst>
                <a:ext uri="{FF2B5EF4-FFF2-40B4-BE49-F238E27FC236}">
                  <a16:creationId xmlns:a16="http://schemas.microsoft.com/office/drawing/2014/main" id="{29BDF24B-92CC-FE4C-9AD4-A12B3534B949}"/>
                </a:ext>
              </a:extLst>
            </p:cNvPr>
            <p:cNvSpPr/>
            <p:nvPr/>
          </p:nvSpPr>
          <p:spPr>
            <a:xfrm>
              <a:off x="3045795" y="1565587"/>
              <a:ext cx="26919" cy="9026"/>
            </a:xfrm>
            <a:custGeom>
              <a:avLst/>
              <a:gdLst/>
              <a:ahLst/>
              <a:cxnLst/>
              <a:rect l="l" t="t" r="r" b="b"/>
              <a:pathLst>
                <a:path w="838" h="281" extrusionOk="0">
                  <a:moveTo>
                    <a:pt x="140" y="1"/>
                  </a:moveTo>
                  <a:cubicBezTo>
                    <a:pt x="63" y="1"/>
                    <a:pt x="1" y="63"/>
                    <a:pt x="1" y="141"/>
                  </a:cubicBezTo>
                  <a:cubicBezTo>
                    <a:pt x="1" y="217"/>
                    <a:pt x="61" y="280"/>
                    <a:pt x="140" y="280"/>
                  </a:cubicBezTo>
                  <a:lnTo>
                    <a:pt x="698" y="280"/>
                  </a:lnTo>
                  <a:cubicBezTo>
                    <a:pt x="776" y="280"/>
                    <a:pt x="837" y="218"/>
                    <a:pt x="837" y="141"/>
                  </a:cubicBezTo>
                  <a:cubicBezTo>
                    <a:pt x="837" y="65"/>
                    <a:pt x="776" y="1"/>
                    <a:pt x="6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78;p58">
              <a:extLst>
                <a:ext uri="{FF2B5EF4-FFF2-40B4-BE49-F238E27FC236}">
                  <a16:creationId xmlns:a16="http://schemas.microsoft.com/office/drawing/2014/main" id="{99ADCDAD-CE0B-1646-8251-B8292F8D8B1B}"/>
                </a:ext>
              </a:extLst>
            </p:cNvPr>
            <p:cNvSpPr/>
            <p:nvPr/>
          </p:nvSpPr>
          <p:spPr>
            <a:xfrm>
              <a:off x="2868181" y="1804782"/>
              <a:ext cx="24028" cy="18021"/>
            </a:xfrm>
            <a:custGeom>
              <a:avLst/>
              <a:gdLst/>
              <a:ahLst/>
              <a:cxnLst/>
              <a:rect l="l" t="t" r="r" b="b"/>
              <a:pathLst>
                <a:path w="748" h="561" extrusionOk="0">
                  <a:moveTo>
                    <a:pt x="95" y="0"/>
                  </a:moveTo>
                  <a:cubicBezTo>
                    <a:pt x="43" y="0"/>
                    <a:pt x="1" y="43"/>
                    <a:pt x="1" y="94"/>
                  </a:cubicBezTo>
                  <a:lnTo>
                    <a:pt x="1" y="466"/>
                  </a:lnTo>
                  <a:cubicBezTo>
                    <a:pt x="1" y="520"/>
                    <a:pt x="44" y="560"/>
                    <a:pt x="95" y="560"/>
                  </a:cubicBezTo>
                  <a:lnTo>
                    <a:pt x="654" y="560"/>
                  </a:lnTo>
                  <a:cubicBezTo>
                    <a:pt x="705" y="560"/>
                    <a:pt x="747" y="520"/>
                    <a:pt x="748" y="466"/>
                  </a:cubicBezTo>
                  <a:lnTo>
                    <a:pt x="748" y="94"/>
                  </a:lnTo>
                  <a:cubicBezTo>
                    <a:pt x="748" y="42"/>
                    <a:pt x="705"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79;p58">
              <a:extLst>
                <a:ext uri="{FF2B5EF4-FFF2-40B4-BE49-F238E27FC236}">
                  <a16:creationId xmlns:a16="http://schemas.microsoft.com/office/drawing/2014/main" id="{09755B65-0308-4B47-9528-90835A7ECC92}"/>
                </a:ext>
              </a:extLst>
            </p:cNvPr>
            <p:cNvSpPr/>
            <p:nvPr/>
          </p:nvSpPr>
          <p:spPr>
            <a:xfrm>
              <a:off x="3080778" y="1804782"/>
              <a:ext cx="24028" cy="18021"/>
            </a:xfrm>
            <a:custGeom>
              <a:avLst/>
              <a:gdLst/>
              <a:ahLst/>
              <a:cxnLst/>
              <a:rect l="l" t="t" r="r" b="b"/>
              <a:pathLst>
                <a:path w="748" h="561" extrusionOk="0">
                  <a:moveTo>
                    <a:pt x="94" y="0"/>
                  </a:moveTo>
                  <a:cubicBezTo>
                    <a:pt x="42" y="0"/>
                    <a:pt x="0" y="43"/>
                    <a:pt x="0" y="94"/>
                  </a:cubicBezTo>
                  <a:lnTo>
                    <a:pt x="0" y="466"/>
                  </a:lnTo>
                  <a:cubicBezTo>
                    <a:pt x="0" y="520"/>
                    <a:pt x="44" y="560"/>
                    <a:pt x="94" y="560"/>
                  </a:cubicBezTo>
                  <a:lnTo>
                    <a:pt x="653" y="560"/>
                  </a:lnTo>
                  <a:cubicBezTo>
                    <a:pt x="704" y="560"/>
                    <a:pt x="746" y="520"/>
                    <a:pt x="747" y="466"/>
                  </a:cubicBezTo>
                  <a:lnTo>
                    <a:pt x="747" y="94"/>
                  </a:lnTo>
                  <a:cubicBezTo>
                    <a:pt x="747" y="42"/>
                    <a:pt x="704" y="0"/>
                    <a:pt x="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880;p58">
              <a:extLst>
                <a:ext uri="{FF2B5EF4-FFF2-40B4-BE49-F238E27FC236}">
                  <a16:creationId xmlns:a16="http://schemas.microsoft.com/office/drawing/2014/main" id="{A0DA6756-7902-3F45-834B-160C2F6E9EF7}"/>
                </a:ext>
              </a:extLst>
            </p:cNvPr>
            <p:cNvSpPr/>
            <p:nvPr/>
          </p:nvSpPr>
          <p:spPr>
            <a:xfrm>
              <a:off x="2940974" y="1664689"/>
              <a:ext cx="91035" cy="89879"/>
            </a:xfrm>
            <a:custGeom>
              <a:avLst/>
              <a:gdLst/>
              <a:ahLst/>
              <a:cxnLst/>
              <a:rect l="l" t="t" r="r" b="b"/>
              <a:pathLst>
                <a:path w="2834" h="2798" extrusionOk="0">
                  <a:moveTo>
                    <a:pt x="1416" y="1"/>
                  </a:moveTo>
                  <a:cubicBezTo>
                    <a:pt x="1076" y="1"/>
                    <a:pt x="765" y="121"/>
                    <a:pt x="522" y="322"/>
                  </a:cubicBezTo>
                  <a:cubicBezTo>
                    <a:pt x="522" y="322"/>
                    <a:pt x="1" y="840"/>
                    <a:pt x="38" y="1418"/>
                  </a:cubicBezTo>
                  <a:cubicBezTo>
                    <a:pt x="89" y="2200"/>
                    <a:pt x="635" y="2798"/>
                    <a:pt x="1416" y="2798"/>
                  </a:cubicBezTo>
                  <a:cubicBezTo>
                    <a:pt x="2166" y="2798"/>
                    <a:pt x="2573" y="2236"/>
                    <a:pt x="2573" y="2236"/>
                  </a:cubicBezTo>
                  <a:cubicBezTo>
                    <a:pt x="2737" y="2004"/>
                    <a:pt x="2834" y="1722"/>
                    <a:pt x="2834" y="1418"/>
                  </a:cubicBezTo>
                  <a:cubicBezTo>
                    <a:pt x="2834" y="636"/>
                    <a:pt x="2198" y="1"/>
                    <a:pt x="1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881;p58">
              <a:extLst>
                <a:ext uri="{FF2B5EF4-FFF2-40B4-BE49-F238E27FC236}">
                  <a16:creationId xmlns:a16="http://schemas.microsoft.com/office/drawing/2014/main" id="{DF090F82-4E56-4544-85C5-A2D08E5FD411}"/>
                </a:ext>
              </a:extLst>
            </p:cNvPr>
            <p:cNvSpPr/>
            <p:nvPr/>
          </p:nvSpPr>
          <p:spPr>
            <a:xfrm>
              <a:off x="2940974" y="1674969"/>
              <a:ext cx="82683" cy="80756"/>
            </a:xfrm>
            <a:custGeom>
              <a:avLst/>
              <a:gdLst/>
              <a:ahLst/>
              <a:cxnLst/>
              <a:rect l="l" t="t" r="r" b="b"/>
              <a:pathLst>
                <a:path w="2574" h="2514" extrusionOk="0">
                  <a:moveTo>
                    <a:pt x="522" y="1"/>
                  </a:moveTo>
                  <a:lnTo>
                    <a:pt x="522" y="1"/>
                  </a:lnTo>
                  <a:cubicBezTo>
                    <a:pt x="203" y="258"/>
                    <a:pt x="1" y="655"/>
                    <a:pt x="1" y="1097"/>
                  </a:cubicBezTo>
                  <a:cubicBezTo>
                    <a:pt x="1" y="1878"/>
                    <a:pt x="636" y="2514"/>
                    <a:pt x="1418" y="2514"/>
                  </a:cubicBezTo>
                  <a:cubicBezTo>
                    <a:pt x="1896" y="2514"/>
                    <a:pt x="2317" y="2276"/>
                    <a:pt x="2573" y="1914"/>
                  </a:cubicBezTo>
                  <a:lnTo>
                    <a:pt x="2573" y="1914"/>
                  </a:lnTo>
                  <a:cubicBezTo>
                    <a:pt x="2330" y="2116"/>
                    <a:pt x="2019" y="2234"/>
                    <a:pt x="1678" y="2234"/>
                  </a:cubicBezTo>
                  <a:cubicBezTo>
                    <a:pt x="897" y="2234"/>
                    <a:pt x="261" y="1599"/>
                    <a:pt x="261" y="819"/>
                  </a:cubicBezTo>
                  <a:cubicBezTo>
                    <a:pt x="261" y="515"/>
                    <a:pt x="358" y="232"/>
                    <a:pt x="52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882;p58">
              <a:extLst>
                <a:ext uri="{FF2B5EF4-FFF2-40B4-BE49-F238E27FC236}">
                  <a16:creationId xmlns:a16="http://schemas.microsoft.com/office/drawing/2014/main" id="{8BB41E22-51B4-6342-80E1-B35BD8A65A95}"/>
                </a:ext>
              </a:extLst>
            </p:cNvPr>
            <p:cNvSpPr/>
            <p:nvPr/>
          </p:nvSpPr>
          <p:spPr>
            <a:xfrm>
              <a:off x="2977467" y="1701246"/>
              <a:ext cx="18053" cy="18021"/>
            </a:xfrm>
            <a:custGeom>
              <a:avLst/>
              <a:gdLst/>
              <a:ahLst/>
              <a:cxnLst/>
              <a:rect l="l" t="t" r="r" b="b"/>
              <a:pathLst>
                <a:path w="562" h="561" extrusionOk="0">
                  <a:moveTo>
                    <a:pt x="95" y="1"/>
                  </a:moveTo>
                  <a:cubicBezTo>
                    <a:pt x="44" y="1"/>
                    <a:pt x="1" y="41"/>
                    <a:pt x="1" y="93"/>
                  </a:cubicBezTo>
                  <a:lnTo>
                    <a:pt x="1" y="467"/>
                  </a:lnTo>
                  <a:cubicBezTo>
                    <a:pt x="1" y="517"/>
                    <a:pt x="41" y="561"/>
                    <a:pt x="95" y="561"/>
                  </a:cubicBezTo>
                  <a:lnTo>
                    <a:pt x="467" y="561"/>
                  </a:lnTo>
                  <a:cubicBezTo>
                    <a:pt x="518" y="561"/>
                    <a:pt x="561" y="519"/>
                    <a:pt x="561" y="467"/>
                  </a:cubicBezTo>
                  <a:lnTo>
                    <a:pt x="561" y="93"/>
                  </a:lnTo>
                  <a:cubicBezTo>
                    <a:pt x="560" y="41"/>
                    <a:pt x="518" y="1"/>
                    <a:pt x="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883;p58">
              <a:extLst>
                <a:ext uri="{FF2B5EF4-FFF2-40B4-BE49-F238E27FC236}">
                  <a16:creationId xmlns:a16="http://schemas.microsoft.com/office/drawing/2014/main" id="{21F772F2-7DAB-424D-975D-5A5589A064B1}"/>
                </a:ext>
              </a:extLst>
            </p:cNvPr>
            <p:cNvSpPr/>
            <p:nvPr/>
          </p:nvSpPr>
          <p:spPr>
            <a:xfrm>
              <a:off x="2922085" y="1543132"/>
              <a:ext cx="128201" cy="98841"/>
            </a:xfrm>
            <a:custGeom>
              <a:avLst/>
              <a:gdLst/>
              <a:ahLst/>
              <a:cxnLst/>
              <a:rect l="l" t="t" r="r" b="b"/>
              <a:pathLst>
                <a:path w="3991" h="3077" extrusionOk="0">
                  <a:moveTo>
                    <a:pt x="186" y="1"/>
                  </a:moveTo>
                  <a:cubicBezTo>
                    <a:pt x="83" y="1"/>
                    <a:pt x="1" y="83"/>
                    <a:pt x="1" y="186"/>
                  </a:cubicBezTo>
                  <a:lnTo>
                    <a:pt x="1" y="2796"/>
                  </a:lnTo>
                  <a:cubicBezTo>
                    <a:pt x="1" y="2951"/>
                    <a:pt x="127" y="3077"/>
                    <a:pt x="280" y="3077"/>
                  </a:cubicBezTo>
                  <a:lnTo>
                    <a:pt x="3991" y="3077"/>
                  </a:lnTo>
                  <a:lnTo>
                    <a:pt x="3991" y="186"/>
                  </a:lnTo>
                  <a:cubicBezTo>
                    <a:pt x="3991" y="83"/>
                    <a:pt x="3907" y="1"/>
                    <a:pt x="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884;p58">
              <a:extLst>
                <a:ext uri="{FF2B5EF4-FFF2-40B4-BE49-F238E27FC236}">
                  <a16:creationId xmlns:a16="http://schemas.microsoft.com/office/drawing/2014/main" id="{902A54E4-19D7-A341-B82D-3A150A3D364F}"/>
                </a:ext>
              </a:extLst>
            </p:cNvPr>
            <p:cNvSpPr/>
            <p:nvPr/>
          </p:nvSpPr>
          <p:spPr>
            <a:xfrm>
              <a:off x="2940588" y="1561122"/>
              <a:ext cx="35399" cy="62318"/>
            </a:xfrm>
            <a:custGeom>
              <a:avLst/>
              <a:gdLst/>
              <a:ahLst/>
              <a:cxnLst/>
              <a:rect l="l" t="t" r="r" b="b"/>
              <a:pathLst>
                <a:path w="1102" h="1940" extrusionOk="0">
                  <a:moveTo>
                    <a:pt x="356" y="1"/>
                  </a:moveTo>
                  <a:cubicBezTo>
                    <a:pt x="325" y="1"/>
                    <a:pt x="301" y="27"/>
                    <a:pt x="301" y="57"/>
                  </a:cubicBezTo>
                  <a:lnTo>
                    <a:pt x="301" y="356"/>
                  </a:lnTo>
                  <a:cubicBezTo>
                    <a:pt x="301" y="364"/>
                    <a:pt x="293" y="374"/>
                    <a:pt x="282" y="374"/>
                  </a:cubicBezTo>
                  <a:lnTo>
                    <a:pt x="244" y="374"/>
                  </a:lnTo>
                  <a:lnTo>
                    <a:pt x="57" y="392"/>
                  </a:lnTo>
                  <a:cubicBezTo>
                    <a:pt x="27" y="392"/>
                    <a:pt x="1" y="418"/>
                    <a:pt x="1" y="448"/>
                  </a:cubicBezTo>
                  <a:lnTo>
                    <a:pt x="1" y="1883"/>
                  </a:lnTo>
                  <a:cubicBezTo>
                    <a:pt x="1" y="1913"/>
                    <a:pt x="27" y="1939"/>
                    <a:pt x="57" y="1939"/>
                  </a:cubicBezTo>
                  <a:lnTo>
                    <a:pt x="1027" y="1939"/>
                  </a:lnTo>
                  <a:cubicBezTo>
                    <a:pt x="1058" y="1939"/>
                    <a:pt x="1084" y="1913"/>
                    <a:pt x="1084" y="1884"/>
                  </a:cubicBezTo>
                  <a:lnTo>
                    <a:pt x="1101" y="1699"/>
                  </a:lnTo>
                  <a:lnTo>
                    <a:pt x="1101" y="429"/>
                  </a:lnTo>
                  <a:cubicBezTo>
                    <a:pt x="1101" y="399"/>
                    <a:pt x="1077" y="374"/>
                    <a:pt x="1046" y="374"/>
                  </a:cubicBezTo>
                  <a:lnTo>
                    <a:pt x="803" y="374"/>
                  </a:lnTo>
                  <a:cubicBezTo>
                    <a:pt x="794" y="374"/>
                    <a:pt x="786" y="367"/>
                    <a:pt x="786" y="356"/>
                  </a:cubicBezTo>
                  <a:lnTo>
                    <a:pt x="786" y="57"/>
                  </a:lnTo>
                  <a:cubicBezTo>
                    <a:pt x="786" y="27"/>
                    <a:pt x="760" y="1"/>
                    <a:pt x="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885;p58">
              <a:extLst>
                <a:ext uri="{FF2B5EF4-FFF2-40B4-BE49-F238E27FC236}">
                  <a16:creationId xmlns:a16="http://schemas.microsoft.com/office/drawing/2014/main" id="{D924319F-7295-084B-AC49-15B9E9689D39}"/>
                </a:ext>
              </a:extLst>
            </p:cNvPr>
            <p:cNvSpPr/>
            <p:nvPr/>
          </p:nvSpPr>
          <p:spPr>
            <a:xfrm>
              <a:off x="2940042" y="1573040"/>
              <a:ext cx="35945" cy="50946"/>
            </a:xfrm>
            <a:custGeom>
              <a:avLst/>
              <a:gdLst/>
              <a:ahLst/>
              <a:cxnLst/>
              <a:rect l="l" t="t" r="r" b="b"/>
              <a:pathLst>
                <a:path w="1119" h="1586" extrusionOk="0">
                  <a:moveTo>
                    <a:pt x="56" y="0"/>
                  </a:moveTo>
                  <a:cubicBezTo>
                    <a:pt x="25" y="0"/>
                    <a:pt x="1" y="27"/>
                    <a:pt x="1" y="57"/>
                  </a:cubicBezTo>
                  <a:lnTo>
                    <a:pt x="1" y="1531"/>
                  </a:lnTo>
                  <a:cubicBezTo>
                    <a:pt x="1" y="1561"/>
                    <a:pt x="25" y="1586"/>
                    <a:pt x="56" y="1586"/>
                  </a:cubicBezTo>
                  <a:lnTo>
                    <a:pt x="1062" y="1586"/>
                  </a:lnTo>
                  <a:cubicBezTo>
                    <a:pt x="1094" y="1586"/>
                    <a:pt x="1118" y="1561"/>
                    <a:pt x="1118" y="1531"/>
                  </a:cubicBezTo>
                  <a:lnTo>
                    <a:pt x="1118" y="1325"/>
                  </a:lnTo>
                  <a:lnTo>
                    <a:pt x="299" y="1325"/>
                  </a:lnTo>
                  <a:cubicBezTo>
                    <a:pt x="277" y="1325"/>
                    <a:pt x="261" y="1308"/>
                    <a:pt x="261" y="1287"/>
                  </a:cubicBezTo>
                  <a:lnTo>
                    <a:pt x="26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886;p58">
              <a:extLst>
                <a:ext uri="{FF2B5EF4-FFF2-40B4-BE49-F238E27FC236}">
                  <a16:creationId xmlns:a16="http://schemas.microsoft.com/office/drawing/2014/main" id="{DC1204C0-A746-D24D-89FF-DD6A9A41D107}"/>
                </a:ext>
              </a:extLst>
            </p:cNvPr>
            <p:cNvSpPr/>
            <p:nvPr/>
          </p:nvSpPr>
          <p:spPr>
            <a:xfrm>
              <a:off x="3007471" y="1556656"/>
              <a:ext cx="20976" cy="8962"/>
            </a:xfrm>
            <a:custGeom>
              <a:avLst/>
              <a:gdLst/>
              <a:ahLst/>
              <a:cxnLst/>
              <a:rect l="l" t="t" r="r" b="b"/>
              <a:pathLst>
                <a:path w="653" h="279" extrusionOk="0">
                  <a:moveTo>
                    <a:pt x="140" y="1"/>
                  </a:moveTo>
                  <a:cubicBezTo>
                    <a:pt x="64" y="1"/>
                    <a:pt x="1" y="65"/>
                    <a:pt x="1" y="140"/>
                  </a:cubicBezTo>
                  <a:cubicBezTo>
                    <a:pt x="1" y="217"/>
                    <a:pt x="61" y="279"/>
                    <a:pt x="140" y="279"/>
                  </a:cubicBezTo>
                  <a:lnTo>
                    <a:pt x="513" y="279"/>
                  </a:lnTo>
                  <a:cubicBezTo>
                    <a:pt x="588" y="279"/>
                    <a:pt x="652" y="217"/>
                    <a:pt x="652" y="140"/>
                  </a:cubicBezTo>
                  <a:cubicBezTo>
                    <a:pt x="652" y="65"/>
                    <a:pt x="590" y="1"/>
                    <a:pt x="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887;p58">
              <a:extLst>
                <a:ext uri="{FF2B5EF4-FFF2-40B4-BE49-F238E27FC236}">
                  <a16:creationId xmlns:a16="http://schemas.microsoft.com/office/drawing/2014/main" id="{29C1BA45-99FA-9342-B6C5-EBFE4CB9FD99}"/>
                </a:ext>
              </a:extLst>
            </p:cNvPr>
            <p:cNvSpPr/>
            <p:nvPr/>
          </p:nvSpPr>
          <p:spPr>
            <a:xfrm>
              <a:off x="3018811" y="1782391"/>
              <a:ext cx="66461" cy="8962"/>
            </a:xfrm>
            <a:custGeom>
              <a:avLst/>
              <a:gdLst/>
              <a:ahLst/>
              <a:cxnLst/>
              <a:rect l="l" t="t" r="r" b="b"/>
              <a:pathLst>
                <a:path w="2069" h="279" extrusionOk="0">
                  <a:moveTo>
                    <a:pt x="140" y="1"/>
                  </a:moveTo>
                  <a:cubicBezTo>
                    <a:pt x="63" y="1"/>
                    <a:pt x="1" y="62"/>
                    <a:pt x="1" y="140"/>
                  </a:cubicBezTo>
                  <a:cubicBezTo>
                    <a:pt x="1" y="215"/>
                    <a:pt x="62" y="279"/>
                    <a:pt x="140" y="279"/>
                  </a:cubicBezTo>
                  <a:lnTo>
                    <a:pt x="1929" y="279"/>
                  </a:lnTo>
                  <a:cubicBezTo>
                    <a:pt x="2007" y="279"/>
                    <a:pt x="2068" y="218"/>
                    <a:pt x="2068" y="140"/>
                  </a:cubicBezTo>
                  <a:cubicBezTo>
                    <a:pt x="2068" y="63"/>
                    <a:pt x="2007" y="1"/>
                    <a:pt x="192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888;p58">
              <a:extLst>
                <a:ext uri="{FF2B5EF4-FFF2-40B4-BE49-F238E27FC236}">
                  <a16:creationId xmlns:a16="http://schemas.microsoft.com/office/drawing/2014/main" id="{1CB44B36-FF70-2A4E-8CCB-66501D6CC2AB}"/>
                </a:ext>
              </a:extLst>
            </p:cNvPr>
            <p:cNvSpPr/>
            <p:nvPr/>
          </p:nvSpPr>
          <p:spPr>
            <a:xfrm>
              <a:off x="2850802" y="1597454"/>
              <a:ext cx="17410" cy="26180"/>
            </a:xfrm>
            <a:custGeom>
              <a:avLst/>
              <a:gdLst/>
              <a:ahLst/>
              <a:cxnLst/>
              <a:rect l="l" t="t" r="r" b="b"/>
              <a:pathLst>
                <a:path w="542" h="815" extrusionOk="0">
                  <a:moveTo>
                    <a:pt x="171" y="0"/>
                  </a:moveTo>
                  <a:cubicBezTo>
                    <a:pt x="98" y="0"/>
                    <a:pt x="1" y="6"/>
                    <a:pt x="1" y="6"/>
                  </a:cubicBezTo>
                  <a:lnTo>
                    <a:pt x="1" y="808"/>
                  </a:lnTo>
                  <a:cubicBezTo>
                    <a:pt x="1" y="808"/>
                    <a:pt x="91" y="814"/>
                    <a:pt x="163" y="814"/>
                  </a:cubicBezTo>
                  <a:cubicBezTo>
                    <a:pt x="199" y="814"/>
                    <a:pt x="230" y="813"/>
                    <a:pt x="242" y="808"/>
                  </a:cubicBezTo>
                  <a:cubicBezTo>
                    <a:pt x="415" y="756"/>
                    <a:pt x="542" y="597"/>
                    <a:pt x="542" y="406"/>
                  </a:cubicBezTo>
                  <a:cubicBezTo>
                    <a:pt x="542" y="216"/>
                    <a:pt x="417" y="57"/>
                    <a:pt x="242" y="5"/>
                  </a:cubicBezTo>
                  <a:cubicBezTo>
                    <a:pt x="231" y="1"/>
                    <a:pt x="203"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889;p58">
              <a:extLst>
                <a:ext uri="{FF2B5EF4-FFF2-40B4-BE49-F238E27FC236}">
                  <a16:creationId xmlns:a16="http://schemas.microsoft.com/office/drawing/2014/main" id="{84C43920-2D0D-6543-8DED-F3DCD9072A27}"/>
                </a:ext>
              </a:extLst>
            </p:cNvPr>
            <p:cNvSpPr/>
            <p:nvPr/>
          </p:nvSpPr>
          <p:spPr>
            <a:xfrm>
              <a:off x="2850256" y="1596972"/>
              <a:ext cx="8384" cy="27015"/>
            </a:xfrm>
            <a:custGeom>
              <a:avLst/>
              <a:gdLst/>
              <a:ahLst/>
              <a:cxnLst/>
              <a:rect l="l" t="t" r="r" b="b"/>
              <a:pathLst>
                <a:path w="261" h="841" extrusionOk="0">
                  <a:moveTo>
                    <a:pt x="0" y="1"/>
                  </a:moveTo>
                  <a:lnTo>
                    <a:pt x="0" y="841"/>
                  </a:lnTo>
                  <a:lnTo>
                    <a:pt x="139" y="841"/>
                  </a:lnTo>
                  <a:cubicBezTo>
                    <a:pt x="181" y="841"/>
                    <a:pt x="222" y="833"/>
                    <a:pt x="261" y="823"/>
                  </a:cubicBezTo>
                  <a:lnTo>
                    <a:pt x="261" y="20"/>
                  </a:lnTo>
                  <a:cubicBezTo>
                    <a:pt x="222" y="8"/>
                    <a:pt x="183"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890;p58">
              <a:extLst>
                <a:ext uri="{FF2B5EF4-FFF2-40B4-BE49-F238E27FC236}">
                  <a16:creationId xmlns:a16="http://schemas.microsoft.com/office/drawing/2014/main" id="{5A863513-5E88-6546-86CC-9E5BC83A2784}"/>
                </a:ext>
              </a:extLst>
            </p:cNvPr>
            <p:cNvSpPr/>
            <p:nvPr/>
          </p:nvSpPr>
          <p:spPr>
            <a:xfrm>
              <a:off x="3104710" y="1596972"/>
              <a:ext cx="17989" cy="27015"/>
            </a:xfrm>
            <a:custGeom>
              <a:avLst/>
              <a:gdLst/>
              <a:ahLst/>
              <a:cxnLst/>
              <a:rect l="l" t="t" r="r" b="b"/>
              <a:pathLst>
                <a:path w="560" h="841" extrusionOk="0">
                  <a:moveTo>
                    <a:pt x="421" y="1"/>
                  </a:moveTo>
                  <a:cubicBezTo>
                    <a:pt x="189" y="1"/>
                    <a:pt x="1" y="189"/>
                    <a:pt x="1" y="421"/>
                  </a:cubicBezTo>
                  <a:cubicBezTo>
                    <a:pt x="1" y="652"/>
                    <a:pt x="189" y="841"/>
                    <a:pt x="421" y="841"/>
                  </a:cubicBezTo>
                  <a:lnTo>
                    <a:pt x="559" y="841"/>
                  </a:lnTo>
                  <a:lnTo>
                    <a:pt x="5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04454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0" indent="0" algn="l"/>
            <a:r>
              <a:rPr lang="en-US" sz="2000" dirty="0">
                <a:solidFill>
                  <a:schemeClr val="accent3"/>
                </a:solidFill>
                <a:latin typeface="Arial" panose="020B0604020202020204" pitchFamily="34" charset="0"/>
                <a:cs typeface="Arial" panose="020B0604020202020204" pitchFamily="34" charset="0"/>
              </a:rPr>
              <a:t>T-tests assume that your data come from a </a:t>
            </a:r>
            <a:r>
              <a:rPr lang="en-US" sz="2000" b="1" dirty="0">
                <a:solidFill>
                  <a:schemeClr val="accent3"/>
                </a:solidFill>
                <a:latin typeface="Arial" panose="020B0604020202020204" pitchFamily="34" charset="0"/>
                <a:cs typeface="Arial" panose="020B0604020202020204" pitchFamily="34" charset="0"/>
              </a:rPr>
              <a:t>normal</a:t>
            </a:r>
            <a:r>
              <a:rPr lang="en-US" sz="2000" dirty="0">
                <a:solidFill>
                  <a:schemeClr val="accent3"/>
                </a:solidFill>
                <a:latin typeface="Arial" panose="020B0604020202020204" pitchFamily="34" charset="0"/>
                <a:cs typeface="Arial" panose="020B0604020202020204" pitchFamily="34" charset="0"/>
              </a:rPr>
              <a:t> distribution and the observations are sampled </a:t>
            </a:r>
            <a:r>
              <a:rPr lang="en-US" sz="2000" b="1" dirty="0">
                <a:solidFill>
                  <a:schemeClr val="accent3"/>
                </a:solidFill>
                <a:latin typeface="Arial" panose="020B0604020202020204" pitchFamily="34" charset="0"/>
                <a:cs typeface="Arial" panose="020B0604020202020204" pitchFamily="34" charset="0"/>
              </a:rPr>
              <a:t>independently</a:t>
            </a:r>
            <a:r>
              <a:rPr lang="en-US" sz="2000" dirty="0">
                <a:solidFill>
                  <a:schemeClr val="accent3"/>
                </a:solidFill>
                <a:latin typeface="Arial" panose="020B0604020202020204" pitchFamily="34" charset="0"/>
                <a:cs typeface="Arial" panose="020B0604020202020204" pitchFamily="34" charset="0"/>
              </a:rPr>
              <a:t> from one another </a:t>
            </a:r>
          </a:p>
          <a:p>
            <a:pPr marL="0" indent="0" algn="l"/>
            <a:endParaRPr lang="en-US" sz="2000" dirty="0">
              <a:solidFill>
                <a:schemeClr val="accent3"/>
              </a:solidFill>
              <a:latin typeface="Arial" panose="020B0604020202020204" pitchFamily="34" charset="0"/>
              <a:cs typeface="Arial" panose="020B0604020202020204" pitchFamily="34" charset="0"/>
            </a:endParaRPr>
          </a:p>
          <a:p>
            <a:pPr marL="0" indent="0" algn="l"/>
            <a:r>
              <a:rPr lang="en-US" sz="2000" dirty="0">
                <a:solidFill>
                  <a:schemeClr val="accent3"/>
                </a:solidFill>
                <a:latin typeface="Arial" panose="020B0604020202020204" pitchFamily="34" charset="0"/>
                <a:cs typeface="Arial" panose="020B0604020202020204" pitchFamily="34" charset="0"/>
              </a:rPr>
              <a:t>These assumptions apply for both paired and unpaired test</a:t>
            </a:r>
          </a:p>
        </p:txBody>
      </p:sp>
      <p:grpSp>
        <p:nvGrpSpPr>
          <p:cNvPr id="2" name="Group 1">
            <a:extLst>
              <a:ext uri="{FF2B5EF4-FFF2-40B4-BE49-F238E27FC236}">
                <a16:creationId xmlns:a16="http://schemas.microsoft.com/office/drawing/2014/main" id="{0C4C57E9-CA06-C545-9458-F6AECFA13A34}"/>
              </a:ext>
            </a:extLst>
          </p:cNvPr>
          <p:cNvGrpSpPr>
            <a:grpSpLocks noChangeAspect="1"/>
          </p:cNvGrpSpPr>
          <p:nvPr/>
        </p:nvGrpSpPr>
        <p:grpSpPr>
          <a:xfrm rot="5400000">
            <a:off x="1283513" y="3660637"/>
            <a:ext cx="349273" cy="1800000"/>
            <a:chOff x="8183061" y="345624"/>
            <a:chExt cx="1035620" cy="5337129"/>
          </a:xfrm>
        </p:grpSpPr>
        <p:grpSp>
          <p:nvGrpSpPr>
            <p:cNvPr id="4" name="Google Shape;3603;p58">
              <a:extLst>
                <a:ext uri="{FF2B5EF4-FFF2-40B4-BE49-F238E27FC236}">
                  <a16:creationId xmlns:a16="http://schemas.microsoft.com/office/drawing/2014/main" id="{D94BDE34-11FE-2141-ADF4-C3C0EC5AE669}"/>
                </a:ext>
              </a:extLst>
            </p:cNvPr>
            <p:cNvGrpSpPr/>
            <p:nvPr/>
          </p:nvGrpSpPr>
          <p:grpSpPr>
            <a:xfrm rot="18982467">
              <a:off x="8208248" y="4605610"/>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5" name="Google Shape;3604;p58">
                <a:extLst>
                  <a:ext uri="{FF2B5EF4-FFF2-40B4-BE49-F238E27FC236}">
                    <a16:creationId xmlns:a16="http://schemas.microsoft.com/office/drawing/2014/main" id="{0C3D6E67-F3B6-4A4A-91CD-AC0C06F48723}"/>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05;p58">
                <a:extLst>
                  <a:ext uri="{FF2B5EF4-FFF2-40B4-BE49-F238E27FC236}">
                    <a16:creationId xmlns:a16="http://schemas.microsoft.com/office/drawing/2014/main" id="{511CED25-4013-A74E-A14F-B51F10B09233}"/>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606;p58">
                <a:extLst>
                  <a:ext uri="{FF2B5EF4-FFF2-40B4-BE49-F238E27FC236}">
                    <a16:creationId xmlns:a16="http://schemas.microsoft.com/office/drawing/2014/main" id="{5D2C4725-8916-D14B-BB77-47695183A8CD}"/>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07;p58">
                <a:extLst>
                  <a:ext uri="{FF2B5EF4-FFF2-40B4-BE49-F238E27FC236}">
                    <a16:creationId xmlns:a16="http://schemas.microsoft.com/office/drawing/2014/main" id="{91C03E27-568F-3A40-A656-D561B5F2DCA5}"/>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08;p58">
                <a:extLst>
                  <a:ext uri="{FF2B5EF4-FFF2-40B4-BE49-F238E27FC236}">
                    <a16:creationId xmlns:a16="http://schemas.microsoft.com/office/drawing/2014/main" id="{CAB63054-9E25-334F-85E1-595C42DB5A57}"/>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09;p58">
                <a:extLst>
                  <a:ext uri="{FF2B5EF4-FFF2-40B4-BE49-F238E27FC236}">
                    <a16:creationId xmlns:a16="http://schemas.microsoft.com/office/drawing/2014/main" id="{30F8EFE5-B730-B847-86D6-10F233F9E745}"/>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10;p58">
                <a:extLst>
                  <a:ext uri="{FF2B5EF4-FFF2-40B4-BE49-F238E27FC236}">
                    <a16:creationId xmlns:a16="http://schemas.microsoft.com/office/drawing/2014/main" id="{04E22D23-FD98-FC45-A4AA-C96A88C4F507}"/>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11;p58">
                <a:extLst>
                  <a:ext uri="{FF2B5EF4-FFF2-40B4-BE49-F238E27FC236}">
                    <a16:creationId xmlns:a16="http://schemas.microsoft.com/office/drawing/2014/main" id="{3C93996F-88F3-F64F-BBBC-8AAA31DA4A01}"/>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3603;p58">
              <a:extLst>
                <a:ext uri="{FF2B5EF4-FFF2-40B4-BE49-F238E27FC236}">
                  <a16:creationId xmlns:a16="http://schemas.microsoft.com/office/drawing/2014/main" id="{95DCC37F-3F86-5843-A5BA-267590CECD88}"/>
                </a:ext>
              </a:extLst>
            </p:cNvPr>
            <p:cNvGrpSpPr/>
            <p:nvPr/>
          </p:nvGrpSpPr>
          <p:grpSpPr>
            <a:xfrm rot="8176887">
              <a:off x="8183061" y="345624"/>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14" name="Google Shape;3604;p58">
                <a:extLst>
                  <a:ext uri="{FF2B5EF4-FFF2-40B4-BE49-F238E27FC236}">
                    <a16:creationId xmlns:a16="http://schemas.microsoft.com/office/drawing/2014/main" id="{5D89F2A7-84E5-4A45-BE13-9321A5EAD2DC}"/>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05;p58">
                <a:extLst>
                  <a:ext uri="{FF2B5EF4-FFF2-40B4-BE49-F238E27FC236}">
                    <a16:creationId xmlns:a16="http://schemas.microsoft.com/office/drawing/2014/main" id="{7331375E-536B-7049-8612-6F29B55EC120}"/>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06;p58">
                <a:extLst>
                  <a:ext uri="{FF2B5EF4-FFF2-40B4-BE49-F238E27FC236}">
                    <a16:creationId xmlns:a16="http://schemas.microsoft.com/office/drawing/2014/main" id="{6DA56E38-0AE6-9341-95AF-84E2F3C3FFB7}"/>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7;p58">
                <a:extLst>
                  <a:ext uri="{FF2B5EF4-FFF2-40B4-BE49-F238E27FC236}">
                    <a16:creationId xmlns:a16="http://schemas.microsoft.com/office/drawing/2014/main" id="{139CB3DD-7EA7-8F42-BD6B-5166E7EEDB8A}"/>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08;p58">
                <a:extLst>
                  <a:ext uri="{FF2B5EF4-FFF2-40B4-BE49-F238E27FC236}">
                    <a16:creationId xmlns:a16="http://schemas.microsoft.com/office/drawing/2014/main" id="{5B5CB109-DC0F-2C45-AA4F-35514881EFDC}"/>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9;p58">
                <a:extLst>
                  <a:ext uri="{FF2B5EF4-FFF2-40B4-BE49-F238E27FC236}">
                    <a16:creationId xmlns:a16="http://schemas.microsoft.com/office/drawing/2014/main" id="{7235D3D8-F1A5-AD45-9414-ECCF93D02620}"/>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10;p58">
                <a:extLst>
                  <a:ext uri="{FF2B5EF4-FFF2-40B4-BE49-F238E27FC236}">
                    <a16:creationId xmlns:a16="http://schemas.microsoft.com/office/drawing/2014/main" id="{DC905FBE-2833-7341-AE59-4926120E9C1D}"/>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11;p58">
                <a:extLst>
                  <a:ext uri="{FF2B5EF4-FFF2-40B4-BE49-F238E27FC236}">
                    <a16:creationId xmlns:a16="http://schemas.microsoft.com/office/drawing/2014/main" id="{D3CB54EB-AD9C-AB46-8FC9-B236A0B51D07}"/>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603;p58">
              <a:extLst>
                <a:ext uri="{FF2B5EF4-FFF2-40B4-BE49-F238E27FC236}">
                  <a16:creationId xmlns:a16="http://schemas.microsoft.com/office/drawing/2014/main" id="{15644018-98D7-1044-8913-9A32C2578B04}"/>
                </a:ext>
              </a:extLst>
            </p:cNvPr>
            <p:cNvGrpSpPr/>
            <p:nvPr/>
          </p:nvGrpSpPr>
          <p:grpSpPr>
            <a:xfrm rot="18982467">
              <a:off x="8191073" y="1674823"/>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23" name="Google Shape;3604;p58">
                <a:extLst>
                  <a:ext uri="{FF2B5EF4-FFF2-40B4-BE49-F238E27FC236}">
                    <a16:creationId xmlns:a16="http://schemas.microsoft.com/office/drawing/2014/main" id="{410BE091-1F26-D245-8C86-A8DB05493D0B}"/>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05;p58">
                <a:extLst>
                  <a:ext uri="{FF2B5EF4-FFF2-40B4-BE49-F238E27FC236}">
                    <a16:creationId xmlns:a16="http://schemas.microsoft.com/office/drawing/2014/main" id="{CF8A915D-A0E9-2945-9C84-BCC4A218668F}"/>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06;p58">
                <a:extLst>
                  <a:ext uri="{FF2B5EF4-FFF2-40B4-BE49-F238E27FC236}">
                    <a16:creationId xmlns:a16="http://schemas.microsoft.com/office/drawing/2014/main" id="{A1CA3633-B051-9349-9731-F7F72F433989}"/>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07;p58">
                <a:extLst>
                  <a:ext uri="{FF2B5EF4-FFF2-40B4-BE49-F238E27FC236}">
                    <a16:creationId xmlns:a16="http://schemas.microsoft.com/office/drawing/2014/main" id="{01C63898-5CE3-4641-9420-0A09B69EE3CB}"/>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967AB6FA-DE58-2142-A5BF-9933D42B0A6A}"/>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09;p58">
                <a:extLst>
                  <a:ext uri="{FF2B5EF4-FFF2-40B4-BE49-F238E27FC236}">
                    <a16:creationId xmlns:a16="http://schemas.microsoft.com/office/drawing/2014/main" id="{83BC058C-50D1-DF40-83D8-8FD13700961E}"/>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10;p58">
                <a:extLst>
                  <a:ext uri="{FF2B5EF4-FFF2-40B4-BE49-F238E27FC236}">
                    <a16:creationId xmlns:a16="http://schemas.microsoft.com/office/drawing/2014/main" id="{E91B9DF2-F432-AC48-90CA-DF64D2B3E31E}"/>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11;p58">
                <a:extLst>
                  <a:ext uri="{FF2B5EF4-FFF2-40B4-BE49-F238E27FC236}">
                    <a16:creationId xmlns:a16="http://schemas.microsoft.com/office/drawing/2014/main" id="{253A5B9D-EB18-5045-A6C6-C1EE0CEAA523}"/>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603;p58">
              <a:extLst>
                <a:ext uri="{FF2B5EF4-FFF2-40B4-BE49-F238E27FC236}">
                  <a16:creationId xmlns:a16="http://schemas.microsoft.com/office/drawing/2014/main" id="{11BFCC75-645B-BA4A-B0E4-598E72BD175D}"/>
                </a:ext>
              </a:extLst>
            </p:cNvPr>
            <p:cNvGrpSpPr/>
            <p:nvPr/>
          </p:nvGrpSpPr>
          <p:grpSpPr>
            <a:xfrm rot="8176887">
              <a:off x="8191074" y="3235628"/>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33" name="Google Shape;3604;p58">
                <a:extLst>
                  <a:ext uri="{FF2B5EF4-FFF2-40B4-BE49-F238E27FC236}">
                    <a16:creationId xmlns:a16="http://schemas.microsoft.com/office/drawing/2014/main" id="{6258516B-1861-064A-AA4F-FDA9BA9711F1}"/>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5;p58">
                <a:extLst>
                  <a:ext uri="{FF2B5EF4-FFF2-40B4-BE49-F238E27FC236}">
                    <a16:creationId xmlns:a16="http://schemas.microsoft.com/office/drawing/2014/main" id="{A6C25D77-CEA2-FF41-B4DB-FCA393545EA1}"/>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6;p58">
                <a:extLst>
                  <a:ext uri="{FF2B5EF4-FFF2-40B4-BE49-F238E27FC236}">
                    <a16:creationId xmlns:a16="http://schemas.microsoft.com/office/drawing/2014/main" id="{386F947A-000F-3B49-83B5-AE18873A347B}"/>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07;p58">
                <a:extLst>
                  <a:ext uri="{FF2B5EF4-FFF2-40B4-BE49-F238E27FC236}">
                    <a16:creationId xmlns:a16="http://schemas.microsoft.com/office/drawing/2014/main" id="{2F96FF9C-39C6-A742-8DBE-1D0DCD567E2B}"/>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08;p58">
                <a:extLst>
                  <a:ext uri="{FF2B5EF4-FFF2-40B4-BE49-F238E27FC236}">
                    <a16:creationId xmlns:a16="http://schemas.microsoft.com/office/drawing/2014/main" id="{CEB0FFB3-DD81-A647-91E9-B847A556D4B1}"/>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9;p58">
                <a:extLst>
                  <a:ext uri="{FF2B5EF4-FFF2-40B4-BE49-F238E27FC236}">
                    <a16:creationId xmlns:a16="http://schemas.microsoft.com/office/drawing/2014/main" id="{FEAB5008-5B14-3F44-BA17-8EF260DD5EB8}"/>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0;p58">
                <a:extLst>
                  <a:ext uri="{FF2B5EF4-FFF2-40B4-BE49-F238E27FC236}">
                    <a16:creationId xmlns:a16="http://schemas.microsoft.com/office/drawing/2014/main" id="{1A5B1496-8187-CF48-A6E6-01B284BFE714}"/>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1;p58">
                <a:extLst>
                  <a:ext uri="{FF2B5EF4-FFF2-40B4-BE49-F238E27FC236}">
                    <a16:creationId xmlns:a16="http://schemas.microsoft.com/office/drawing/2014/main" id="{B411D40F-5311-9E46-8E85-188869C676FE}"/>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 name="Group 40">
            <a:extLst>
              <a:ext uri="{FF2B5EF4-FFF2-40B4-BE49-F238E27FC236}">
                <a16:creationId xmlns:a16="http://schemas.microsoft.com/office/drawing/2014/main" id="{02DE4615-EDAC-F546-A114-206A4566A19A}"/>
              </a:ext>
            </a:extLst>
          </p:cNvPr>
          <p:cNvGrpSpPr>
            <a:grpSpLocks noChangeAspect="1"/>
          </p:cNvGrpSpPr>
          <p:nvPr/>
        </p:nvGrpSpPr>
        <p:grpSpPr>
          <a:xfrm rot="5400000">
            <a:off x="3358310" y="3661137"/>
            <a:ext cx="349273" cy="1800000"/>
            <a:chOff x="8183061" y="345624"/>
            <a:chExt cx="1035620" cy="5337129"/>
          </a:xfrm>
        </p:grpSpPr>
        <p:grpSp>
          <p:nvGrpSpPr>
            <p:cNvPr id="42" name="Google Shape;3603;p58">
              <a:extLst>
                <a:ext uri="{FF2B5EF4-FFF2-40B4-BE49-F238E27FC236}">
                  <a16:creationId xmlns:a16="http://schemas.microsoft.com/office/drawing/2014/main" id="{17330910-647A-E242-BF22-919B73A596A5}"/>
                </a:ext>
              </a:extLst>
            </p:cNvPr>
            <p:cNvGrpSpPr/>
            <p:nvPr/>
          </p:nvGrpSpPr>
          <p:grpSpPr>
            <a:xfrm rot="18982467">
              <a:off x="8208248" y="4605610"/>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70" name="Google Shape;3604;p58">
                <a:extLst>
                  <a:ext uri="{FF2B5EF4-FFF2-40B4-BE49-F238E27FC236}">
                    <a16:creationId xmlns:a16="http://schemas.microsoft.com/office/drawing/2014/main" id="{61FF7812-9860-384B-8058-73C6F935F736}"/>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05;p58">
                <a:extLst>
                  <a:ext uri="{FF2B5EF4-FFF2-40B4-BE49-F238E27FC236}">
                    <a16:creationId xmlns:a16="http://schemas.microsoft.com/office/drawing/2014/main" id="{BFC5106C-7C02-5643-B38A-598C0423D348}"/>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6;p58">
                <a:extLst>
                  <a:ext uri="{FF2B5EF4-FFF2-40B4-BE49-F238E27FC236}">
                    <a16:creationId xmlns:a16="http://schemas.microsoft.com/office/drawing/2014/main" id="{51C73D19-46B7-3C4A-B077-2814D553480A}"/>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07;p58">
                <a:extLst>
                  <a:ext uri="{FF2B5EF4-FFF2-40B4-BE49-F238E27FC236}">
                    <a16:creationId xmlns:a16="http://schemas.microsoft.com/office/drawing/2014/main" id="{BC1AA6AC-3E8A-6E47-A461-54125256909F}"/>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569F6FB2-507A-8F4F-8E56-E596AC276AF0}"/>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609;p58">
                <a:extLst>
                  <a:ext uri="{FF2B5EF4-FFF2-40B4-BE49-F238E27FC236}">
                    <a16:creationId xmlns:a16="http://schemas.microsoft.com/office/drawing/2014/main" id="{E105D513-804B-5F4B-8E5B-BE93458582C8}"/>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10;p58">
                <a:extLst>
                  <a:ext uri="{FF2B5EF4-FFF2-40B4-BE49-F238E27FC236}">
                    <a16:creationId xmlns:a16="http://schemas.microsoft.com/office/drawing/2014/main" id="{E62C6E1C-013E-094A-8EE3-46D58030EC25}"/>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611;p58">
                <a:extLst>
                  <a:ext uri="{FF2B5EF4-FFF2-40B4-BE49-F238E27FC236}">
                    <a16:creationId xmlns:a16="http://schemas.microsoft.com/office/drawing/2014/main" id="{39C797C0-F6D4-FA45-9D6F-BF54DAC03350}"/>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3603;p58">
              <a:extLst>
                <a:ext uri="{FF2B5EF4-FFF2-40B4-BE49-F238E27FC236}">
                  <a16:creationId xmlns:a16="http://schemas.microsoft.com/office/drawing/2014/main" id="{DD4D50DC-57F5-7943-A22A-91AF9DEECD6E}"/>
                </a:ext>
              </a:extLst>
            </p:cNvPr>
            <p:cNvGrpSpPr/>
            <p:nvPr/>
          </p:nvGrpSpPr>
          <p:grpSpPr>
            <a:xfrm rot="8176887">
              <a:off x="8183061" y="345624"/>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62" name="Google Shape;3604;p58">
                <a:extLst>
                  <a:ext uri="{FF2B5EF4-FFF2-40B4-BE49-F238E27FC236}">
                    <a16:creationId xmlns:a16="http://schemas.microsoft.com/office/drawing/2014/main" id="{DEB33A5C-E624-4543-A9E2-9B88AB31418F}"/>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05;p58">
                <a:extLst>
                  <a:ext uri="{FF2B5EF4-FFF2-40B4-BE49-F238E27FC236}">
                    <a16:creationId xmlns:a16="http://schemas.microsoft.com/office/drawing/2014/main" id="{39DE9F56-D4E1-9E43-9CBA-550733ABEE7C}"/>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6;p58">
                <a:extLst>
                  <a:ext uri="{FF2B5EF4-FFF2-40B4-BE49-F238E27FC236}">
                    <a16:creationId xmlns:a16="http://schemas.microsoft.com/office/drawing/2014/main" id="{A26366ED-C0B6-A146-AD16-425AB3876A03}"/>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07;p58">
                <a:extLst>
                  <a:ext uri="{FF2B5EF4-FFF2-40B4-BE49-F238E27FC236}">
                    <a16:creationId xmlns:a16="http://schemas.microsoft.com/office/drawing/2014/main" id="{D5110811-4F3D-9A4C-9AD3-A2FC31B13A77}"/>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BFF0E753-33BF-6F42-87BF-7D5B43E50B79}"/>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609;p58">
                <a:extLst>
                  <a:ext uri="{FF2B5EF4-FFF2-40B4-BE49-F238E27FC236}">
                    <a16:creationId xmlns:a16="http://schemas.microsoft.com/office/drawing/2014/main" id="{B824E496-0E4B-AD4A-AE5A-0616BA05AD67}"/>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10;p58">
                <a:extLst>
                  <a:ext uri="{FF2B5EF4-FFF2-40B4-BE49-F238E27FC236}">
                    <a16:creationId xmlns:a16="http://schemas.microsoft.com/office/drawing/2014/main" id="{8669962B-86C2-5C4D-90E9-C3B4CED74834}"/>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11;p58">
                <a:extLst>
                  <a:ext uri="{FF2B5EF4-FFF2-40B4-BE49-F238E27FC236}">
                    <a16:creationId xmlns:a16="http://schemas.microsoft.com/office/drawing/2014/main" id="{74CDD228-9A5D-0C4F-A861-FEAAEEB26775}"/>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3603;p58">
              <a:extLst>
                <a:ext uri="{FF2B5EF4-FFF2-40B4-BE49-F238E27FC236}">
                  <a16:creationId xmlns:a16="http://schemas.microsoft.com/office/drawing/2014/main" id="{B6704FF1-58BE-9C4D-85E2-71F97D944830}"/>
                </a:ext>
              </a:extLst>
            </p:cNvPr>
            <p:cNvGrpSpPr/>
            <p:nvPr/>
          </p:nvGrpSpPr>
          <p:grpSpPr>
            <a:xfrm rot="18982467">
              <a:off x="8191073" y="1674823"/>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54" name="Google Shape;3604;p58">
                <a:extLst>
                  <a:ext uri="{FF2B5EF4-FFF2-40B4-BE49-F238E27FC236}">
                    <a16:creationId xmlns:a16="http://schemas.microsoft.com/office/drawing/2014/main" id="{813E4056-E399-804E-8A25-37DEB63B533A}"/>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05;p58">
                <a:extLst>
                  <a:ext uri="{FF2B5EF4-FFF2-40B4-BE49-F238E27FC236}">
                    <a16:creationId xmlns:a16="http://schemas.microsoft.com/office/drawing/2014/main" id="{D7E921DB-D564-C544-89D1-7BAC5D454620}"/>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06;p58">
                <a:extLst>
                  <a:ext uri="{FF2B5EF4-FFF2-40B4-BE49-F238E27FC236}">
                    <a16:creationId xmlns:a16="http://schemas.microsoft.com/office/drawing/2014/main" id="{3C394D63-4E58-F04C-836E-5A808144B821}"/>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07;p58">
                <a:extLst>
                  <a:ext uri="{FF2B5EF4-FFF2-40B4-BE49-F238E27FC236}">
                    <a16:creationId xmlns:a16="http://schemas.microsoft.com/office/drawing/2014/main" id="{806014A5-A5C7-E04F-8893-86C552758783}"/>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08;p58">
                <a:extLst>
                  <a:ext uri="{FF2B5EF4-FFF2-40B4-BE49-F238E27FC236}">
                    <a16:creationId xmlns:a16="http://schemas.microsoft.com/office/drawing/2014/main" id="{0017C8B4-4093-D844-92C0-03C130FB4168}"/>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09;p58">
                <a:extLst>
                  <a:ext uri="{FF2B5EF4-FFF2-40B4-BE49-F238E27FC236}">
                    <a16:creationId xmlns:a16="http://schemas.microsoft.com/office/drawing/2014/main" id="{178946AD-55AD-CD44-9667-010D081C4C00}"/>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10;p58">
                <a:extLst>
                  <a:ext uri="{FF2B5EF4-FFF2-40B4-BE49-F238E27FC236}">
                    <a16:creationId xmlns:a16="http://schemas.microsoft.com/office/drawing/2014/main" id="{4F853674-5398-2343-AC2F-DF69F4A7AE29}"/>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11;p58">
                <a:extLst>
                  <a:ext uri="{FF2B5EF4-FFF2-40B4-BE49-F238E27FC236}">
                    <a16:creationId xmlns:a16="http://schemas.microsoft.com/office/drawing/2014/main" id="{47808083-CA1E-DE4B-9B0B-84E4EEA149B6}"/>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3603;p58">
              <a:extLst>
                <a:ext uri="{FF2B5EF4-FFF2-40B4-BE49-F238E27FC236}">
                  <a16:creationId xmlns:a16="http://schemas.microsoft.com/office/drawing/2014/main" id="{FAEAF8D2-D931-4443-BF0D-7E9F10EFF439}"/>
                </a:ext>
              </a:extLst>
            </p:cNvPr>
            <p:cNvGrpSpPr/>
            <p:nvPr/>
          </p:nvGrpSpPr>
          <p:grpSpPr>
            <a:xfrm rot="8176887">
              <a:off x="8191074" y="3235628"/>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46" name="Google Shape;3604;p58">
                <a:extLst>
                  <a:ext uri="{FF2B5EF4-FFF2-40B4-BE49-F238E27FC236}">
                    <a16:creationId xmlns:a16="http://schemas.microsoft.com/office/drawing/2014/main" id="{1B23D941-6179-9E4D-90EC-164C6C06DC29}"/>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05;p58">
                <a:extLst>
                  <a:ext uri="{FF2B5EF4-FFF2-40B4-BE49-F238E27FC236}">
                    <a16:creationId xmlns:a16="http://schemas.microsoft.com/office/drawing/2014/main" id="{A57E17D7-9F58-C447-B58E-0A7E0CEDCDE9}"/>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6;p58">
                <a:extLst>
                  <a:ext uri="{FF2B5EF4-FFF2-40B4-BE49-F238E27FC236}">
                    <a16:creationId xmlns:a16="http://schemas.microsoft.com/office/drawing/2014/main" id="{9BF2CB25-DF7F-564C-B242-B2A7CE3FF976}"/>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07;p58">
                <a:extLst>
                  <a:ext uri="{FF2B5EF4-FFF2-40B4-BE49-F238E27FC236}">
                    <a16:creationId xmlns:a16="http://schemas.microsoft.com/office/drawing/2014/main" id="{9BA53B0F-80AA-3146-8E24-F01A952BCEF3}"/>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ED17D49E-DB62-AE4C-AC79-AF4F1383AD2D}"/>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09;p58">
                <a:extLst>
                  <a:ext uri="{FF2B5EF4-FFF2-40B4-BE49-F238E27FC236}">
                    <a16:creationId xmlns:a16="http://schemas.microsoft.com/office/drawing/2014/main" id="{842ABB1A-7CB4-B34D-B9A4-2A8D2D56847C}"/>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10;p58">
                <a:extLst>
                  <a:ext uri="{FF2B5EF4-FFF2-40B4-BE49-F238E27FC236}">
                    <a16:creationId xmlns:a16="http://schemas.microsoft.com/office/drawing/2014/main" id="{0BC790C2-E201-AC4F-9EF6-E4A3D1FEBE61}"/>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11;p58">
                <a:extLst>
                  <a:ext uri="{FF2B5EF4-FFF2-40B4-BE49-F238E27FC236}">
                    <a16:creationId xmlns:a16="http://schemas.microsoft.com/office/drawing/2014/main" id="{18A5E733-5AE8-224D-8C88-3E21EEFB3450}"/>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 name="Group 77">
            <a:extLst>
              <a:ext uri="{FF2B5EF4-FFF2-40B4-BE49-F238E27FC236}">
                <a16:creationId xmlns:a16="http://schemas.microsoft.com/office/drawing/2014/main" id="{BFB662D3-9B1C-CC4D-9C0C-A5273D595354}"/>
              </a:ext>
            </a:extLst>
          </p:cNvPr>
          <p:cNvGrpSpPr>
            <a:grpSpLocks noChangeAspect="1"/>
          </p:cNvGrpSpPr>
          <p:nvPr/>
        </p:nvGrpSpPr>
        <p:grpSpPr>
          <a:xfrm rot="5400000">
            <a:off x="5451798" y="3660637"/>
            <a:ext cx="349273" cy="1800000"/>
            <a:chOff x="8183061" y="345624"/>
            <a:chExt cx="1035620" cy="5337129"/>
          </a:xfrm>
        </p:grpSpPr>
        <p:grpSp>
          <p:nvGrpSpPr>
            <p:cNvPr id="79" name="Google Shape;3603;p58">
              <a:extLst>
                <a:ext uri="{FF2B5EF4-FFF2-40B4-BE49-F238E27FC236}">
                  <a16:creationId xmlns:a16="http://schemas.microsoft.com/office/drawing/2014/main" id="{7703E53B-7ACE-2F46-9283-79AAE1456EB8}"/>
                </a:ext>
              </a:extLst>
            </p:cNvPr>
            <p:cNvGrpSpPr/>
            <p:nvPr/>
          </p:nvGrpSpPr>
          <p:grpSpPr>
            <a:xfrm rot="18982467">
              <a:off x="8208248" y="4605610"/>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107" name="Google Shape;3604;p58">
                <a:extLst>
                  <a:ext uri="{FF2B5EF4-FFF2-40B4-BE49-F238E27FC236}">
                    <a16:creationId xmlns:a16="http://schemas.microsoft.com/office/drawing/2014/main" id="{317976D0-D9DC-9A4C-9006-1B7F93AAC071}"/>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5;p58">
                <a:extLst>
                  <a:ext uri="{FF2B5EF4-FFF2-40B4-BE49-F238E27FC236}">
                    <a16:creationId xmlns:a16="http://schemas.microsoft.com/office/drawing/2014/main" id="{231B4890-45E3-BD4D-B84E-4B4DA6CBE008}"/>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606;p58">
                <a:extLst>
                  <a:ext uri="{FF2B5EF4-FFF2-40B4-BE49-F238E27FC236}">
                    <a16:creationId xmlns:a16="http://schemas.microsoft.com/office/drawing/2014/main" id="{BC6ED329-9B00-334F-BCF0-CFB3DD70825A}"/>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7;p58">
                <a:extLst>
                  <a:ext uri="{FF2B5EF4-FFF2-40B4-BE49-F238E27FC236}">
                    <a16:creationId xmlns:a16="http://schemas.microsoft.com/office/drawing/2014/main" id="{034F6B12-1DCC-834C-944A-EB7529D1BD7A}"/>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608;p58">
                <a:extLst>
                  <a:ext uri="{FF2B5EF4-FFF2-40B4-BE49-F238E27FC236}">
                    <a16:creationId xmlns:a16="http://schemas.microsoft.com/office/drawing/2014/main" id="{BA152820-4CE3-A241-B41A-6047B5556B54}"/>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9;p58">
                <a:extLst>
                  <a:ext uri="{FF2B5EF4-FFF2-40B4-BE49-F238E27FC236}">
                    <a16:creationId xmlns:a16="http://schemas.microsoft.com/office/drawing/2014/main" id="{D84035B4-C17C-4442-85F5-940E759B370F}"/>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610;p58">
                <a:extLst>
                  <a:ext uri="{FF2B5EF4-FFF2-40B4-BE49-F238E27FC236}">
                    <a16:creationId xmlns:a16="http://schemas.microsoft.com/office/drawing/2014/main" id="{F54C482C-649C-AB4D-BA3E-75DE9802114F}"/>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611;p58">
                <a:extLst>
                  <a:ext uri="{FF2B5EF4-FFF2-40B4-BE49-F238E27FC236}">
                    <a16:creationId xmlns:a16="http://schemas.microsoft.com/office/drawing/2014/main" id="{037BE674-E993-F148-9644-2C31205C0D90}"/>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3603;p58">
              <a:extLst>
                <a:ext uri="{FF2B5EF4-FFF2-40B4-BE49-F238E27FC236}">
                  <a16:creationId xmlns:a16="http://schemas.microsoft.com/office/drawing/2014/main" id="{9CC4EB50-A87B-8F48-8CA4-FC3CA9CF2DAF}"/>
                </a:ext>
              </a:extLst>
            </p:cNvPr>
            <p:cNvGrpSpPr/>
            <p:nvPr/>
          </p:nvGrpSpPr>
          <p:grpSpPr>
            <a:xfrm rot="8176887">
              <a:off x="8183061" y="345624"/>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99" name="Google Shape;3604;p58">
                <a:extLst>
                  <a:ext uri="{FF2B5EF4-FFF2-40B4-BE49-F238E27FC236}">
                    <a16:creationId xmlns:a16="http://schemas.microsoft.com/office/drawing/2014/main" id="{46B3F9C1-48DB-F942-8F51-DF53DC1CB66D}"/>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605;p58">
                <a:extLst>
                  <a:ext uri="{FF2B5EF4-FFF2-40B4-BE49-F238E27FC236}">
                    <a16:creationId xmlns:a16="http://schemas.microsoft.com/office/drawing/2014/main" id="{24CDEA70-4B74-2548-8F2D-A0FDBB2728FF}"/>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606;p58">
                <a:extLst>
                  <a:ext uri="{FF2B5EF4-FFF2-40B4-BE49-F238E27FC236}">
                    <a16:creationId xmlns:a16="http://schemas.microsoft.com/office/drawing/2014/main" id="{B76C27A2-D1BF-CE44-8FBF-24E32DF1AEDD}"/>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607;p58">
                <a:extLst>
                  <a:ext uri="{FF2B5EF4-FFF2-40B4-BE49-F238E27FC236}">
                    <a16:creationId xmlns:a16="http://schemas.microsoft.com/office/drawing/2014/main" id="{7194390F-7FBE-F243-A6E9-A5CAC09F33AD}"/>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608;p58">
                <a:extLst>
                  <a:ext uri="{FF2B5EF4-FFF2-40B4-BE49-F238E27FC236}">
                    <a16:creationId xmlns:a16="http://schemas.microsoft.com/office/drawing/2014/main" id="{4AE84813-403D-FD41-82DE-D43016B3A17A}"/>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609;p58">
                <a:extLst>
                  <a:ext uri="{FF2B5EF4-FFF2-40B4-BE49-F238E27FC236}">
                    <a16:creationId xmlns:a16="http://schemas.microsoft.com/office/drawing/2014/main" id="{C42F94DE-8503-6245-A6AB-366CF0E49E4D}"/>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610;p58">
                <a:extLst>
                  <a:ext uri="{FF2B5EF4-FFF2-40B4-BE49-F238E27FC236}">
                    <a16:creationId xmlns:a16="http://schemas.microsoft.com/office/drawing/2014/main" id="{2CD8BEAB-7756-F94A-ABD2-AAB9D33EC253}"/>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11;p58">
                <a:extLst>
                  <a:ext uri="{FF2B5EF4-FFF2-40B4-BE49-F238E27FC236}">
                    <a16:creationId xmlns:a16="http://schemas.microsoft.com/office/drawing/2014/main" id="{D662DB7A-E484-A642-9EEB-077840FB4C5B}"/>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3603;p58">
              <a:extLst>
                <a:ext uri="{FF2B5EF4-FFF2-40B4-BE49-F238E27FC236}">
                  <a16:creationId xmlns:a16="http://schemas.microsoft.com/office/drawing/2014/main" id="{B3A6C269-6803-0347-9FCE-BCC92959CCAC}"/>
                </a:ext>
              </a:extLst>
            </p:cNvPr>
            <p:cNvGrpSpPr/>
            <p:nvPr/>
          </p:nvGrpSpPr>
          <p:grpSpPr>
            <a:xfrm rot="18982467">
              <a:off x="8191073" y="1674823"/>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91" name="Google Shape;3604;p58">
                <a:extLst>
                  <a:ext uri="{FF2B5EF4-FFF2-40B4-BE49-F238E27FC236}">
                    <a16:creationId xmlns:a16="http://schemas.microsoft.com/office/drawing/2014/main" id="{4E35C5EA-9D24-EE4F-8D09-F0A998EA12E8}"/>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5;p58">
                <a:extLst>
                  <a:ext uri="{FF2B5EF4-FFF2-40B4-BE49-F238E27FC236}">
                    <a16:creationId xmlns:a16="http://schemas.microsoft.com/office/drawing/2014/main" id="{F16B5C4A-1631-B345-9CE7-E674C7F0DD9F}"/>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606;p58">
                <a:extLst>
                  <a:ext uri="{FF2B5EF4-FFF2-40B4-BE49-F238E27FC236}">
                    <a16:creationId xmlns:a16="http://schemas.microsoft.com/office/drawing/2014/main" id="{8B587113-E9FF-0C4A-B86A-1579B439485C}"/>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7;p58">
                <a:extLst>
                  <a:ext uri="{FF2B5EF4-FFF2-40B4-BE49-F238E27FC236}">
                    <a16:creationId xmlns:a16="http://schemas.microsoft.com/office/drawing/2014/main" id="{748CB9DF-5075-9F43-B051-CB573D51EB24}"/>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608;p58">
                <a:extLst>
                  <a:ext uri="{FF2B5EF4-FFF2-40B4-BE49-F238E27FC236}">
                    <a16:creationId xmlns:a16="http://schemas.microsoft.com/office/drawing/2014/main" id="{E6F4CD94-FA51-CC43-A308-D9C1EE58D227}"/>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9;p58">
                <a:extLst>
                  <a:ext uri="{FF2B5EF4-FFF2-40B4-BE49-F238E27FC236}">
                    <a16:creationId xmlns:a16="http://schemas.microsoft.com/office/drawing/2014/main" id="{A2124FDF-A78D-3D43-BAFC-DC35A486A490}"/>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610;p58">
                <a:extLst>
                  <a:ext uri="{FF2B5EF4-FFF2-40B4-BE49-F238E27FC236}">
                    <a16:creationId xmlns:a16="http://schemas.microsoft.com/office/drawing/2014/main" id="{EF4B54F6-A06C-A146-9920-9CA89B5444B7}"/>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11;p58">
                <a:extLst>
                  <a:ext uri="{FF2B5EF4-FFF2-40B4-BE49-F238E27FC236}">
                    <a16:creationId xmlns:a16="http://schemas.microsoft.com/office/drawing/2014/main" id="{6589EBC7-B407-664C-A0FA-F7CA75281374}"/>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3603;p58">
              <a:extLst>
                <a:ext uri="{FF2B5EF4-FFF2-40B4-BE49-F238E27FC236}">
                  <a16:creationId xmlns:a16="http://schemas.microsoft.com/office/drawing/2014/main" id="{E38D2BBA-00A7-7B4B-9FBC-D8170E4041B4}"/>
                </a:ext>
              </a:extLst>
            </p:cNvPr>
            <p:cNvGrpSpPr/>
            <p:nvPr/>
          </p:nvGrpSpPr>
          <p:grpSpPr>
            <a:xfrm rot="8176887">
              <a:off x="8191074" y="3235628"/>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83" name="Google Shape;3604;p58">
                <a:extLst>
                  <a:ext uri="{FF2B5EF4-FFF2-40B4-BE49-F238E27FC236}">
                    <a16:creationId xmlns:a16="http://schemas.microsoft.com/office/drawing/2014/main" id="{A198D5EA-6809-774E-A059-1D1B822282D3}"/>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5;p58">
                <a:extLst>
                  <a:ext uri="{FF2B5EF4-FFF2-40B4-BE49-F238E27FC236}">
                    <a16:creationId xmlns:a16="http://schemas.microsoft.com/office/drawing/2014/main" id="{1E2503E7-5F0C-C646-B908-BDA466396BB8}"/>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606;p58">
                <a:extLst>
                  <a:ext uri="{FF2B5EF4-FFF2-40B4-BE49-F238E27FC236}">
                    <a16:creationId xmlns:a16="http://schemas.microsoft.com/office/drawing/2014/main" id="{80FE3304-8957-B94C-88C9-3DEF2746F996}"/>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7;p58">
                <a:extLst>
                  <a:ext uri="{FF2B5EF4-FFF2-40B4-BE49-F238E27FC236}">
                    <a16:creationId xmlns:a16="http://schemas.microsoft.com/office/drawing/2014/main" id="{FCA69BEF-4BFD-BE4C-8EBE-A36BB28E896B}"/>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08;p58">
                <a:extLst>
                  <a:ext uri="{FF2B5EF4-FFF2-40B4-BE49-F238E27FC236}">
                    <a16:creationId xmlns:a16="http://schemas.microsoft.com/office/drawing/2014/main" id="{3D8391C4-1813-0D47-A8D1-935B02776CF4}"/>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9;p58">
                <a:extLst>
                  <a:ext uri="{FF2B5EF4-FFF2-40B4-BE49-F238E27FC236}">
                    <a16:creationId xmlns:a16="http://schemas.microsoft.com/office/drawing/2014/main" id="{C3C468DE-6428-4F4F-BD92-70C2D009B3FB}"/>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610;p58">
                <a:extLst>
                  <a:ext uri="{FF2B5EF4-FFF2-40B4-BE49-F238E27FC236}">
                    <a16:creationId xmlns:a16="http://schemas.microsoft.com/office/drawing/2014/main" id="{20D1CF14-77CE-104D-A00A-50E9B5D786D5}"/>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611;p58">
                <a:extLst>
                  <a:ext uri="{FF2B5EF4-FFF2-40B4-BE49-F238E27FC236}">
                    <a16:creationId xmlns:a16="http://schemas.microsoft.com/office/drawing/2014/main" id="{CDAC0008-2EF7-424C-824D-A7EDB0FA155A}"/>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 name="Group 114">
            <a:extLst>
              <a:ext uri="{FF2B5EF4-FFF2-40B4-BE49-F238E27FC236}">
                <a16:creationId xmlns:a16="http://schemas.microsoft.com/office/drawing/2014/main" id="{0540F1B2-8D43-6A47-B1BE-F84FEFDFF781}"/>
              </a:ext>
            </a:extLst>
          </p:cNvPr>
          <p:cNvGrpSpPr>
            <a:grpSpLocks noChangeAspect="1"/>
          </p:cNvGrpSpPr>
          <p:nvPr/>
        </p:nvGrpSpPr>
        <p:grpSpPr>
          <a:xfrm rot="5400000">
            <a:off x="7551783" y="3655516"/>
            <a:ext cx="349273" cy="1800000"/>
            <a:chOff x="8183061" y="345624"/>
            <a:chExt cx="1035620" cy="5337129"/>
          </a:xfrm>
        </p:grpSpPr>
        <p:grpSp>
          <p:nvGrpSpPr>
            <p:cNvPr id="116" name="Google Shape;3603;p58">
              <a:extLst>
                <a:ext uri="{FF2B5EF4-FFF2-40B4-BE49-F238E27FC236}">
                  <a16:creationId xmlns:a16="http://schemas.microsoft.com/office/drawing/2014/main" id="{FD9855FA-8CEE-0D49-B2AE-C12A7D91D012}"/>
                </a:ext>
              </a:extLst>
            </p:cNvPr>
            <p:cNvGrpSpPr/>
            <p:nvPr/>
          </p:nvGrpSpPr>
          <p:grpSpPr>
            <a:xfrm rot="18982467">
              <a:off x="8208248" y="4605610"/>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144" name="Google Shape;3604;p58">
                <a:extLst>
                  <a:ext uri="{FF2B5EF4-FFF2-40B4-BE49-F238E27FC236}">
                    <a16:creationId xmlns:a16="http://schemas.microsoft.com/office/drawing/2014/main" id="{62F027A5-1915-6448-84CC-29E6ED87C045}"/>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605;p58">
                <a:extLst>
                  <a:ext uri="{FF2B5EF4-FFF2-40B4-BE49-F238E27FC236}">
                    <a16:creationId xmlns:a16="http://schemas.microsoft.com/office/drawing/2014/main" id="{2221B646-512C-C34D-8D39-D606C4C81120}"/>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606;p58">
                <a:extLst>
                  <a:ext uri="{FF2B5EF4-FFF2-40B4-BE49-F238E27FC236}">
                    <a16:creationId xmlns:a16="http://schemas.microsoft.com/office/drawing/2014/main" id="{AA425214-944A-A042-B240-D4A53A1E75D9}"/>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07;p58">
                <a:extLst>
                  <a:ext uri="{FF2B5EF4-FFF2-40B4-BE49-F238E27FC236}">
                    <a16:creationId xmlns:a16="http://schemas.microsoft.com/office/drawing/2014/main" id="{DFCB768F-8D96-1A45-9C3F-43ED6E1BDEED}"/>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608;p58">
                <a:extLst>
                  <a:ext uri="{FF2B5EF4-FFF2-40B4-BE49-F238E27FC236}">
                    <a16:creationId xmlns:a16="http://schemas.microsoft.com/office/drawing/2014/main" id="{5AC7C8D7-BE60-2540-85D7-A8B491555794}"/>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609;p58">
                <a:extLst>
                  <a:ext uri="{FF2B5EF4-FFF2-40B4-BE49-F238E27FC236}">
                    <a16:creationId xmlns:a16="http://schemas.microsoft.com/office/drawing/2014/main" id="{E184A603-2DE8-9E46-BDB9-E197E1FF920C}"/>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10;p58">
                <a:extLst>
                  <a:ext uri="{FF2B5EF4-FFF2-40B4-BE49-F238E27FC236}">
                    <a16:creationId xmlns:a16="http://schemas.microsoft.com/office/drawing/2014/main" id="{5C0AE05C-40F1-984D-B110-4B1E40A0B35C}"/>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611;p58">
                <a:extLst>
                  <a:ext uri="{FF2B5EF4-FFF2-40B4-BE49-F238E27FC236}">
                    <a16:creationId xmlns:a16="http://schemas.microsoft.com/office/drawing/2014/main" id="{DE606ECF-67D1-A74D-9E0B-3960D0043F18}"/>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3603;p58">
              <a:extLst>
                <a:ext uri="{FF2B5EF4-FFF2-40B4-BE49-F238E27FC236}">
                  <a16:creationId xmlns:a16="http://schemas.microsoft.com/office/drawing/2014/main" id="{84DF56B0-0DF3-C048-99B2-FE0A277C6F3D}"/>
                </a:ext>
              </a:extLst>
            </p:cNvPr>
            <p:cNvGrpSpPr/>
            <p:nvPr/>
          </p:nvGrpSpPr>
          <p:grpSpPr>
            <a:xfrm rot="8176887">
              <a:off x="8183061" y="345624"/>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136" name="Google Shape;3604;p58">
                <a:extLst>
                  <a:ext uri="{FF2B5EF4-FFF2-40B4-BE49-F238E27FC236}">
                    <a16:creationId xmlns:a16="http://schemas.microsoft.com/office/drawing/2014/main" id="{30ED72CC-6131-DF43-AA0B-0C682747CA26}"/>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05;p58">
                <a:extLst>
                  <a:ext uri="{FF2B5EF4-FFF2-40B4-BE49-F238E27FC236}">
                    <a16:creationId xmlns:a16="http://schemas.microsoft.com/office/drawing/2014/main" id="{B5EBFDF3-DB62-E342-9A14-B8EF429C6867}"/>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6;p58">
                <a:extLst>
                  <a:ext uri="{FF2B5EF4-FFF2-40B4-BE49-F238E27FC236}">
                    <a16:creationId xmlns:a16="http://schemas.microsoft.com/office/drawing/2014/main" id="{8819A64B-3E88-7E4F-A50B-E22B09437780}"/>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07;p58">
                <a:extLst>
                  <a:ext uri="{FF2B5EF4-FFF2-40B4-BE49-F238E27FC236}">
                    <a16:creationId xmlns:a16="http://schemas.microsoft.com/office/drawing/2014/main" id="{3F1F6D8D-D0F4-1C4B-A659-50241DE73F13}"/>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2A465143-8A1F-B845-82E6-8284116B6761}"/>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609;p58">
                <a:extLst>
                  <a:ext uri="{FF2B5EF4-FFF2-40B4-BE49-F238E27FC236}">
                    <a16:creationId xmlns:a16="http://schemas.microsoft.com/office/drawing/2014/main" id="{7292DFE5-B76E-A84E-ACCF-6201EB8F7945}"/>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10;p58">
                <a:extLst>
                  <a:ext uri="{FF2B5EF4-FFF2-40B4-BE49-F238E27FC236}">
                    <a16:creationId xmlns:a16="http://schemas.microsoft.com/office/drawing/2014/main" id="{6838B640-F29C-CA43-9C5C-908C948B972D}"/>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11;p58">
                <a:extLst>
                  <a:ext uri="{FF2B5EF4-FFF2-40B4-BE49-F238E27FC236}">
                    <a16:creationId xmlns:a16="http://schemas.microsoft.com/office/drawing/2014/main" id="{04FA6B5B-139C-C741-A850-C4626C4CAA8C}"/>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3603;p58">
              <a:extLst>
                <a:ext uri="{FF2B5EF4-FFF2-40B4-BE49-F238E27FC236}">
                  <a16:creationId xmlns:a16="http://schemas.microsoft.com/office/drawing/2014/main" id="{C451CE10-9811-C848-94A3-8EE41B1BA0F1}"/>
                </a:ext>
              </a:extLst>
            </p:cNvPr>
            <p:cNvGrpSpPr/>
            <p:nvPr/>
          </p:nvGrpSpPr>
          <p:grpSpPr>
            <a:xfrm rot="18982467">
              <a:off x="8191073" y="1674823"/>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128" name="Google Shape;3604;p58">
                <a:extLst>
                  <a:ext uri="{FF2B5EF4-FFF2-40B4-BE49-F238E27FC236}">
                    <a16:creationId xmlns:a16="http://schemas.microsoft.com/office/drawing/2014/main" id="{77E856B9-FEB8-7848-A286-F998ABA5636C}"/>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605;p58">
                <a:extLst>
                  <a:ext uri="{FF2B5EF4-FFF2-40B4-BE49-F238E27FC236}">
                    <a16:creationId xmlns:a16="http://schemas.microsoft.com/office/drawing/2014/main" id="{5ACE4326-0A9C-BA41-80A4-9D9D0EAD3007}"/>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6;p58">
                <a:extLst>
                  <a:ext uri="{FF2B5EF4-FFF2-40B4-BE49-F238E27FC236}">
                    <a16:creationId xmlns:a16="http://schemas.microsoft.com/office/drawing/2014/main" id="{797DB77E-C0F5-1D4A-ACF6-1B0342EA1194}"/>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607;p58">
                <a:extLst>
                  <a:ext uri="{FF2B5EF4-FFF2-40B4-BE49-F238E27FC236}">
                    <a16:creationId xmlns:a16="http://schemas.microsoft.com/office/drawing/2014/main" id="{0C2D198F-B097-6945-A96D-8DF17776524C}"/>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A7E826AB-A68D-3A46-A9BC-CEDAF194A97E}"/>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609;p58">
                <a:extLst>
                  <a:ext uri="{FF2B5EF4-FFF2-40B4-BE49-F238E27FC236}">
                    <a16:creationId xmlns:a16="http://schemas.microsoft.com/office/drawing/2014/main" id="{DEE6E501-E3B2-7C42-B7B4-8B1CF06F2619}"/>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610;p58">
                <a:extLst>
                  <a:ext uri="{FF2B5EF4-FFF2-40B4-BE49-F238E27FC236}">
                    <a16:creationId xmlns:a16="http://schemas.microsoft.com/office/drawing/2014/main" id="{4430F813-175E-4143-A0EB-96A93312AAC2}"/>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611;p58">
                <a:extLst>
                  <a:ext uri="{FF2B5EF4-FFF2-40B4-BE49-F238E27FC236}">
                    <a16:creationId xmlns:a16="http://schemas.microsoft.com/office/drawing/2014/main" id="{B3459B60-538C-9F46-B739-4F45F5289BC8}"/>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3603;p58">
              <a:extLst>
                <a:ext uri="{FF2B5EF4-FFF2-40B4-BE49-F238E27FC236}">
                  <a16:creationId xmlns:a16="http://schemas.microsoft.com/office/drawing/2014/main" id="{2D220EC0-8529-9442-85B9-0BE9D29BFBEE}"/>
                </a:ext>
              </a:extLst>
            </p:cNvPr>
            <p:cNvGrpSpPr/>
            <p:nvPr/>
          </p:nvGrpSpPr>
          <p:grpSpPr>
            <a:xfrm rot="8176887">
              <a:off x="8191074" y="3235628"/>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120" name="Google Shape;3604;p58">
                <a:extLst>
                  <a:ext uri="{FF2B5EF4-FFF2-40B4-BE49-F238E27FC236}">
                    <a16:creationId xmlns:a16="http://schemas.microsoft.com/office/drawing/2014/main" id="{8F72BF74-29C0-EB4D-8DAC-F32304A1E6F8}"/>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605;p58">
                <a:extLst>
                  <a:ext uri="{FF2B5EF4-FFF2-40B4-BE49-F238E27FC236}">
                    <a16:creationId xmlns:a16="http://schemas.microsoft.com/office/drawing/2014/main" id="{FE006D5A-BDB8-4C49-9684-B5EBAAF2B931}"/>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6;p58">
                <a:extLst>
                  <a:ext uri="{FF2B5EF4-FFF2-40B4-BE49-F238E27FC236}">
                    <a16:creationId xmlns:a16="http://schemas.microsoft.com/office/drawing/2014/main" id="{21779D3A-E65E-084B-9EA0-DC47C6DB5440}"/>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607;p58">
                <a:extLst>
                  <a:ext uri="{FF2B5EF4-FFF2-40B4-BE49-F238E27FC236}">
                    <a16:creationId xmlns:a16="http://schemas.microsoft.com/office/drawing/2014/main" id="{DB06F21D-C165-DA45-B091-5CA7F426458B}"/>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608;p58">
                <a:extLst>
                  <a:ext uri="{FF2B5EF4-FFF2-40B4-BE49-F238E27FC236}">
                    <a16:creationId xmlns:a16="http://schemas.microsoft.com/office/drawing/2014/main" id="{6AA19898-1931-6C44-B3DB-518BEBA4AA6A}"/>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609;p58">
                <a:extLst>
                  <a:ext uri="{FF2B5EF4-FFF2-40B4-BE49-F238E27FC236}">
                    <a16:creationId xmlns:a16="http://schemas.microsoft.com/office/drawing/2014/main" id="{0D7C41E9-9B72-D54F-B8CE-C4B8CF48326C}"/>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10;p58">
                <a:extLst>
                  <a:ext uri="{FF2B5EF4-FFF2-40B4-BE49-F238E27FC236}">
                    <a16:creationId xmlns:a16="http://schemas.microsoft.com/office/drawing/2014/main" id="{4BC11B24-1160-D34F-B94B-A49B0D29D004}"/>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611;p58">
                <a:extLst>
                  <a:ext uri="{FF2B5EF4-FFF2-40B4-BE49-F238E27FC236}">
                    <a16:creationId xmlns:a16="http://schemas.microsoft.com/office/drawing/2014/main" id="{E4AE3B7F-CA82-7643-91A9-89038794119E}"/>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362845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b="1" dirty="0">
                <a:solidFill>
                  <a:schemeClr val="accent3"/>
                </a:solidFill>
                <a:latin typeface="Arial" panose="020B0604020202020204" pitchFamily="34" charset="0"/>
                <a:cs typeface="Arial" panose="020B0604020202020204" pitchFamily="34" charset="0"/>
              </a:rPr>
              <a:t>One-sample </a:t>
            </a:r>
            <a:r>
              <a:rPr lang="en-US" sz="2000" dirty="0">
                <a:solidFill>
                  <a:schemeClr val="accent3"/>
                </a:solidFill>
                <a:latin typeface="Arial" panose="020B0604020202020204" pitchFamily="34" charset="0"/>
                <a:cs typeface="Arial" panose="020B0604020202020204" pitchFamily="34" charset="0"/>
              </a:rPr>
              <a:t>t-tests test the hypothesis that mean is different than a prespecified u0  </a:t>
            </a:r>
          </a:p>
          <a:p>
            <a:pPr algn="l">
              <a:lnSpc>
                <a:spcPct val="150000"/>
              </a:lnSpc>
            </a:pPr>
            <a:r>
              <a:rPr lang="en-US" sz="2000" b="1" dirty="0">
                <a:solidFill>
                  <a:schemeClr val="accent3"/>
                </a:solidFill>
                <a:latin typeface="Arial" panose="020B0604020202020204" pitchFamily="34" charset="0"/>
                <a:cs typeface="Arial" panose="020B0604020202020204" pitchFamily="34" charset="0"/>
              </a:rPr>
              <a:t>Independent-sample</a:t>
            </a:r>
            <a:r>
              <a:rPr lang="en-US" sz="2000" dirty="0">
                <a:solidFill>
                  <a:schemeClr val="accent3"/>
                </a:solidFill>
                <a:latin typeface="Arial" panose="020B0604020202020204" pitchFamily="34" charset="0"/>
                <a:cs typeface="Arial" panose="020B0604020202020204" pitchFamily="34" charset="0"/>
              </a:rPr>
              <a:t> t-tests test the hypothesis that the mean difference between both samples is not 0</a:t>
            </a:r>
          </a:p>
        </p:txBody>
      </p:sp>
      <p:grpSp>
        <p:nvGrpSpPr>
          <p:cNvPr id="2" name="Group 1">
            <a:extLst>
              <a:ext uri="{FF2B5EF4-FFF2-40B4-BE49-F238E27FC236}">
                <a16:creationId xmlns:a16="http://schemas.microsoft.com/office/drawing/2014/main" id="{7204FC7A-F564-4040-8BFA-CFC52C3B2DE7}"/>
              </a:ext>
            </a:extLst>
          </p:cNvPr>
          <p:cNvGrpSpPr/>
          <p:nvPr/>
        </p:nvGrpSpPr>
        <p:grpSpPr>
          <a:xfrm>
            <a:off x="568542" y="4131620"/>
            <a:ext cx="8006915" cy="609078"/>
            <a:chOff x="571477" y="4129830"/>
            <a:chExt cx="8297905" cy="646699"/>
          </a:xfrm>
        </p:grpSpPr>
        <p:sp>
          <p:nvSpPr>
            <p:cNvPr id="27" name="Google Shape;3608;p58">
              <a:extLst>
                <a:ext uri="{FF2B5EF4-FFF2-40B4-BE49-F238E27FC236}">
                  <a16:creationId xmlns:a16="http://schemas.microsoft.com/office/drawing/2014/main" id="{41C3075D-A954-6D4E-80FA-A04E8EFEEB9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55609AB1-7F3D-9048-8EB4-4B5955EDCDB8}"/>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08;p58">
              <a:extLst>
                <a:ext uri="{FF2B5EF4-FFF2-40B4-BE49-F238E27FC236}">
                  <a16:creationId xmlns:a16="http://schemas.microsoft.com/office/drawing/2014/main" id="{721BA5DE-E658-0645-94E4-CC04E8EF853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3608;p58">
              <a:extLst>
                <a:ext uri="{FF2B5EF4-FFF2-40B4-BE49-F238E27FC236}">
                  <a16:creationId xmlns:a16="http://schemas.microsoft.com/office/drawing/2014/main" id="{B39D530A-6515-B740-A499-F2F0B151840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08;p58">
              <a:extLst>
                <a:ext uri="{FF2B5EF4-FFF2-40B4-BE49-F238E27FC236}">
                  <a16:creationId xmlns:a16="http://schemas.microsoft.com/office/drawing/2014/main" id="{999DD39D-0963-204E-9A31-7ED162BBE46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3608;p58">
              <a:extLst>
                <a:ext uri="{FF2B5EF4-FFF2-40B4-BE49-F238E27FC236}">
                  <a16:creationId xmlns:a16="http://schemas.microsoft.com/office/drawing/2014/main" id="{18C83D9B-FEEB-3B4C-A223-791057D869A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08;p58">
              <a:extLst>
                <a:ext uri="{FF2B5EF4-FFF2-40B4-BE49-F238E27FC236}">
                  <a16:creationId xmlns:a16="http://schemas.microsoft.com/office/drawing/2014/main" id="{3CC8D11C-D229-CB4E-B494-2FF349BF50B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3608;p58">
              <a:extLst>
                <a:ext uri="{FF2B5EF4-FFF2-40B4-BE49-F238E27FC236}">
                  <a16:creationId xmlns:a16="http://schemas.microsoft.com/office/drawing/2014/main" id="{8AA23441-A4F3-C547-98E6-134561F4AD22}"/>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08;p58">
              <a:extLst>
                <a:ext uri="{FF2B5EF4-FFF2-40B4-BE49-F238E27FC236}">
                  <a16:creationId xmlns:a16="http://schemas.microsoft.com/office/drawing/2014/main" id="{13017536-DC84-A846-9ABF-4914F96E193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3608;p58">
              <a:extLst>
                <a:ext uri="{FF2B5EF4-FFF2-40B4-BE49-F238E27FC236}">
                  <a16:creationId xmlns:a16="http://schemas.microsoft.com/office/drawing/2014/main" id="{39800E43-0401-2E40-A59F-B08F4324055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2614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b="1" dirty="0">
                <a:solidFill>
                  <a:schemeClr val="accent3"/>
                </a:solidFill>
                <a:latin typeface="Arial" panose="020B0604020202020204" pitchFamily="34" charset="0"/>
                <a:cs typeface="Arial" panose="020B0604020202020204" pitchFamily="34" charset="0"/>
              </a:rPr>
              <a:t>Paired</a:t>
            </a:r>
            <a:r>
              <a:rPr lang="en-US" sz="2000" dirty="0">
                <a:solidFill>
                  <a:schemeClr val="accent3"/>
                </a:solidFill>
                <a:latin typeface="Arial" panose="020B0604020202020204" pitchFamily="34" charset="0"/>
                <a:cs typeface="Arial" panose="020B0604020202020204" pitchFamily="34" charset="0"/>
              </a:rPr>
              <a:t> t-tests are used when the observations are repeated, i.e., each person is sampled twice thus each observation comes in a pair</a:t>
            </a:r>
          </a:p>
          <a:p>
            <a:pPr algn="l">
              <a:lnSpc>
                <a:spcPct val="150000"/>
              </a:lnSpc>
            </a:pPr>
            <a:r>
              <a:rPr lang="en-US" sz="2000" b="1" dirty="0">
                <a:solidFill>
                  <a:schemeClr val="accent3"/>
                </a:solidFill>
                <a:latin typeface="Arial" panose="020B0604020202020204" pitchFamily="34" charset="0"/>
                <a:cs typeface="Arial" panose="020B0604020202020204" pitchFamily="34" charset="0"/>
              </a:rPr>
              <a:t>Unpaired</a:t>
            </a:r>
            <a:r>
              <a:rPr lang="en-US" sz="2000" dirty="0">
                <a:solidFill>
                  <a:schemeClr val="accent3"/>
                </a:solidFill>
                <a:latin typeface="Arial" panose="020B0604020202020204" pitchFamily="34" charset="0"/>
                <a:cs typeface="Arial" panose="020B0604020202020204" pitchFamily="34" charset="0"/>
              </a:rPr>
              <a:t> t-tests are used when the observations are independent </a:t>
            </a:r>
          </a:p>
        </p:txBody>
      </p:sp>
      <p:sp>
        <p:nvSpPr>
          <p:cNvPr id="4" name="Google Shape;3608;p58">
            <a:extLst>
              <a:ext uri="{FF2B5EF4-FFF2-40B4-BE49-F238E27FC236}">
                <a16:creationId xmlns:a16="http://schemas.microsoft.com/office/drawing/2014/main" id="{CD17AD58-920A-3E40-AA41-48DB7EE76B46}"/>
              </a:ext>
            </a:extLst>
          </p:cNvPr>
          <p:cNvSpPr>
            <a:spLocks noChangeAspect="1"/>
          </p:cNvSpPr>
          <p:nvPr/>
        </p:nvSpPr>
        <p:spPr>
          <a:xfrm rot="18982467">
            <a:off x="6693857" y="2991321"/>
            <a:ext cx="1741309" cy="180000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00B0F0"/>
            </a:solidFill>
          </a:ln>
          <a:effectLst>
            <a:glow rad="228600">
              <a:schemeClr val="accent5">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3608;p58">
            <a:extLst>
              <a:ext uri="{FF2B5EF4-FFF2-40B4-BE49-F238E27FC236}">
                <a16:creationId xmlns:a16="http://schemas.microsoft.com/office/drawing/2014/main" id="{E0401136-36B2-F34C-A2CB-CF272EED5F43}"/>
              </a:ext>
            </a:extLst>
          </p:cNvPr>
          <p:cNvSpPr>
            <a:spLocks noChangeAspect="1"/>
          </p:cNvSpPr>
          <p:nvPr/>
        </p:nvSpPr>
        <p:spPr>
          <a:xfrm rot="19010984">
            <a:off x="7042118" y="3422581"/>
            <a:ext cx="1044785" cy="108000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00B0F0"/>
            </a:solidFill>
          </a:ln>
          <a:effectLst>
            <a:glow rad="228600">
              <a:schemeClr val="accent3">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361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b="1" dirty="0">
                <a:solidFill>
                  <a:schemeClr val="accent3"/>
                </a:solidFill>
                <a:latin typeface="Arial" panose="020B0604020202020204" pitchFamily="34" charset="0"/>
                <a:cs typeface="Arial" panose="020B0604020202020204" pitchFamily="34" charset="0"/>
              </a:rPr>
              <a:t>One tail </a:t>
            </a:r>
            <a:r>
              <a:rPr lang="en-US" sz="2000" dirty="0">
                <a:solidFill>
                  <a:schemeClr val="accent3"/>
                </a:solidFill>
                <a:latin typeface="Arial" panose="020B0604020202020204" pitchFamily="34" charset="0"/>
                <a:cs typeface="Arial" panose="020B0604020202020204" pitchFamily="34" charset="0"/>
              </a:rPr>
              <a:t>tests are used when you have </a:t>
            </a:r>
            <a:r>
              <a:rPr lang="en-US" sz="2000" b="1" dirty="0">
                <a:solidFill>
                  <a:schemeClr val="accent3"/>
                </a:solidFill>
                <a:latin typeface="Arial" panose="020B0604020202020204" pitchFamily="34" charset="0"/>
                <a:cs typeface="Arial" panose="020B0604020202020204" pitchFamily="34" charset="0"/>
              </a:rPr>
              <a:t>directional</a:t>
            </a:r>
            <a:r>
              <a:rPr lang="en-US" sz="2000" dirty="0">
                <a:solidFill>
                  <a:schemeClr val="accent3"/>
                </a:solidFill>
                <a:latin typeface="Arial" panose="020B0604020202020204" pitchFamily="34" charset="0"/>
                <a:cs typeface="Arial" panose="020B0604020202020204" pitchFamily="34" charset="0"/>
              </a:rPr>
              <a:t> hypotheses (i.e., group A is bigger than group B) </a:t>
            </a:r>
          </a:p>
          <a:p>
            <a:pPr algn="l">
              <a:lnSpc>
                <a:spcPct val="150000"/>
              </a:lnSpc>
            </a:pPr>
            <a:r>
              <a:rPr lang="en-US" sz="2000" b="1" dirty="0">
                <a:solidFill>
                  <a:schemeClr val="accent3"/>
                </a:solidFill>
                <a:latin typeface="Arial" panose="020B0604020202020204" pitchFamily="34" charset="0"/>
                <a:cs typeface="Arial" panose="020B0604020202020204" pitchFamily="34" charset="0"/>
              </a:rPr>
              <a:t>Two tail </a:t>
            </a:r>
            <a:r>
              <a:rPr lang="en-US" sz="2000" dirty="0">
                <a:solidFill>
                  <a:schemeClr val="accent3"/>
                </a:solidFill>
                <a:latin typeface="Arial" panose="020B0604020202020204" pitchFamily="34" charset="0"/>
                <a:cs typeface="Arial" panose="020B0604020202020204" pitchFamily="34" charset="0"/>
              </a:rPr>
              <a:t>tests are used when you have </a:t>
            </a:r>
            <a:r>
              <a:rPr lang="en-US" sz="2000" b="1" dirty="0">
                <a:solidFill>
                  <a:schemeClr val="accent3"/>
                </a:solidFill>
                <a:latin typeface="Arial" panose="020B0604020202020204" pitchFamily="34" charset="0"/>
                <a:cs typeface="Arial" panose="020B0604020202020204" pitchFamily="34" charset="0"/>
              </a:rPr>
              <a:t>non-directional </a:t>
            </a:r>
            <a:r>
              <a:rPr lang="en-US" sz="2000" dirty="0">
                <a:solidFill>
                  <a:schemeClr val="accent3"/>
                </a:solidFill>
                <a:latin typeface="Arial" panose="020B0604020202020204" pitchFamily="34" charset="0"/>
                <a:cs typeface="Arial" panose="020B0604020202020204" pitchFamily="34" charset="0"/>
              </a:rPr>
              <a:t>hypotheses (i.e., group A is different than group B, but you don’t care if it’s bigger or smaller)</a:t>
            </a:r>
          </a:p>
          <a:p>
            <a:pPr algn="l">
              <a:lnSpc>
                <a:spcPct val="150000"/>
              </a:lnSpc>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4546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2178" name="Google Shape;3610;p58">
            <a:extLst>
              <a:ext uri="{FF2B5EF4-FFF2-40B4-BE49-F238E27FC236}">
                <a16:creationId xmlns:a16="http://schemas.microsoft.com/office/drawing/2014/main" id="{67A88DEB-A961-7D48-87A2-8BBC72069DF2}"/>
              </a:ext>
            </a:extLst>
          </p:cNvPr>
          <p:cNvSpPr/>
          <p:nvPr/>
        </p:nvSpPr>
        <p:spPr>
          <a:xfrm rot="10800000">
            <a:off x="529079" y="1268920"/>
            <a:ext cx="71898" cy="61223"/>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605;p58">
            <a:extLst>
              <a:ext uri="{FF2B5EF4-FFF2-40B4-BE49-F238E27FC236}">
                <a16:creationId xmlns:a16="http://schemas.microsoft.com/office/drawing/2014/main" id="{39951609-2E41-B343-AAAE-6C3BF9DE556F}"/>
              </a:ext>
            </a:extLst>
          </p:cNvPr>
          <p:cNvSpPr/>
          <p:nvPr/>
        </p:nvSpPr>
        <p:spPr>
          <a:xfrm rot="10800000" flipH="1" flipV="1">
            <a:off x="78194" y="2892566"/>
            <a:ext cx="92885" cy="84816"/>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605;p58">
            <a:extLst>
              <a:ext uri="{FF2B5EF4-FFF2-40B4-BE49-F238E27FC236}">
                <a16:creationId xmlns:a16="http://schemas.microsoft.com/office/drawing/2014/main" id="{14F0579B-2974-2744-8768-2AC7DA33B6B0}"/>
              </a:ext>
            </a:extLst>
          </p:cNvPr>
          <p:cNvSpPr/>
          <p:nvPr/>
        </p:nvSpPr>
        <p:spPr>
          <a:xfrm rot="10800000" flipH="1" flipV="1">
            <a:off x="230594" y="3044966"/>
            <a:ext cx="92885" cy="84816"/>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9" name="Google Shape;3603;p58">
            <a:extLst>
              <a:ext uri="{FF2B5EF4-FFF2-40B4-BE49-F238E27FC236}">
                <a16:creationId xmlns:a16="http://schemas.microsoft.com/office/drawing/2014/main" id="{2111FF2E-696C-3149-AEE2-4231B6EBF0E0}"/>
              </a:ext>
            </a:extLst>
          </p:cNvPr>
          <p:cNvGrpSpPr/>
          <p:nvPr/>
        </p:nvGrpSpPr>
        <p:grpSpPr>
          <a:xfrm rot="18982467">
            <a:off x="23861" y="199851"/>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4780" name="Google Shape;3604;p58">
              <a:extLst>
                <a:ext uri="{FF2B5EF4-FFF2-40B4-BE49-F238E27FC236}">
                  <a16:creationId xmlns:a16="http://schemas.microsoft.com/office/drawing/2014/main" id="{C388B4FB-E30A-9A46-88E7-E8C62E9A4A68}"/>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3605;p58">
              <a:extLst>
                <a:ext uri="{FF2B5EF4-FFF2-40B4-BE49-F238E27FC236}">
                  <a16:creationId xmlns:a16="http://schemas.microsoft.com/office/drawing/2014/main" id="{99CCE0C0-043F-A648-9407-62936C00B0DB}"/>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3606;p58">
              <a:extLst>
                <a:ext uri="{FF2B5EF4-FFF2-40B4-BE49-F238E27FC236}">
                  <a16:creationId xmlns:a16="http://schemas.microsoft.com/office/drawing/2014/main" id="{E885AA9A-9330-CC40-B341-5097D73FB77D}"/>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3607;p58">
              <a:extLst>
                <a:ext uri="{FF2B5EF4-FFF2-40B4-BE49-F238E27FC236}">
                  <a16:creationId xmlns:a16="http://schemas.microsoft.com/office/drawing/2014/main" id="{A533B72E-2A8F-AE49-9732-BBDEDD8B62DA}"/>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3608;p58">
              <a:extLst>
                <a:ext uri="{FF2B5EF4-FFF2-40B4-BE49-F238E27FC236}">
                  <a16:creationId xmlns:a16="http://schemas.microsoft.com/office/drawing/2014/main" id="{87015CB0-F8C5-3F44-B070-4F66020DC8E0}"/>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3609;p58">
              <a:extLst>
                <a:ext uri="{FF2B5EF4-FFF2-40B4-BE49-F238E27FC236}">
                  <a16:creationId xmlns:a16="http://schemas.microsoft.com/office/drawing/2014/main" id="{C9C19EB0-88BF-1049-BFD7-94B272708F4E}"/>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3610;p58">
              <a:extLst>
                <a:ext uri="{FF2B5EF4-FFF2-40B4-BE49-F238E27FC236}">
                  <a16:creationId xmlns:a16="http://schemas.microsoft.com/office/drawing/2014/main" id="{C2732F99-D122-2D49-BBD4-EC2B5D44D30D}"/>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3611;p58">
              <a:extLst>
                <a:ext uri="{FF2B5EF4-FFF2-40B4-BE49-F238E27FC236}">
                  <a16:creationId xmlns:a16="http://schemas.microsoft.com/office/drawing/2014/main" id="{4215DBF7-0A0F-1144-8823-1E2A76F28621}"/>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3603;p58">
            <a:extLst>
              <a:ext uri="{FF2B5EF4-FFF2-40B4-BE49-F238E27FC236}">
                <a16:creationId xmlns:a16="http://schemas.microsoft.com/office/drawing/2014/main" id="{3FA5760D-5719-254A-8901-904C3DD0E282}"/>
              </a:ext>
            </a:extLst>
          </p:cNvPr>
          <p:cNvGrpSpPr/>
          <p:nvPr/>
        </p:nvGrpSpPr>
        <p:grpSpPr>
          <a:xfrm rot="8176887">
            <a:off x="23862" y="1760656"/>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4789" name="Google Shape;3604;p58">
              <a:extLst>
                <a:ext uri="{FF2B5EF4-FFF2-40B4-BE49-F238E27FC236}">
                  <a16:creationId xmlns:a16="http://schemas.microsoft.com/office/drawing/2014/main" id="{BC25CF6F-EFC3-8245-A018-709AD90D8C82}"/>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3605;p58">
              <a:extLst>
                <a:ext uri="{FF2B5EF4-FFF2-40B4-BE49-F238E27FC236}">
                  <a16:creationId xmlns:a16="http://schemas.microsoft.com/office/drawing/2014/main" id="{A73DDA50-B30B-1241-A27F-0F6287DCD0B2}"/>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3606;p58">
              <a:extLst>
                <a:ext uri="{FF2B5EF4-FFF2-40B4-BE49-F238E27FC236}">
                  <a16:creationId xmlns:a16="http://schemas.microsoft.com/office/drawing/2014/main" id="{7244F9C4-03C0-974C-ABD8-0A85DCA7C598}"/>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3607;p58">
              <a:extLst>
                <a:ext uri="{FF2B5EF4-FFF2-40B4-BE49-F238E27FC236}">
                  <a16:creationId xmlns:a16="http://schemas.microsoft.com/office/drawing/2014/main" id="{C112510F-3D86-714D-B8B2-7D181338CD5D}"/>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3608;p58">
              <a:extLst>
                <a:ext uri="{FF2B5EF4-FFF2-40B4-BE49-F238E27FC236}">
                  <a16:creationId xmlns:a16="http://schemas.microsoft.com/office/drawing/2014/main" id="{988E3455-0F23-014C-810E-C74E509B974E}"/>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3609;p58">
              <a:extLst>
                <a:ext uri="{FF2B5EF4-FFF2-40B4-BE49-F238E27FC236}">
                  <a16:creationId xmlns:a16="http://schemas.microsoft.com/office/drawing/2014/main" id="{24FAEAC3-F4BD-7D43-9531-0CEC3B93033F}"/>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3610;p58">
              <a:extLst>
                <a:ext uri="{FF2B5EF4-FFF2-40B4-BE49-F238E27FC236}">
                  <a16:creationId xmlns:a16="http://schemas.microsoft.com/office/drawing/2014/main" id="{C553415E-BFB6-EF49-B86B-21E34F8C265B}"/>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3611;p58">
              <a:extLst>
                <a:ext uri="{FF2B5EF4-FFF2-40B4-BE49-F238E27FC236}">
                  <a16:creationId xmlns:a16="http://schemas.microsoft.com/office/drawing/2014/main" id="{4EBCCBA9-18B5-F843-8A4B-0320278B0D66}"/>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3603;p58">
            <a:extLst>
              <a:ext uri="{FF2B5EF4-FFF2-40B4-BE49-F238E27FC236}">
                <a16:creationId xmlns:a16="http://schemas.microsoft.com/office/drawing/2014/main" id="{64F2ED5F-0AA3-644F-A363-2FE2DD527D8E}"/>
              </a:ext>
            </a:extLst>
          </p:cNvPr>
          <p:cNvGrpSpPr/>
          <p:nvPr/>
        </p:nvGrpSpPr>
        <p:grpSpPr>
          <a:xfrm rot="18982467">
            <a:off x="31874" y="3089855"/>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4798" name="Google Shape;3604;p58">
              <a:extLst>
                <a:ext uri="{FF2B5EF4-FFF2-40B4-BE49-F238E27FC236}">
                  <a16:creationId xmlns:a16="http://schemas.microsoft.com/office/drawing/2014/main" id="{B9A2CBBE-A36A-AD4D-898D-CC31A1ECFA54}"/>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3605;p58">
              <a:extLst>
                <a:ext uri="{FF2B5EF4-FFF2-40B4-BE49-F238E27FC236}">
                  <a16:creationId xmlns:a16="http://schemas.microsoft.com/office/drawing/2014/main" id="{CFE73303-AC3C-AA4E-8578-E0D3D2A88BBC}"/>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3606;p58">
              <a:extLst>
                <a:ext uri="{FF2B5EF4-FFF2-40B4-BE49-F238E27FC236}">
                  <a16:creationId xmlns:a16="http://schemas.microsoft.com/office/drawing/2014/main" id="{09A19A3C-9C54-0B46-A611-AB0A329EDAEB}"/>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3607;p58">
              <a:extLst>
                <a:ext uri="{FF2B5EF4-FFF2-40B4-BE49-F238E27FC236}">
                  <a16:creationId xmlns:a16="http://schemas.microsoft.com/office/drawing/2014/main" id="{754F5A6C-1D6F-2A4B-B400-07BE410DD131}"/>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3608;p58">
              <a:extLst>
                <a:ext uri="{FF2B5EF4-FFF2-40B4-BE49-F238E27FC236}">
                  <a16:creationId xmlns:a16="http://schemas.microsoft.com/office/drawing/2014/main" id="{ECBE3ED2-62EC-D346-A1DA-64809312FA20}"/>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3609;p58">
              <a:extLst>
                <a:ext uri="{FF2B5EF4-FFF2-40B4-BE49-F238E27FC236}">
                  <a16:creationId xmlns:a16="http://schemas.microsoft.com/office/drawing/2014/main" id="{318B7A64-59B5-0C4E-8D23-ABB5FEA380C8}"/>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3610;p58">
              <a:extLst>
                <a:ext uri="{FF2B5EF4-FFF2-40B4-BE49-F238E27FC236}">
                  <a16:creationId xmlns:a16="http://schemas.microsoft.com/office/drawing/2014/main" id="{712D7F3E-F7FD-6F46-ACD0-895DE33599FE}"/>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3611;p58">
              <a:extLst>
                <a:ext uri="{FF2B5EF4-FFF2-40B4-BE49-F238E27FC236}">
                  <a16:creationId xmlns:a16="http://schemas.microsoft.com/office/drawing/2014/main" id="{807C7D28-54CD-C944-9AF8-FF2D929355C4}"/>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3603;p58">
            <a:extLst>
              <a:ext uri="{FF2B5EF4-FFF2-40B4-BE49-F238E27FC236}">
                <a16:creationId xmlns:a16="http://schemas.microsoft.com/office/drawing/2014/main" id="{2888E77A-9E84-1E42-A289-ADD55620486F}"/>
              </a:ext>
            </a:extLst>
          </p:cNvPr>
          <p:cNvGrpSpPr/>
          <p:nvPr/>
        </p:nvGrpSpPr>
        <p:grpSpPr>
          <a:xfrm rot="8176887">
            <a:off x="31875" y="4650660"/>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4807" name="Google Shape;3604;p58">
              <a:extLst>
                <a:ext uri="{FF2B5EF4-FFF2-40B4-BE49-F238E27FC236}">
                  <a16:creationId xmlns:a16="http://schemas.microsoft.com/office/drawing/2014/main" id="{BEC60E5E-D205-054C-B2AD-6B9ECF53F08A}"/>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3605;p58">
              <a:extLst>
                <a:ext uri="{FF2B5EF4-FFF2-40B4-BE49-F238E27FC236}">
                  <a16:creationId xmlns:a16="http://schemas.microsoft.com/office/drawing/2014/main" id="{C62B1643-852A-DD4F-BF46-5F26FED27BD9}"/>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3606;p58">
              <a:extLst>
                <a:ext uri="{FF2B5EF4-FFF2-40B4-BE49-F238E27FC236}">
                  <a16:creationId xmlns:a16="http://schemas.microsoft.com/office/drawing/2014/main" id="{ED7B8E80-899B-D44A-81FA-A9833E178281}"/>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3607;p58">
              <a:extLst>
                <a:ext uri="{FF2B5EF4-FFF2-40B4-BE49-F238E27FC236}">
                  <a16:creationId xmlns:a16="http://schemas.microsoft.com/office/drawing/2014/main" id="{D35F8CC9-0ED4-3F41-8ECC-0D2CEB428278}"/>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3608;p58">
              <a:extLst>
                <a:ext uri="{FF2B5EF4-FFF2-40B4-BE49-F238E27FC236}">
                  <a16:creationId xmlns:a16="http://schemas.microsoft.com/office/drawing/2014/main" id="{E18E119A-88FD-244A-BAE2-81A48F2E6406}"/>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3609;p58">
              <a:extLst>
                <a:ext uri="{FF2B5EF4-FFF2-40B4-BE49-F238E27FC236}">
                  <a16:creationId xmlns:a16="http://schemas.microsoft.com/office/drawing/2014/main" id="{E2209962-E6AD-6F45-A30E-39176187EAC3}"/>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3610;p58">
              <a:extLst>
                <a:ext uri="{FF2B5EF4-FFF2-40B4-BE49-F238E27FC236}">
                  <a16:creationId xmlns:a16="http://schemas.microsoft.com/office/drawing/2014/main" id="{2C8559CE-3C2F-4048-968B-2D738268D0EF}"/>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3611;p58">
              <a:extLst>
                <a:ext uri="{FF2B5EF4-FFF2-40B4-BE49-F238E27FC236}">
                  <a16:creationId xmlns:a16="http://schemas.microsoft.com/office/drawing/2014/main" id="{F2B225BF-1E7E-B44F-8BB3-4F77C14C7D3E}"/>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504825" y="2213126"/>
            <a:ext cx="8134350" cy="841375"/>
          </a:xfrm>
        </p:spPr>
        <p:txBody>
          <a:bodyPr/>
          <a:lstStyle/>
          <a:p>
            <a:pPr algn="ctr"/>
            <a:r>
              <a:rPr lang="en" sz="2400" dirty="0"/>
              <a:t>Statistical power in </a:t>
            </a:r>
            <a:br>
              <a:rPr lang="en" sz="2400" dirty="0"/>
            </a:br>
            <a:r>
              <a:rPr lang="en" sz="2400" dirty="0"/>
              <a:t>Inferential stats</a:t>
            </a:r>
            <a:endParaRPr lang="en-US" sz="2400" dirty="0"/>
          </a:p>
        </p:txBody>
      </p:sp>
      <p:sp>
        <p:nvSpPr>
          <p:cNvPr id="4815" name="Google Shape;3610;p58">
            <a:extLst>
              <a:ext uri="{FF2B5EF4-FFF2-40B4-BE49-F238E27FC236}">
                <a16:creationId xmlns:a16="http://schemas.microsoft.com/office/drawing/2014/main" id="{FC4D59DF-FF6A-4346-99FE-7502F575608F}"/>
              </a:ext>
            </a:extLst>
          </p:cNvPr>
          <p:cNvSpPr/>
          <p:nvPr/>
        </p:nvSpPr>
        <p:spPr>
          <a:xfrm rot="10800000">
            <a:off x="8688278" y="-146112"/>
            <a:ext cx="71898" cy="61223"/>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3605;p58">
            <a:extLst>
              <a:ext uri="{FF2B5EF4-FFF2-40B4-BE49-F238E27FC236}">
                <a16:creationId xmlns:a16="http://schemas.microsoft.com/office/drawing/2014/main" id="{D13821E3-A450-2445-AE8A-1B0AABAF257B}"/>
              </a:ext>
            </a:extLst>
          </p:cNvPr>
          <p:cNvSpPr/>
          <p:nvPr/>
        </p:nvSpPr>
        <p:spPr>
          <a:xfrm rot="10800000" flipH="1" flipV="1">
            <a:off x="8237393" y="1477534"/>
            <a:ext cx="92885" cy="84816"/>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3605;p58">
            <a:extLst>
              <a:ext uri="{FF2B5EF4-FFF2-40B4-BE49-F238E27FC236}">
                <a16:creationId xmlns:a16="http://schemas.microsoft.com/office/drawing/2014/main" id="{A6220ABF-F584-AD4B-A62E-D886520E8D9C}"/>
              </a:ext>
            </a:extLst>
          </p:cNvPr>
          <p:cNvSpPr/>
          <p:nvPr/>
        </p:nvSpPr>
        <p:spPr>
          <a:xfrm rot="10800000" flipH="1" flipV="1">
            <a:off x="8389793" y="1629934"/>
            <a:ext cx="92885" cy="84816"/>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8" name="Google Shape;3603;p58">
            <a:extLst>
              <a:ext uri="{FF2B5EF4-FFF2-40B4-BE49-F238E27FC236}">
                <a16:creationId xmlns:a16="http://schemas.microsoft.com/office/drawing/2014/main" id="{9387B82F-2722-F34C-A0B3-6514C6188D24}"/>
              </a:ext>
            </a:extLst>
          </p:cNvPr>
          <p:cNvGrpSpPr/>
          <p:nvPr/>
        </p:nvGrpSpPr>
        <p:grpSpPr>
          <a:xfrm rot="18982467">
            <a:off x="8208248" y="4605610"/>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4819" name="Google Shape;3604;p58">
              <a:extLst>
                <a:ext uri="{FF2B5EF4-FFF2-40B4-BE49-F238E27FC236}">
                  <a16:creationId xmlns:a16="http://schemas.microsoft.com/office/drawing/2014/main" id="{BC891117-F606-C942-9963-6DD3A20E4597}"/>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3605;p58">
              <a:extLst>
                <a:ext uri="{FF2B5EF4-FFF2-40B4-BE49-F238E27FC236}">
                  <a16:creationId xmlns:a16="http://schemas.microsoft.com/office/drawing/2014/main" id="{84F7B002-391A-2C4E-853B-E05E3FBB3593}"/>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3606;p58">
              <a:extLst>
                <a:ext uri="{FF2B5EF4-FFF2-40B4-BE49-F238E27FC236}">
                  <a16:creationId xmlns:a16="http://schemas.microsoft.com/office/drawing/2014/main" id="{913B750F-5555-394B-8736-E4CD1CFBF889}"/>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3607;p58">
              <a:extLst>
                <a:ext uri="{FF2B5EF4-FFF2-40B4-BE49-F238E27FC236}">
                  <a16:creationId xmlns:a16="http://schemas.microsoft.com/office/drawing/2014/main" id="{4973B03E-3ABC-DD4D-8247-4532ADBA1806}"/>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3608;p58">
              <a:extLst>
                <a:ext uri="{FF2B5EF4-FFF2-40B4-BE49-F238E27FC236}">
                  <a16:creationId xmlns:a16="http://schemas.microsoft.com/office/drawing/2014/main" id="{5933252B-5A92-1B47-9621-38416C1B1733}"/>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3609;p58">
              <a:extLst>
                <a:ext uri="{FF2B5EF4-FFF2-40B4-BE49-F238E27FC236}">
                  <a16:creationId xmlns:a16="http://schemas.microsoft.com/office/drawing/2014/main" id="{33798B69-1F0F-AD45-B927-FCA261235F15}"/>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3610;p58">
              <a:extLst>
                <a:ext uri="{FF2B5EF4-FFF2-40B4-BE49-F238E27FC236}">
                  <a16:creationId xmlns:a16="http://schemas.microsoft.com/office/drawing/2014/main" id="{EEAF95D3-3F3A-0341-8354-9671183E1D97}"/>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3611;p58">
              <a:extLst>
                <a:ext uri="{FF2B5EF4-FFF2-40B4-BE49-F238E27FC236}">
                  <a16:creationId xmlns:a16="http://schemas.microsoft.com/office/drawing/2014/main" id="{94462DED-E63D-BC46-9D38-1E6B9E75E497}"/>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7" name="Google Shape;3603;p58">
            <a:extLst>
              <a:ext uri="{FF2B5EF4-FFF2-40B4-BE49-F238E27FC236}">
                <a16:creationId xmlns:a16="http://schemas.microsoft.com/office/drawing/2014/main" id="{FA3C86EA-AA86-424E-93F3-99F291A19F26}"/>
              </a:ext>
            </a:extLst>
          </p:cNvPr>
          <p:cNvGrpSpPr/>
          <p:nvPr/>
        </p:nvGrpSpPr>
        <p:grpSpPr>
          <a:xfrm rot="8176887">
            <a:off x="8183061" y="345624"/>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4828" name="Google Shape;3604;p58">
              <a:extLst>
                <a:ext uri="{FF2B5EF4-FFF2-40B4-BE49-F238E27FC236}">
                  <a16:creationId xmlns:a16="http://schemas.microsoft.com/office/drawing/2014/main" id="{50EBC324-1F83-DC49-AC0B-9A5BAEE42DEF}"/>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3605;p58">
              <a:extLst>
                <a:ext uri="{FF2B5EF4-FFF2-40B4-BE49-F238E27FC236}">
                  <a16:creationId xmlns:a16="http://schemas.microsoft.com/office/drawing/2014/main" id="{2E4D2E91-A015-494B-98F2-62260CA01D7B}"/>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3606;p58">
              <a:extLst>
                <a:ext uri="{FF2B5EF4-FFF2-40B4-BE49-F238E27FC236}">
                  <a16:creationId xmlns:a16="http://schemas.microsoft.com/office/drawing/2014/main" id="{295F7EF0-C3BB-0E4D-B334-19275ABC807B}"/>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3607;p58">
              <a:extLst>
                <a:ext uri="{FF2B5EF4-FFF2-40B4-BE49-F238E27FC236}">
                  <a16:creationId xmlns:a16="http://schemas.microsoft.com/office/drawing/2014/main" id="{5AEB3FC1-B87E-1D40-B876-6061E16EA3BC}"/>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3608;p58">
              <a:extLst>
                <a:ext uri="{FF2B5EF4-FFF2-40B4-BE49-F238E27FC236}">
                  <a16:creationId xmlns:a16="http://schemas.microsoft.com/office/drawing/2014/main" id="{CDF5211C-4482-4149-9897-1EF28ECFFE6D}"/>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3609;p58">
              <a:extLst>
                <a:ext uri="{FF2B5EF4-FFF2-40B4-BE49-F238E27FC236}">
                  <a16:creationId xmlns:a16="http://schemas.microsoft.com/office/drawing/2014/main" id="{F29AFCF2-6DD5-6A42-82AC-204B9BD87842}"/>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3610;p58">
              <a:extLst>
                <a:ext uri="{FF2B5EF4-FFF2-40B4-BE49-F238E27FC236}">
                  <a16:creationId xmlns:a16="http://schemas.microsoft.com/office/drawing/2014/main" id="{A3ADB138-E3CD-D84E-8E30-1D110F989765}"/>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3611;p58">
              <a:extLst>
                <a:ext uri="{FF2B5EF4-FFF2-40B4-BE49-F238E27FC236}">
                  <a16:creationId xmlns:a16="http://schemas.microsoft.com/office/drawing/2014/main" id="{CA91F3FD-4CA4-3549-8CA2-2E9282D18F3F}"/>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3603;p58">
            <a:extLst>
              <a:ext uri="{FF2B5EF4-FFF2-40B4-BE49-F238E27FC236}">
                <a16:creationId xmlns:a16="http://schemas.microsoft.com/office/drawing/2014/main" id="{2DF9E6D9-2AD1-D644-A98F-A52F5527A50A}"/>
              </a:ext>
            </a:extLst>
          </p:cNvPr>
          <p:cNvGrpSpPr/>
          <p:nvPr/>
        </p:nvGrpSpPr>
        <p:grpSpPr>
          <a:xfrm rot="18982467">
            <a:off x="8191073" y="1674823"/>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4837" name="Google Shape;3604;p58">
              <a:extLst>
                <a:ext uri="{FF2B5EF4-FFF2-40B4-BE49-F238E27FC236}">
                  <a16:creationId xmlns:a16="http://schemas.microsoft.com/office/drawing/2014/main" id="{4E2121EB-AA99-9D46-9904-400E2F25A3AC}"/>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3605;p58">
              <a:extLst>
                <a:ext uri="{FF2B5EF4-FFF2-40B4-BE49-F238E27FC236}">
                  <a16:creationId xmlns:a16="http://schemas.microsoft.com/office/drawing/2014/main" id="{01BA4F53-3EA2-9445-A2EF-497DB116879C}"/>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3606;p58">
              <a:extLst>
                <a:ext uri="{FF2B5EF4-FFF2-40B4-BE49-F238E27FC236}">
                  <a16:creationId xmlns:a16="http://schemas.microsoft.com/office/drawing/2014/main" id="{2DDE3025-89E1-5347-B153-A505B9C5CD48}"/>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3607;p58">
              <a:extLst>
                <a:ext uri="{FF2B5EF4-FFF2-40B4-BE49-F238E27FC236}">
                  <a16:creationId xmlns:a16="http://schemas.microsoft.com/office/drawing/2014/main" id="{12433A31-ADA8-3949-82AE-653D1F178303}"/>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3608;p58">
              <a:extLst>
                <a:ext uri="{FF2B5EF4-FFF2-40B4-BE49-F238E27FC236}">
                  <a16:creationId xmlns:a16="http://schemas.microsoft.com/office/drawing/2014/main" id="{B039DEB3-7EC4-8040-B921-03FCF65142BD}"/>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3609;p58">
              <a:extLst>
                <a:ext uri="{FF2B5EF4-FFF2-40B4-BE49-F238E27FC236}">
                  <a16:creationId xmlns:a16="http://schemas.microsoft.com/office/drawing/2014/main" id="{FA61FC73-D319-9D4B-A82E-582F4E8C8192}"/>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3610;p58">
              <a:extLst>
                <a:ext uri="{FF2B5EF4-FFF2-40B4-BE49-F238E27FC236}">
                  <a16:creationId xmlns:a16="http://schemas.microsoft.com/office/drawing/2014/main" id="{AEDC3BAC-DE77-EA4D-91D1-A3A9166CB7F9}"/>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3611;p58">
              <a:extLst>
                <a:ext uri="{FF2B5EF4-FFF2-40B4-BE49-F238E27FC236}">
                  <a16:creationId xmlns:a16="http://schemas.microsoft.com/office/drawing/2014/main" id="{7FC03562-9681-A445-A63A-E8B5FD6E8B76}"/>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5" name="Google Shape;3603;p58">
            <a:extLst>
              <a:ext uri="{FF2B5EF4-FFF2-40B4-BE49-F238E27FC236}">
                <a16:creationId xmlns:a16="http://schemas.microsoft.com/office/drawing/2014/main" id="{6F027E8E-2BA4-C349-80F0-2B796A498D5D}"/>
              </a:ext>
            </a:extLst>
          </p:cNvPr>
          <p:cNvGrpSpPr/>
          <p:nvPr/>
        </p:nvGrpSpPr>
        <p:grpSpPr>
          <a:xfrm rot="8176887">
            <a:off x="8191074" y="3235628"/>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4846" name="Google Shape;3604;p58">
              <a:extLst>
                <a:ext uri="{FF2B5EF4-FFF2-40B4-BE49-F238E27FC236}">
                  <a16:creationId xmlns:a16="http://schemas.microsoft.com/office/drawing/2014/main" id="{E36D8F12-B4D5-4B49-94C4-1D9E5346D004}"/>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3605;p58">
              <a:extLst>
                <a:ext uri="{FF2B5EF4-FFF2-40B4-BE49-F238E27FC236}">
                  <a16:creationId xmlns:a16="http://schemas.microsoft.com/office/drawing/2014/main" id="{65F0C271-AE0D-BE4B-B65A-70CF777A0EE3}"/>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3606;p58">
              <a:extLst>
                <a:ext uri="{FF2B5EF4-FFF2-40B4-BE49-F238E27FC236}">
                  <a16:creationId xmlns:a16="http://schemas.microsoft.com/office/drawing/2014/main" id="{1A32BE85-B390-9A4B-A427-130D5C88BFCE}"/>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3607;p58">
              <a:extLst>
                <a:ext uri="{FF2B5EF4-FFF2-40B4-BE49-F238E27FC236}">
                  <a16:creationId xmlns:a16="http://schemas.microsoft.com/office/drawing/2014/main" id="{DB8C666A-F331-5242-AFE3-4A7D5FD8CBD1}"/>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3608;p58">
              <a:extLst>
                <a:ext uri="{FF2B5EF4-FFF2-40B4-BE49-F238E27FC236}">
                  <a16:creationId xmlns:a16="http://schemas.microsoft.com/office/drawing/2014/main" id="{2D398D66-8B3A-284F-B762-3382C5C521B1}"/>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3609;p58">
              <a:extLst>
                <a:ext uri="{FF2B5EF4-FFF2-40B4-BE49-F238E27FC236}">
                  <a16:creationId xmlns:a16="http://schemas.microsoft.com/office/drawing/2014/main" id="{37933526-93B6-3D46-ADE8-224524F47130}"/>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3610;p58">
              <a:extLst>
                <a:ext uri="{FF2B5EF4-FFF2-40B4-BE49-F238E27FC236}">
                  <a16:creationId xmlns:a16="http://schemas.microsoft.com/office/drawing/2014/main" id="{37461D4B-4C26-B34C-8077-46A4329A4876}"/>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3611;p58">
              <a:extLst>
                <a:ext uri="{FF2B5EF4-FFF2-40B4-BE49-F238E27FC236}">
                  <a16:creationId xmlns:a16="http://schemas.microsoft.com/office/drawing/2014/main" id="{045A26CA-9AEB-2748-9F3A-57616C467DD0}"/>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3603;p58">
            <a:extLst>
              <a:ext uri="{FF2B5EF4-FFF2-40B4-BE49-F238E27FC236}">
                <a16:creationId xmlns:a16="http://schemas.microsoft.com/office/drawing/2014/main" id="{92A7A2DB-454D-4D4D-BC6D-13A70AE452A4}"/>
              </a:ext>
            </a:extLst>
          </p:cNvPr>
          <p:cNvGrpSpPr/>
          <p:nvPr/>
        </p:nvGrpSpPr>
        <p:grpSpPr>
          <a:xfrm rot="18982467">
            <a:off x="7473682" y="248018"/>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82" name="Google Shape;3604;p58">
              <a:extLst>
                <a:ext uri="{FF2B5EF4-FFF2-40B4-BE49-F238E27FC236}">
                  <a16:creationId xmlns:a16="http://schemas.microsoft.com/office/drawing/2014/main" id="{C3FEFC01-3C9E-394E-A517-FD7737191736}"/>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605;p58">
              <a:extLst>
                <a:ext uri="{FF2B5EF4-FFF2-40B4-BE49-F238E27FC236}">
                  <a16:creationId xmlns:a16="http://schemas.microsoft.com/office/drawing/2014/main" id="{88F910E0-0610-2F40-8151-E6BE6D55210C}"/>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6;p58">
              <a:extLst>
                <a:ext uri="{FF2B5EF4-FFF2-40B4-BE49-F238E27FC236}">
                  <a16:creationId xmlns:a16="http://schemas.microsoft.com/office/drawing/2014/main" id="{D14C70E3-4268-B84E-A2B0-EC2DD065BDB5}"/>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607;p58">
              <a:extLst>
                <a:ext uri="{FF2B5EF4-FFF2-40B4-BE49-F238E27FC236}">
                  <a16:creationId xmlns:a16="http://schemas.microsoft.com/office/drawing/2014/main" id="{020A1B9B-8B56-4F4F-AC9F-7AF8CE25C67D}"/>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7D29F7B3-143A-7343-B357-67D3A83ABE9A}"/>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09;p58">
              <a:extLst>
                <a:ext uri="{FF2B5EF4-FFF2-40B4-BE49-F238E27FC236}">
                  <a16:creationId xmlns:a16="http://schemas.microsoft.com/office/drawing/2014/main" id="{5FD224B0-1F11-294B-8756-2DA917E99D47}"/>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10;p58">
              <a:extLst>
                <a:ext uri="{FF2B5EF4-FFF2-40B4-BE49-F238E27FC236}">
                  <a16:creationId xmlns:a16="http://schemas.microsoft.com/office/drawing/2014/main" id="{286E6485-1339-CC44-9644-AEC67A67470F}"/>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611;p58">
              <a:extLst>
                <a:ext uri="{FF2B5EF4-FFF2-40B4-BE49-F238E27FC236}">
                  <a16:creationId xmlns:a16="http://schemas.microsoft.com/office/drawing/2014/main" id="{0B594D3F-9325-0E4C-BAC9-14D809138231}"/>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3603;p58">
            <a:extLst>
              <a:ext uri="{FF2B5EF4-FFF2-40B4-BE49-F238E27FC236}">
                <a16:creationId xmlns:a16="http://schemas.microsoft.com/office/drawing/2014/main" id="{7A2974C1-1ED9-6342-A8F5-AE361CB07E7B}"/>
              </a:ext>
            </a:extLst>
          </p:cNvPr>
          <p:cNvGrpSpPr/>
          <p:nvPr/>
        </p:nvGrpSpPr>
        <p:grpSpPr>
          <a:xfrm rot="8176887">
            <a:off x="7473683" y="1808823"/>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91" name="Google Shape;3604;p58">
              <a:extLst>
                <a:ext uri="{FF2B5EF4-FFF2-40B4-BE49-F238E27FC236}">
                  <a16:creationId xmlns:a16="http://schemas.microsoft.com/office/drawing/2014/main" id="{9A6E19B9-8D97-4A4B-A587-FC1BD3AF791F}"/>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5;p58">
              <a:extLst>
                <a:ext uri="{FF2B5EF4-FFF2-40B4-BE49-F238E27FC236}">
                  <a16:creationId xmlns:a16="http://schemas.microsoft.com/office/drawing/2014/main" id="{1E1F4F38-8F9D-9345-97FD-F9C32AC1C611}"/>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606;p58">
              <a:extLst>
                <a:ext uri="{FF2B5EF4-FFF2-40B4-BE49-F238E27FC236}">
                  <a16:creationId xmlns:a16="http://schemas.microsoft.com/office/drawing/2014/main" id="{9D7CF3EF-C1C9-9740-BAC7-E04227CB2261}"/>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7;p58">
              <a:extLst>
                <a:ext uri="{FF2B5EF4-FFF2-40B4-BE49-F238E27FC236}">
                  <a16:creationId xmlns:a16="http://schemas.microsoft.com/office/drawing/2014/main" id="{9895A4EA-C19F-A041-9DA4-5015823327A4}"/>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608;p58">
              <a:extLst>
                <a:ext uri="{FF2B5EF4-FFF2-40B4-BE49-F238E27FC236}">
                  <a16:creationId xmlns:a16="http://schemas.microsoft.com/office/drawing/2014/main" id="{C9C271EC-9300-E54C-BE4C-E5E6B928D99F}"/>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9;p58">
              <a:extLst>
                <a:ext uri="{FF2B5EF4-FFF2-40B4-BE49-F238E27FC236}">
                  <a16:creationId xmlns:a16="http://schemas.microsoft.com/office/drawing/2014/main" id="{B3FF31F2-3D5B-C846-8822-D5EB9D7D90D3}"/>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610;p58">
              <a:extLst>
                <a:ext uri="{FF2B5EF4-FFF2-40B4-BE49-F238E27FC236}">
                  <a16:creationId xmlns:a16="http://schemas.microsoft.com/office/drawing/2014/main" id="{90D08716-E137-5E4A-9A0F-FA3FC49AE8E9}"/>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11;p58">
              <a:extLst>
                <a:ext uri="{FF2B5EF4-FFF2-40B4-BE49-F238E27FC236}">
                  <a16:creationId xmlns:a16="http://schemas.microsoft.com/office/drawing/2014/main" id="{AF1DEA08-FADC-A449-BC7A-95AAEC28ADE7}"/>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3603;p58">
            <a:extLst>
              <a:ext uri="{FF2B5EF4-FFF2-40B4-BE49-F238E27FC236}">
                <a16:creationId xmlns:a16="http://schemas.microsoft.com/office/drawing/2014/main" id="{977BA060-E1C5-7943-8FBD-0D35A3E23B08}"/>
              </a:ext>
            </a:extLst>
          </p:cNvPr>
          <p:cNvGrpSpPr/>
          <p:nvPr/>
        </p:nvGrpSpPr>
        <p:grpSpPr>
          <a:xfrm rot="18982467">
            <a:off x="7481695" y="3138022"/>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100" name="Google Shape;3604;p58">
              <a:extLst>
                <a:ext uri="{FF2B5EF4-FFF2-40B4-BE49-F238E27FC236}">
                  <a16:creationId xmlns:a16="http://schemas.microsoft.com/office/drawing/2014/main" id="{4FD95D91-8C9F-4445-A60F-D9EF6AFB3A7C}"/>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605;p58">
              <a:extLst>
                <a:ext uri="{FF2B5EF4-FFF2-40B4-BE49-F238E27FC236}">
                  <a16:creationId xmlns:a16="http://schemas.microsoft.com/office/drawing/2014/main" id="{D918A80F-5A42-B142-9A37-0ED5A157132A}"/>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606;p58">
              <a:extLst>
                <a:ext uri="{FF2B5EF4-FFF2-40B4-BE49-F238E27FC236}">
                  <a16:creationId xmlns:a16="http://schemas.microsoft.com/office/drawing/2014/main" id="{9FB3617F-482B-FA49-AD4C-9DFB8EA0457F}"/>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607;p58">
              <a:extLst>
                <a:ext uri="{FF2B5EF4-FFF2-40B4-BE49-F238E27FC236}">
                  <a16:creationId xmlns:a16="http://schemas.microsoft.com/office/drawing/2014/main" id="{C4A20A97-AE2F-2F43-BA8D-69F51E676957}"/>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608;p58">
              <a:extLst>
                <a:ext uri="{FF2B5EF4-FFF2-40B4-BE49-F238E27FC236}">
                  <a16:creationId xmlns:a16="http://schemas.microsoft.com/office/drawing/2014/main" id="{53BB88C9-F100-504C-88BE-BFA945FC3CDC}"/>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609;p58">
              <a:extLst>
                <a:ext uri="{FF2B5EF4-FFF2-40B4-BE49-F238E27FC236}">
                  <a16:creationId xmlns:a16="http://schemas.microsoft.com/office/drawing/2014/main" id="{E0E8FCD6-CE6F-1845-859F-A68BAC18962C}"/>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10;p58">
              <a:extLst>
                <a:ext uri="{FF2B5EF4-FFF2-40B4-BE49-F238E27FC236}">
                  <a16:creationId xmlns:a16="http://schemas.microsoft.com/office/drawing/2014/main" id="{8E263A47-9F32-FF4B-8C13-192528A052DB}"/>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611;p58">
              <a:extLst>
                <a:ext uri="{FF2B5EF4-FFF2-40B4-BE49-F238E27FC236}">
                  <a16:creationId xmlns:a16="http://schemas.microsoft.com/office/drawing/2014/main" id="{1F9FCBF9-71A4-B14A-91A9-86A0AB978F16}"/>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3603;p58">
            <a:extLst>
              <a:ext uri="{FF2B5EF4-FFF2-40B4-BE49-F238E27FC236}">
                <a16:creationId xmlns:a16="http://schemas.microsoft.com/office/drawing/2014/main" id="{5444ADA0-8A78-5149-BCC3-490FEBDAF1A0}"/>
              </a:ext>
            </a:extLst>
          </p:cNvPr>
          <p:cNvGrpSpPr/>
          <p:nvPr/>
        </p:nvGrpSpPr>
        <p:grpSpPr>
          <a:xfrm rot="8176887">
            <a:off x="7481696" y="4698827"/>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109" name="Google Shape;3604;p58">
              <a:extLst>
                <a:ext uri="{FF2B5EF4-FFF2-40B4-BE49-F238E27FC236}">
                  <a16:creationId xmlns:a16="http://schemas.microsoft.com/office/drawing/2014/main" id="{6F36D9DE-7F73-2B42-A0BC-1882DB5B1605}"/>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5;p58">
              <a:extLst>
                <a:ext uri="{FF2B5EF4-FFF2-40B4-BE49-F238E27FC236}">
                  <a16:creationId xmlns:a16="http://schemas.microsoft.com/office/drawing/2014/main" id="{B60E523C-6343-104B-83E4-D812D87814CD}"/>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606;p58">
              <a:extLst>
                <a:ext uri="{FF2B5EF4-FFF2-40B4-BE49-F238E27FC236}">
                  <a16:creationId xmlns:a16="http://schemas.microsoft.com/office/drawing/2014/main" id="{CEDBAB50-D961-6341-A8AA-A2766DB48ED3}"/>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7;p58">
              <a:extLst>
                <a:ext uri="{FF2B5EF4-FFF2-40B4-BE49-F238E27FC236}">
                  <a16:creationId xmlns:a16="http://schemas.microsoft.com/office/drawing/2014/main" id="{EFFC776D-44AF-314C-AF21-D0351FD36CF2}"/>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608;p58">
              <a:extLst>
                <a:ext uri="{FF2B5EF4-FFF2-40B4-BE49-F238E27FC236}">
                  <a16:creationId xmlns:a16="http://schemas.microsoft.com/office/drawing/2014/main" id="{53BB3C5C-2CEC-B347-8EF6-C4F483C39CFB}"/>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609;p58">
              <a:extLst>
                <a:ext uri="{FF2B5EF4-FFF2-40B4-BE49-F238E27FC236}">
                  <a16:creationId xmlns:a16="http://schemas.microsoft.com/office/drawing/2014/main" id="{8DFB9542-AF7B-AA47-B96D-37B13598BE9A}"/>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610;p58">
              <a:extLst>
                <a:ext uri="{FF2B5EF4-FFF2-40B4-BE49-F238E27FC236}">
                  <a16:creationId xmlns:a16="http://schemas.microsoft.com/office/drawing/2014/main" id="{C6C57F77-4A2F-884A-B465-E94CAE9E49B5}"/>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11;p58">
              <a:extLst>
                <a:ext uri="{FF2B5EF4-FFF2-40B4-BE49-F238E27FC236}">
                  <a16:creationId xmlns:a16="http://schemas.microsoft.com/office/drawing/2014/main" id="{519F2C89-4249-E247-A6AC-530E2B7FB30B}"/>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3603;p58">
            <a:extLst>
              <a:ext uri="{FF2B5EF4-FFF2-40B4-BE49-F238E27FC236}">
                <a16:creationId xmlns:a16="http://schemas.microsoft.com/office/drawing/2014/main" id="{418E61FE-5715-9447-A750-AF523ABF138F}"/>
              </a:ext>
            </a:extLst>
          </p:cNvPr>
          <p:cNvGrpSpPr/>
          <p:nvPr/>
        </p:nvGrpSpPr>
        <p:grpSpPr>
          <a:xfrm rot="18982467">
            <a:off x="845998" y="4503013"/>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118" name="Google Shape;3604;p58">
              <a:extLst>
                <a:ext uri="{FF2B5EF4-FFF2-40B4-BE49-F238E27FC236}">
                  <a16:creationId xmlns:a16="http://schemas.microsoft.com/office/drawing/2014/main" id="{60F422B0-6BC6-6E4D-A836-41CF19FF6344}"/>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605;p58">
              <a:extLst>
                <a:ext uri="{FF2B5EF4-FFF2-40B4-BE49-F238E27FC236}">
                  <a16:creationId xmlns:a16="http://schemas.microsoft.com/office/drawing/2014/main" id="{B3C44C58-4861-1242-9A77-6F6E95E2F0A9}"/>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6;p58">
              <a:extLst>
                <a:ext uri="{FF2B5EF4-FFF2-40B4-BE49-F238E27FC236}">
                  <a16:creationId xmlns:a16="http://schemas.microsoft.com/office/drawing/2014/main" id="{FF7ED3BE-C12A-5846-A7A0-B81D7BE7F2F5}"/>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607;p58">
              <a:extLst>
                <a:ext uri="{FF2B5EF4-FFF2-40B4-BE49-F238E27FC236}">
                  <a16:creationId xmlns:a16="http://schemas.microsoft.com/office/drawing/2014/main" id="{424B9839-3C69-9A4F-A5DB-6657078A72C8}"/>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552BA2E7-60F8-E649-802B-B9453C27D242}"/>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609;p58">
              <a:extLst>
                <a:ext uri="{FF2B5EF4-FFF2-40B4-BE49-F238E27FC236}">
                  <a16:creationId xmlns:a16="http://schemas.microsoft.com/office/drawing/2014/main" id="{603425AB-C917-FA42-8D2C-04AD034833E5}"/>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610;p58">
              <a:extLst>
                <a:ext uri="{FF2B5EF4-FFF2-40B4-BE49-F238E27FC236}">
                  <a16:creationId xmlns:a16="http://schemas.microsoft.com/office/drawing/2014/main" id="{4F6ED172-BD78-6D41-9F5B-DA1A345CC4BA}"/>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611;p58">
              <a:extLst>
                <a:ext uri="{FF2B5EF4-FFF2-40B4-BE49-F238E27FC236}">
                  <a16:creationId xmlns:a16="http://schemas.microsoft.com/office/drawing/2014/main" id="{A00B624E-9EC4-8443-900A-7D540A82A3FC}"/>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3603;p58">
            <a:extLst>
              <a:ext uri="{FF2B5EF4-FFF2-40B4-BE49-F238E27FC236}">
                <a16:creationId xmlns:a16="http://schemas.microsoft.com/office/drawing/2014/main" id="{464BF5B4-FA3D-6F43-BAB7-3CE9C6FF662B}"/>
              </a:ext>
            </a:extLst>
          </p:cNvPr>
          <p:cNvGrpSpPr/>
          <p:nvPr/>
        </p:nvGrpSpPr>
        <p:grpSpPr>
          <a:xfrm rot="8176887">
            <a:off x="820811" y="243027"/>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127" name="Google Shape;3604;p58">
              <a:extLst>
                <a:ext uri="{FF2B5EF4-FFF2-40B4-BE49-F238E27FC236}">
                  <a16:creationId xmlns:a16="http://schemas.microsoft.com/office/drawing/2014/main" id="{68FBBA23-D5C0-5941-BBA0-F7036ADDF97A}"/>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5;p58">
              <a:extLst>
                <a:ext uri="{FF2B5EF4-FFF2-40B4-BE49-F238E27FC236}">
                  <a16:creationId xmlns:a16="http://schemas.microsoft.com/office/drawing/2014/main" id="{F9B91F02-6B5C-BD46-83ED-038C9F340934}"/>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606;p58">
              <a:extLst>
                <a:ext uri="{FF2B5EF4-FFF2-40B4-BE49-F238E27FC236}">
                  <a16:creationId xmlns:a16="http://schemas.microsoft.com/office/drawing/2014/main" id="{A9251EF4-EC1D-E747-87E1-AE1D588748B0}"/>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7;p58">
              <a:extLst>
                <a:ext uri="{FF2B5EF4-FFF2-40B4-BE49-F238E27FC236}">
                  <a16:creationId xmlns:a16="http://schemas.microsoft.com/office/drawing/2014/main" id="{8A59112A-AAD6-C946-8866-92DE9C703EBF}"/>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608;p58">
              <a:extLst>
                <a:ext uri="{FF2B5EF4-FFF2-40B4-BE49-F238E27FC236}">
                  <a16:creationId xmlns:a16="http://schemas.microsoft.com/office/drawing/2014/main" id="{48711E5C-522B-3E43-89A6-DA3D9D01B340}"/>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9;p58">
              <a:extLst>
                <a:ext uri="{FF2B5EF4-FFF2-40B4-BE49-F238E27FC236}">
                  <a16:creationId xmlns:a16="http://schemas.microsoft.com/office/drawing/2014/main" id="{D49E25D9-34C4-CE46-96E3-FEF2A3AC5500}"/>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610;p58">
              <a:extLst>
                <a:ext uri="{FF2B5EF4-FFF2-40B4-BE49-F238E27FC236}">
                  <a16:creationId xmlns:a16="http://schemas.microsoft.com/office/drawing/2014/main" id="{F5240EDD-1F86-3842-927A-0CB7CEE646FF}"/>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611;p58">
              <a:extLst>
                <a:ext uri="{FF2B5EF4-FFF2-40B4-BE49-F238E27FC236}">
                  <a16:creationId xmlns:a16="http://schemas.microsoft.com/office/drawing/2014/main" id="{5AF332B9-0776-6A4A-A35E-FE24E848D717}"/>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3603;p58">
            <a:extLst>
              <a:ext uri="{FF2B5EF4-FFF2-40B4-BE49-F238E27FC236}">
                <a16:creationId xmlns:a16="http://schemas.microsoft.com/office/drawing/2014/main" id="{40D38A03-1A59-5240-B1C7-829494A8DC99}"/>
              </a:ext>
            </a:extLst>
          </p:cNvPr>
          <p:cNvGrpSpPr/>
          <p:nvPr/>
        </p:nvGrpSpPr>
        <p:grpSpPr>
          <a:xfrm rot="18982467">
            <a:off x="828823" y="1572226"/>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136" name="Google Shape;3604;p58">
              <a:extLst>
                <a:ext uri="{FF2B5EF4-FFF2-40B4-BE49-F238E27FC236}">
                  <a16:creationId xmlns:a16="http://schemas.microsoft.com/office/drawing/2014/main" id="{0EB0A3EF-23C5-2B4A-B54E-D831DB151606}"/>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05;p58">
              <a:extLst>
                <a:ext uri="{FF2B5EF4-FFF2-40B4-BE49-F238E27FC236}">
                  <a16:creationId xmlns:a16="http://schemas.microsoft.com/office/drawing/2014/main" id="{E66ECD20-E919-F341-9E50-12FF84F54F62}"/>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6;p58">
              <a:extLst>
                <a:ext uri="{FF2B5EF4-FFF2-40B4-BE49-F238E27FC236}">
                  <a16:creationId xmlns:a16="http://schemas.microsoft.com/office/drawing/2014/main" id="{B89E82EE-1456-3643-A6A7-4C8E1F91A211}"/>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07;p58">
              <a:extLst>
                <a:ext uri="{FF2B5EF4-FFF2-40B4-BE49-F238E27FC236}">
                  <a16:creationId xmlns:a16="http://schemas.microsoft.com/office/drawing/2014/main" id="{89E0A7F7-EE0A-084F-B633-6E1FF8D96A71}"/>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A396E747-40A1-6B4C-B519-C9C09A8FC293}"/>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609;p58">
              <a:extLst>
                <a:ext uri="{FF2B5EF4-FFF2-40B4-BE49-F238E27FC236}">
                  <a16:creationId xmlns:a16="http://schemas.microsoft.com/office/drawing/2014/main" id="{E8882A06-F099-EA44-9C20-29CF7081DFFA}"/>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10;p58">
              <a:extLst>
                <a:ext uri="{FF2B5EF4-FFF2-40B4-BE49-F238E27FC236}">
                  <a16:creationId xmlns:a16="http://schemas.microsoft.com/office/drawing/2014/main" id="{6900111E-EB04-E24B-8849-4570A8F68DB0}"/>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11;p58">
              <a:extLst>
                <a:ext uri="{FF2B5EF4-FFF2-40B4-BE49-F238E27FC236}">
                  <a16:creationId xmlns:a16="http://schemas.microsoft.com/office/drawing/2014/main" id="{DA15D6EB-B32E-5143-B930-4DA490B4E912}"/>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3603;p58">
            <a:extLst>
              <a:ext uri="{FF2B5EF4-FFF2-40B4-BE49-F238E27FC236}">
                <a16:creationId xmlns:a16="http://schemas.microsoft.com/office/drawing/2014/main" id="{6553CC20-C360-8641-88EF-4CAB99610756}"/>
              </a:ext>
            </a:extLst>
          </p:cNvPr>
          <p:cNvGrpSpPr/>
          <p:nvPr/>
        </p:nvGrpSpPr>
        <p:grpSpPr>
          <a:xfrm rot="8176887">
            <a:off x="828824" y="3133031"/>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145" name="Google Shape;3604;p58">
              <a:extLst>
                <a:ext uri="{FF2B5EF4-FFF2-40B4-BE49-F238E27FC236}">
                  <a16:creationId xmlns:a16="http://schemas.microsoft.com/office/drawing/2014/main" id="{5590D32B-5B98-EF48-9545-05CF9D5C1541}"/>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605;p58">
              <a:extLst>
                <a:ext uri="{FF2B5EF4-FFF2-40B4-BE49-F238E27FC236}">
                  <a16:creationId xmlns:a16="http://schemas.microsoft.com/office/drawing/2014/main" id="{5AA7E2A6-0D25-0947-B83E-97C579B77D25}"/>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06;p58">
              <a:extLst>
                <a:ext uri="{FF2B5EF4-FFF2-40B4-BE49-F238E27FC236}">
                  <a16:creationId xmlns:a16="http://schemas.microsoft.com/office/drawing/2014/main" id="{26A6E729-635C-3740-9E25-EB1960882549}"/>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607;p58">
              <a:extLst>
                <a:ext uri="{FF2B5EF4-FFF2-40B4-BE49-F238E27FC236}">
                  <a16:creationId xmlns:a16="http://schemas.microsoft.com/office/drawing/2014/main" id="{CAA4E9D2-22AC-2C48-9BEA-F8E05CB1F344}"/>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608;p58">
              <a:extLst>
                <a:ext uri="{FF2B5EF4-FFF2-40B4-BE49-F238E27FC236}">
                  <a16:creationId xmlns:a16="http://schemas.microsoft.com/office/drawing/2014/main" id="{036ED2B2-AAB1-CA49-BED8-46D8E78AC8AF}"/>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9;p58">
              <a:extLst>
                <a:ext uri="{FF2B5EF4-FFF2-40B4-BE49-F238E27FC236}">
                  <a16:creationId xmlns:a16="http://schemas.microsoft.com/office/drawing/2014/main" id="{BE5AE617-B0A7-E040-B439-75B681CE99A5}"/>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610;p58">
              <a:extLst>
                <a:ext uri="{FF2B5EF4-FFF2-40B4-BE49-F238E27FC236}">
                  <a16:creationId xmlns:a16="http://schemas.microsoft.com/office/drawing/2014/main" id="{7CD313F9-AE77-A745-9AE3-EB80F22B21F7}"/>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11;p58">
              <a:extLst>
                <a:ext uri="{FF2B5EF4-FFF2-40B4-BE49-F238E27FC236}">
                  <a16:creationId xmlns:a16="http://schemas.microsoft.com/office/drawing/2014/main" id="{99B471F5-E65A-7E4A-8E6F-26464A31B399}"/>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3603;p58">
            <a:extLst>
              <a:ext uri="{FF2B5EF4-FFF2-40B4-BE49-F238E27FC236}">
                <a16:creationId xmlns:a16="http://schemas.microsoft.com/office/drawing/2014/main" id="{A339B664-C593-4B4A-B403-57A3B57B01C7}"/>
              </a:ext>
            </a:extLst>
          </p:cNvPr>
          <p:cNvGrpSpPr/>
          <p:nvPr/>
        </p:nvGrpSpPr>
        <p:grpSpPr>
          <a:xfrm rot="18982467">
            <a:off x="1599710" y="285355"/>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154" name="Google Shape;3604;p58">
              <a:extLst>
                <a:ext uri="{FF2B5EF4-FFF2-40B4-BE49-F238E27FC236}">
                  <a16:creationId xmlns:a16="http://schemas.microsoft.com/office/drawing/2014/main" id="{29CE0FC0-A60A-064B-BF44-F338C93AB572}"/>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605;p58">
              <a:extLst>
                <a:ext uri="{FF2B5EF4-FFF2-40B4-BE49-F238E27FC236}">
                  <a16:creationId xmlns:a16="http://schemas.microsoft.com/office/drawing/2014/main" id="{EB672506-ED57-9B45-884D-F98F166CA7F8}"/>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6;p58">
              <a:extLst>
                <a:ext uri="{FF2B5EF4-FFF2-40B4-BE49-F238E27FC236}">
                  <a16:creationId xmlns:a16="http://schemas.microsoft.com/office/drawing/2014/main" id="{DC5C8A97-DD57-BA47-8CF8-F85ED4B36EFB}"/>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607;p58">
              <a:extLst>
                <a:ext uri="{FF2B5EF4-FFF2-40B4-BE49-F238E27FC236}">
                  <a16:creationId xmlns:a16="http://schemas.microsoft.com/office/drawing/2014/main" id="{8E6D930E-0B42-DA4F-B381-C47141ECB1DE}"/>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608;p58">
              <a:extLst>
                <a:ext uri="{FF2B5EF4-FFF2-40B4-BE49-F238E27FC236}">
                  <a16:creationId xmlns:a16="http://schemas.microsoft.com/office/drawing/2014/main" id="{566ED71E-A99A-2C45-8501-15224DEA09EF}"/>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609;p58">
              <a:extLst>
                <a:ext uri="{FF2B5EF4-FFF2-40B4-BE49-F238E27FC236}">
                  <a16:creationId xmlns:a16="http://schemas.microsoft.com/office/drawing/2014/main" id="{4FF70BF2-142A-FC42-9CEC-0F008B197AC7}"/>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10;p58">
              <a:extLst>
                <a:ext uri="{FF2B5EF4-FFF2-40B4-BE49-F238E27FC236}">
                  <a16:creationId xmlns:a16="http://schemas.microsoft.com/office/drawing/2014/main" id="{3BD48053-7177-B448-BBD7-C15DFE2048E4}"/>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611;p58">
              <a:extLst>
                <a:ext uri="{FF2B5EF4-FFF2-40B4-BE49-F238E27FC236}">
                  <a16:creationId xmlns:a16="http://schemas.microsoft.com/office/drawing/2014/main" id="{422E6C55-94FA-DD4A-9E61-210E63AB396D}"/>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3603;p58">
            <a:extLst>
              <a:ext uri="{FF2B5EF4-FFF2-40B4-BE49-F238E27FC236}">
                <a16:creationId xmlns:a16="http://schemas.microsoft.com/office/drawing/2014/main" id="{091ECB60-BA05-3D40-8573-69192F606C8E}"/>
              </a:ext>
            </a:extLst>
          </p:cNvPr>
          <p:cNvGrpSpPr/>
          <p:nvPr/>
        </p:nvGrpSpPr>
        <p:grpSpPr>
          <a:xfrm rot="8176887">
            <a:off x="1599711" y="1846160"/>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163" name="Google Shape;3604;p58">
              <a:extLst>
                <a:ext uri="{FF2B5EF4-FFF2-40B4-BE49-F238E27FC236}">
                  <a16:creationId xmlns:a16="http://schemas.microsoft.com/office/drawing/2014/main" id="{4207D152-AA7B-AE41-9776-C9A18138252D}"/>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5;p58">
              <a:extLst>
                <a:ext uri="{FF2B5EF4-FFF2-40B4-BE49-F238E27FC236}">
                  <a16:creationId xmlns:a16="http://schemas.microsoft.com/office/drawing/2014/main" id="{F08C4448-190F-524A-9A5E-62621C3A399C}"/>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606;p58">
              <a:extLst>
                <a:ext uri="{FF2B5EF4-FFF2-40B4-BE49-F238E27FC236}">
                  <a16:creationId xmlns:a16="http://schemas.microsoft.com/office/drawing/2014/main" id="{68C97521-6B2E-9348-9D12-E209E20B97A1}"/>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7;p58">
              <a:extLst>
                <a:ext uri="{FF2B5EF4-FFF2-40B4-BE49-F238E27FC236}">
                  <a16:creationId xmlns:a16="http://schemas.microsoft.com/office/drawing/2014/main" id="{10C6D040-6D80-CC4D-B70A-3BFFED81236C}"/>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608;p58">
              <a:extLst>
                <a:ext uri="{FF2B5EF4-FFF2-40B4-BE49-F238E27FC236}">
                  <a16:creationId xmlns:a16="http://schemas.microsoft.com/office/drawing/2014/main" id="{F972BC38-CE12-ED43-A05F-B1A1655249F4}"/>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609;p58">
              <a:extLst>
                <a:ext uri="{FF2B5EF4-FFF2-40B4-BE49-F238E27FC236}">
                  <a16:creationId xmlns:a16="http://schemas.microsoft.com/office/drawing/2014/main" id="{6E67DBDD-19E8-2347-913F-A91B8A4BFBEC}"/>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610;p58">
              <a:extLst>
                <a:ext uri="{FF2B5EF4-FFF2-40B4-BE49-F238E27FC236}">
                  <a16:creationId xmlns:a16="http://schemas.microsoft.com/office/drawing/2014/main" id="{E2AC3BD6-90A8-2D44-B41E-5C3CDE0B05A5}"/>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11;p58">
              <a:extLst>
                <a:ext uri="{FF2B5EF4-FFF2-40B4-BE49-F238E27FC236}">
                  <a16:creationId xmlns:a16="http://schemas.microsoft.com/office/drawing/2014/main" id="{B2F11501-E2D8-9445-B639-2916A1E0FC09}"/>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3603;p58">
            <a:extLst>
              <a:ext uri="{FF2B5EF4-FFF2-40B4-BE49-F238E27FC236}">
                <a16:creationId xmlns:a16="http://schemas.microsoft.com/office/drawing/2014/main" id="{B8175EAA-3962-D94B-A140-1C9D318BEFD3}"/>
              </a:ext>
            </a:extLst>
          </p:cNvPr>
          <p:cNvGrpSpPr/>
          <p:nvPr/>
        </p:nvGrpSpPr>
        <p:grpSpPr>
          <a:xfrm rot="18982467">
            <a:off x="1607723" y="3175359"/>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172" name="Google Shape;3604;p58">
              <a:extLst>
                <a:ext uri="{FF2B5EF4-FFF2-40B4-BE49-F238E27FC236}">
                  <a16:creationId xmlns:a16="http://schemas.microsoft.com/office/drawing/2014/main" id="{8C5FB2CD-2B88-5843-8F47-9125F27F5908}"/>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605;p58">
              <a:extLst>
                <a:ext uri="{FF2B5EF4-FFF2-40B4-BE49-F238E27FC236}">
                  <a16:creationId xmlns:a16="http://schemas.microsoft.com/office/drawing/2014/main" id="{1D0752A5-B156-A643-B596-B05D6A8C1CCF}"/>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6;p58">
              <a:extLst>
                <a:ext uri="{FF2B5EF4-FFF2-40B4-BE49-F238E27FC236}">
                  <a16:creationId xmlns:a16="http://schemas.microsoft.com/office/drawing/2014/main" id="{59C73CE3-6E04-DD49-AE76-1EC82F290FBA}"/>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607;p58">
              <a:extLst>
                <a:ext uri="{FF2B5EF4-FFF2-40B4-BE49-F238E27FC236}">
                  <a16:creationId xmlns:a16="http://schemas.microsoft.com/office/drawing/2014/main" id="{B437BB46-A813-8D4B-B045-19ABBBC856B6}"/>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41D1DD19-8ADB-1540-A77D-0A903446419E}"/>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609;p58">
              <a:extLst>
                <a:ext uri="{FF2B5EF4-FFF2-40B4-BE49-F238E27FC236}">
                  <a16:creationId xmlns:a16="http://schemas.microsoft.com/office/drawing/2014/main" id="{B7874AEB-CDAF-BB40-96A2-1BF39C7B0D2B}"/>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610;p58">
              <a:extLst>
                <a:ext uri="{FF2B5EF4-FFF2-40B4-BE49-F238E27FC236}">
                  <a16:creationId xmlns:a16="http://schemas.microsoft.com/office/drawing/2014/main" id="{A0236FB0-2E20-894F-82FF-A4F3520C7F14}"/>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611;p58">
              <a:extLst>
                <a:ext uri="{FF2B5EF4-FFF2-40B4-BE49-F238E27FC236}">
                  <a16:creationId xmlns:a16="http://schemas.microsoft.com/office/drawing/2014/main" id="{5F9F59CC-4687-574C-90B0-9F9680235495}"/>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3603;p58">
            <a:extLst>
              <a:ext uri="{FF2B5EF4-FFF2-40B4-BE49-F238E27FC236}">
                <a16:creationId xmlns:a16="http://schemas.microsoft.com/office/drawing/2014/main" id="{1F5ABC59-C819-1B40-B2F9-A6F5F64CFF81}"/>
              </a:ext>
            </a:extLst>
          </p:cNvPr>
          <p:cNvGrpSpPr/>
          <p:nvPr/>
        </p:nvGrpSpPr>
        <p:grpSpPr>
          <a:xfrm rot="8176887">
            <a:off x="1607724" y="4736164"/>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181" name="Google Shape;3604;p58">
              <a:extLst>
                <a:ext uri="{FF2B5EF4-FFF2-40B4-BE49-F238E27FC236}">
                  <a16:creationId xmlns:a16="http://schemas.microsoft.com/office/drawing/2014/main" id="{D2892D60-2AC4-9849-9936-BBD350F8BD6F}"/>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5;p58">
              <a:extLst>
                <a:ext uri="{FF2B5EF4-FFF2-40B4-BE49-F238E27FC236}">
                  <a16:creationId xmlns:a16="http://schemas.microsoft.com/office/drawing/2014/main" id="{43761F33-1054-D242-86DD-B068916D77B6}"/>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606;p58">
              <a:extLst>
                <a:ext uri="{FF2B5EF4-FFF2-40B4-BE49-F238E27FC236}">
                  <a16:creationId xmlns:a16="http://schemas.microsoft.com/office/drawing/2014/main" id="{FD5B53BD-4847-9740-96CB-FB554B40DBC8}"/>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7;p58">
              <a:extLst>
                <a:ext uri="{FF2B5EF4-FFF2-40B4-BE49-F238E27FC236}">
                  <a16:creationId xmlns:a16="http://schemas.microsoft.com/office/drawing/2014/main" id="{6DECE376-ED10-8A4E-908F-CC8270FB10F2}"/>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608;p58">
              <a:extLst>
                <a:ext uri="{FF2B5EF4-FFF2-40B4-BE49-F238E27FC236}">
                  <a16:creationId xmlns:a16="http://schemas.microsoft.com/office/drawing/2014/main" id="{5BF83C17-DB3B-B946-B91B-1FBC843F9FD7}"/>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9;p58">
              <a:extLst>
                <a:ext uri="{FF2B5EF4-FFF2-40B4-BE49-F238E27FC236}">
                  <a16:creationId xmlns:a16="http://schemas.microsoft.com/office/drawing/2014/main" id="{02FEC9B5-34D3-DD43-8DDB-B222E524ADD2}"/>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610;p58">
              <a:extLst>
                <a:ext uri="{FF2B5EF4-FFF2-40B4-BE49-F238E27FC236}">
                  <a16:creationId xmlns:a16="http://schemas.microsoft.com/office/drawing/2014/main" id="{68599BFC-06D1-F549-B1CE-FEE851E34167}"/>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611;p58">
              <a:extLst>
                <a:ext uri="{FF2B5EF4-FFF2-40B4-BE49-F238E27FC236}">
                  <a16:creationId xmlns:a16="http://schemas.microsoft.com/office/drawing/2014/main" id="{18660708-990A-A443-85DF-BC18C15B6DEC}"/>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3603;p58">
            <a:extLst>
              <a:ext uri="{FF2B5EF4-FFF2-40B4-BE49-F238E27FC236}">
                <a16:creationId xmlns:a16="http://schemas.microsoft.com/office/drawing/2014/main" id="{9950A19D-4EAA-7D42-81B1-0746BC36FFE9}"/>
              </a:ext>
            </a:extLst>
          </p:cNvPr>
          <p:cNvGrpSpPr/>
          <p:nvPr/>
        </p:nvGrpSpPr>
        <p:grpSpPr>
          <a:xfrm rot="18982467">
            <a:off x="6663823" y="4604929"/>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190" name="Google Shape;3604;p58">
              <a:extLst>
                <a:ext uri="{FF2B5EF4-FFF2-40B4-BE49-F238E27FC236}">
                  <a16:creationId xmlns:a16="http://schemas.microsoft.com/office/drawing/2014/main" id="{7DE3C0F8-6E1C-6942-B51E-0950BE26817B}"/>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605;p58">
              <a:extLst>
                <a:ext uri="{FF2B5EF4-FFF2-40B4-BE49-F238E27FC236}">
                  <a16:creationId xmlns:a16="http://schemas.microsoft.com/office/drawing/2014/main" id="{E7C9E6EC-E411-2445-9DFA-06CB7C56B03B}"/>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06;p58">
              <a:extLst>
                <a:ext uri="{FF2B5EF4-FFF2-40B4-BE49-F238E27FC236}">
                  <a16:creationId xmlns:a16="http://schemas.microsoft.com/office/drawing/2014/main" id="{51442C9B-F68B-3141-B980-BD0AEEC7C9B6}"/>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07;p58">
              <a:extLst>
                <a:ext uri="{FF2B5EF4-FFF2-40B4-BE49-F238E27FC236}">
                  <a16:creationId xmlns:a16="http://schemas.microsoft.com/office/drawing/2014/main" id="{6E8CA517-CF23-BA4F-9A6F-BFB70296FA6F}"/>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08;p58">
              <a:extLst>
                <a:ext uri="{FF2B5EF4-FFF2-40B4-BE49-F238E27FC236}">
                  <a16:creationId xmlns:a16="http://schemas.microsoft.com/office/drawing/2014/main" id="{9ECAE468-6F9E-4F41-A8E0-441F674FCF32}"/>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09;p58">
              <a:extLst>
                <a:ext uri="{FF2B5EF4-FFF2-40B4-BE49-F238E27FC236}">
                  <a16:creationId xmlns:a16="http://schemas.microsoft.com/office/drawing/2014/main" id="{E03575D8-5838-194D-B9DE-66D98A67AD96}"/>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10;p58">
              <a:extLst>
                <a:ext uri="{FF2B5EF4-FFF2-40B4-BE49-F238E27FC236}">
                  <a16:creationId xmlns:a16="http://schemas.microsoft.com/office/drawing/2014/main" id="{C96F8305-252E-4648-B4CE-17A439636FC1}"/>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611;p58">
              <a:extLst>
                <a:ext uri="{FF2B5EF4-FFF2-40B4-BE49-F238E27FC236}">
                  <a16:creationId xmlns:a16="http://schemas.microsoft.com/office/drawing/2014/main" id="{6C06BAE2-8CA0-C74D-BFA4-222E6A88FF6F}"/>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3603;p58">
            <a:extLst>
              <a:ext uri="{FF2B5EF4-FFF2-40B4-BE49-F238E27FC236}">
                <a16:creationId xmlns:a16="http://schemas.microsoft.com/office/drawing/2014/main" id="{EAB95566-3544-914E-AB36-6596CA588F11}"/>
              </a:ext>
            </a:extLst>
          </p:cNvPr>
          <p:cNvGrpSpPr/>
          <p:nvPr/>
        </p:nvGrpSpPr>
        <p:grpSpPr>
          <a:xfrm rot="8176887">
            <a:off x="6638636" y="344943"/>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199" name="Google Shape;3604;p58">
              <a:extLst>
                <a:ext uri="{FF2B5EF4-FFF2-40B4-BE49-F238E27FC236}">
                  <a16:creationId xmlns:a16="http://schemas.microsoft.com/office/drawing/2014/main" id="{6143CD30-0192-394C-8129-0DBB5CCD72B3}"/>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05;p58">
              <a:extLst>
                <a:ext uri="{FF2B5EF4-FFF2-40B4-BE49-F238E27FC236}">
                  <a16:creationId xmlns:a16="http://schemas.microsoft.com/office/drawing/2014/main" id="{94D61738-CD41-5346-9B3F-5FE79A1F538F}"/>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06;p58">
              <a:extLst>
                <a:ext uri="{FF2B5EF4-FFF2-40B4-BE49-F238E27FC236}">
                  <a16:creationId xmlns:a16="http://schemas.microsoft.com/office/drawing/2014/main" id="{0A5EB31D-144F-0441-BEEE-D47357CA90AD}"/>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07;p58">
              <a:extLst>
                <a:ext uri="{FF2B5EF4-FFF2-40B4-BE49-F238E27FC236}">
                  <a16:creationId xmlns:a16="http://schemas.microsoft.com/office/drawing/2014/main" id="{D39A6F4A-E48B-B749-9E4E-4884BE7AA692}"/>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08;p58">
              <a:extLst>
                <a:ext uri="{FF2B5EF4-FFF2-40B4-BE49-F238E27FC236}">
                  <a16:creationId xmlns:a16="http://schemas.microsoft.com/office/drawing/2014/main" id="{E83C5A21-A287-1446-A28D-CF29D3F0A43C}"/>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609;p58">
              <a:extLst>
                <a:ext uri="{FF2B5EF4-FFF2-40B4-BE49-F238E27FC236}">
                  <a16:creationId xmlns:a16="http://schemas.microsoft.com/office/drawing/2014/main" id="{F5892D7A-2C09-7848-86E2-AA7EF2ADAF95}"/>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610;p58">
              <a:extLst>
                <a:ext uri="{FF2B5EF4-FFF2-40B4-BE49-F238E27FC236}">
                  <a16:creationId xmlns:a16="http://schemas.microsoft.com/office/drawing/2014/main" id="{FBD3A898-4173-BF47-9B1C-26F278E6E063}"/>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11;p58">
              <a:extLst>
                <a:ext uri="{FF2B5EF4-FFF2-40B4-BE49-F238E27FC236}">
                  <a16:creationId xmlns:a16="http://schemas.microsoft.com/office/drawing/2014/main" id="{9E508AFE-A2E0-2345-8CC2-03C56736B63D}"/>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3603;p58">
            <a:extLst>
              <a:ext uri="{FF2B5EF4-FFF2-40B4-BE49-F238E27FC236}">
                <a16:creationId xmlns:a16="http://schemas.microsoft.com/office/drawing/2014/main" id="{21649AC6-26D5-3F45-95BD-5F9802296859}"/>
              </a:ext>
            </a:extLst>
          </p:cNvPr>
          <p:cNvGrpSpPr/>
          <p:nvPr/>
        </p:nvGrpSpPr>
        <p:grpSpPr>
          <a:xfrm rot="18982467">
            <a:off x="6646648" y="1674142"/>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208" name="Google Shape;3604;p58">
              <a:extLst>
                <a:ext uri="{FF2B5EF4-FFF2-40B4-BE49-F238E27FC236}">
                  <a16:creationId xmlns:a16="http://schemas.microsoft.com/office/drawing/2014/main" id="{ECF4EB1C-6B70-224D-BA03-EED3EF2942E1}"/>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05;p58">
              <a:extLst>
                <a:ext uri="{FF2B5EF4-FFF2-40B4-BE49-F238E27FC236}">
                  <a16:creationId xmlns:a16="http://schemas.microsoft.com/office/drawing/2014/main" id="{E7B2FD13-AC5E-DD41-8CE7-E9812A54DE1B}"/>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06;p58">
              <a:extLst>
                <a:ext uri="{FF2B5EF4-FFF2-40B4-BE49-F238E27FC236}">
                  <a16:creationId xmlns:a16="http://schemas.microsoft.com/office/drawing/2014/main" id="{95298861-163D-924E-9266-274FB32DB96A}"/>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07;p58">
              <a:extLst>
                <a:ext uri="{FF2B5EF4-FFF2-40B4-BE49-F238E27FC236}">
                  <a16:creationId xmlns:a16="http://schemas.microsoft.com/office/drawing/2014/main" id="{C5884AA3-DBF3-3549-9A68-E0E91C4CF11C}"/>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08;p58">
              <a:extLst>
                <a:ext uri="{FF2B5EF4-FFF2-40B4-BE49-F238E27FC236}">
                  <a16:creationId xmlns:a16="http://schemas.microsoft.com/office/drawing/2014/main" id="{6A4ADD1C-D5ED-3343-8956-2B669908D4D2}"/>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09;p58">
              <a:extLst>
                <a:ext uri="{FF2B5EF4-FFF2-40B4-BE49-F238E27FC236}">
                  <a16:creationId xmlns:a16="http://schemas.microsoft.com/office/drawing/2014/main" id="{CD2B1438-D99F-4E44-9FEE-FB23F89666E8}"/>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10;p58">
              <a:extLst>
                <a:ext uri="{FF2B5EF4-FFF2-40B4-BE49-F238E27FC236}">
                  <a16:creationId xmlns:a16="http://schemas.microsoft.com/office/drawing/2014/main" id="{64BA579A-9285-9844-83DF-9B7D101435F1}"/>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11;p58">
              <a:extLst>
                <a:ext uri="{FF2B5EF4-FFF2-40B4-BE49-F238E27FC236}">
                  <a16:creationId xmlns:a16="http://schemas.microsoft.com/office/drawing/2014/main" id="{779D12AA-F422-414F-8FCD-CF5D86397E37}"/>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3603;p58">
            <a:extLst>
              <a:ext uri="{FF2B5EF4-FFF2-40B4-BE49-F238E27FC236}">
                <a16:creationId xmlns:a16="http://schemas.microsoft.com/office/drawing/2014/main" id="{859CF7ED-06F6-A84E-829D-E29D63788BBD}"/>
              </a:ext>
            </a:extLst>
          </p:cNvPr>
          <p:cNvGrpSpPr/>
          <p:nvPr/>
        </p:nvGrpSpPr>
        <p:grpSpPr>
          <a:xfrm rot="8176887">
            <a:off x="6646649" y="3234947"/>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217" name="Google Shape;3604;p58">
              <a:extLst>
                <a:ext uri="{FF2B5EF4-FFF2-40B4-BE49-F238E27FC236}">
                  <a16:creationId xmlns:a16="http://schemas.microsoft.com/office/drawing/2014/main" id="{F4D8675F-7D46-3E44-86C0-E8D73DE411CF}"/>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05;p58">
              <a:extLst>
                <a:ext uri="{FF2B5EF4-FFF2-40B4-BE49-F238E27FC236}">
                  <a16:creationId xmlns:a16="http://schemas.microsoft.com/office/drawing/2014/main" id="{2BE2682D-6992-4746-A576-F8F478105C1B}"/>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06;p58">
              <a:extLst>
                <a:ext uri="{FF2B5EF4-FFF2-40B4-BE49-F238E27FC236}">
                  <a16:creationId xmlns:a16="http://schemas.microsoft.com/office/drawing/2014/main" id="{06CCE6CC-76BB-FA42-AA75-DA9C4BEB6574}"/>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07;p58">
              <a:extLst>
                <a:ext uri="{FF2B5EF4-FFF2-40B4-BE49-F238E27FC236}">
                  <a16:creationId xmlns:a16="http://schemas.microsoft.com/office/drawing/2014/main" id="{CF07DF64-4A5A-744B-8679-B4CD565F2D6F}"/>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08;p58">
              <a:extLst>
                <a:ext uri="{FF2B5EF4-FFF2-40B4-BE49-F238E27FC236}">
                  <a16:creationId xmlns:a16="http://schemas.microsoft.com/office/drawing/2014/main" id="{7B44F794-1C11-AE41-8D01-DDED287C220D}"/>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09;p58">
              <a:extLst>
                <a:ext uri="{FF2B5EF4-FFF2-40B4-BE49-F238E27FC236}">
                  <a16:creationId xmlns:a16="http://schemas.microsoft.com/office/drawing/2014/main" id="{0ADA5A1C-3D76-E749-B2B4-3E344F7EE302}"/>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10;p58">
              <a:extLst>
                <a:ext uri="{FF2B5EF4-FFF2-40B4-BE49-F238E27FC236}">
                  <a16:creationId xmlns:a16="http://schemas.microsoft.com/office/drawing/2014/main" id="{07F28E0F-89EB-5742-9D47-7D3D0EB8DAAB}"/>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11;p58">
              <a:extLst>
                <a:ext uri="{FF2B5EF4-FFF2-40B4-BE49-F238E27FC236}">
                  <a16:creationId xmlns:a16="http://schemas.microsoft.com/office/drawing/2014/main" id="{B2AE958E-1FA7-AA4C-9FF6-253C46FE91BD}"/>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84286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lumMod val="50000"/>
                  </a:schemeClr>
                </a:solidFill>
              </a:rPr>
              <a:t>Statistical power </a:t>
            </a:r>
            <a:endParaRPr dirty="0">
              <a:solidFill>
                <a:schemeClr val="accent3">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745671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Statistical power is the probability that a given statistical test correctly rejects a null hypothesis H</a:t>
            </a:r>
            <a:r>
              <a:rPr lang="en-US" sz="2000" baseline="-25000" dirty="0">
                <a:solidFill>
                  <a:schemeClr val="bg2"/>
                </a:solidFill>
                <a:latin typeface="Arial" panose="020B0604020202020204" pitchFamily="34" charset="0"/>
                <a:cs typeface="Arial" panose="020B0604020202020204" pitchFamily="34" charset="0"/>
              </a:rPr>
              <a:t>0</a:t>
            </a:r>
          </a:p>
          <a:p>
            <a:pPr algn="l">
              <a:lnSpc>
                <a:spcPct val="150000"/>
              </a:lnSpc>
            </a:pPr>
            <a:endParaRPr lang="en-US" sz="2000" baseline="-25000" dirty="0">
              <a:solidFill>
                <a:schemeClr val="bg2"/>
              </a:solidFill>
              <a:latin typeface="Arial" panose="020B0604020202020204" pitchFamily="34" charset="0"/>
              <a:cs typeface="Arial" panose="020B0604020202020204" pitchFamily="34" charset="0"/>
            </a:endParaRPr>
          </a:p>
          <a:p>
            <a:pPr algn="l">
              <a:lnSpc>
                <a:spcPct val="150000"/>
              </a:lnSpc>
            </a:pPr>
            <a:r>
              <a:rPr lang="en-US" sz="2000" dirty="0">
                <a:solidFill>
                  <a:schemeClr val="bg2"/>
                </a:solidFill>
                <a:latin typeface="Arial" panose="020B0604020202020204" pitchFamily="34" charset="0"/>
                <a:cs typeface="Arial" panose="020B0604020202020204" pitchFamily="34" charset="0"/>
              </a:rPr>
              <a:t>For example: getting a negative COVID test when you do NOT have COVID</a:t>
            </a:r>
          </a:p>
          <a:p>
            <a:pPr algn="l">
              <a:lnSpc>
                <a:spcPct val="150000"/>
              </a:lnSpc>
            </a:pPr>
            <a:r>
              <a:rPr lang="en-US" sz="2000" dirty="0">
                <a:solidFill>
                  <a:schemeClr val="bg2"/>
                </a:solidFill>
                <a:latin typeface="Arial" panose="020B0604020202020204" pitchFamily="34" charset="0"/>
                <a:cs typeface="Arial" panose="020B0604020202020204" pitchFamily="34" charset="0"/>
              </a:rPr>
              <a:t>Note: it is commonly denoted 1-β</a:t>
            </a:r>
          </a:p>
        </p:txBody>
      </p:sp>
      <p:grpSp>
        <p:nvGrpSpPr>
          <p:cNvPr id="3" name="Group 2">
            <a:extLst>
              <a:ext uri="{FF2B5EF4-FFF2-40B4-BE49-F238E27FC236}">
                <a16:creationId xmlns:a16="http://schemas.microsoft.com/office/drawing/2014/main" id="{D6DE998F-2B13-584B-9BB9-A813D40DA1D1}"/>
              </a:ext>
            </a:extLst>
          </p:cNvPr>
          <p:cNvGrpSpPr/>
          <p:nvPr/>
        </p:nvGrpSpPr>
        <p:grpSpPr>
          <a:xfrm>
            <a:off x="75517" y="-2498830"/>
            <a:ext cx="9002406" cy="8977763"/>
            <a:chOff x="75517" y="-2498830"/>
            <a:chExt cx="9002406" cy="8977763"/>
          </a:xfrm>
        </p:grpSpPr>
        <p:grpSp>
          <p:nvGrpSpPr>
            <p:cNvPr id="2" name="Group 1">
              <a:extLst>
                <a:ext uri="{FF2B5EF4-FFF2-40B4-BE49-F238E27FC236}">
                  <a16:creationId xmlns:a16="http://schemas.microsoft.com/office/drawing/2014/main" id="{78B2F3BF-A2A5-124C-9A3B-882030051BB0}"/>
                </a:ext>
              </a:extLst>
            </p:cNvPr>
            <p:cNvGrpSpPr>
              <a:grpSpLocks noChangeAspect="1"/>
            </p:cNvGrpSpPr>
            <p:nvPr/>
          </p:nvGrpSpPr>
          <p:grpSpPr>
            <a:xfrm>
              <a:off x="669698" y="4935170"/>
              <a:ext cx="8100000" cy="148675"/>
              <a:chOff x="511982" y="4550543"/>
              <a:chExt cx="9806649" cy="180000"/>
            </a:xfrm>
          </p:grpSpPr>
          <p:grpSp>
            <p:nvGrpSpPr>
              <p:cNvPr id="4" name="Group 3">
                <a:extLst>
                  <a:ext uri="{FF2B5EF4-FFF2-40B4-BE49-F238E27FC236}">
                    <a16:creationId xmlns:a16="http://schemas.microsoft.com/office/drawing/2014/main" id="{E608ABD3-0B55-E340-90A3-7FCF63F1EAAF}"/>
                  </a:ext>
                </a:extLst>
              </p:cNvPr>
              <p:cNvGrpSpPr>
                <a:grpSpLocks noChangeAspect="1"/>
              </p:cNvGrpSpPr>
              <p:nvPr/>
            </p:nvGrpSpPr>
            <p:grpSpPr>
              <a:xfrm>
                <a:off x="511982" y="4550543"/>
                <a:ext cx="2366273" cy="180000"/>
                <a:chOff x="571477" y="4129830"/>
                <a:chExt cx="8297905" cy="646699"/>
              </a:xfrm>
            </p:grpSpPr>
            <p:sp>
              <p:nvSpPr>
                <p:cNvPr id="5" name="Google Shape;3608;p58">
                  <a:extLst>
                    <a:ext uri="{FF2B5EF4-FFF2-40B4-BE49-F238E27FC236}">
                      <a16:creationId xmlns:a16="http://schemas.microsoft.com/office/drawing/2014/main" id="{B55CFECB-A87B-874E-A52F-9A540B23D41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608;p58">
                  <a:extLst>
                    <a:ext uri="{FF2B5EF4-FFF2-40B4-BE49-F238E27FC236}">
                      <a16:creationId xmlns:a16="http://schemas.microsoft.com/office/drawing/2014/main" id="{BF929EEF-1533-C143-9FF1-3C07BC0A374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608;p58">
                  <a:extLst>
                    <a:ext uri="{FF2B5EF4-FFF2-40B4-BE49-F238E27FC236}">
                      <a16:creationId xmlns:a16="http://schemas.microsoft.com/office/drawing/2014/main" id="{E876CDB5-B4E9-A946-AD3A-1551ACA7221D}"/>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608;p58">
                  <a:extLst>
                    <a:ext uri="{FF2B5EF4-FFF2-40B4-BE49-F238E27FC236}">
                      <a16:creationId xmlns:a16="http://schemas.microsoft.com/office/drawing/2014/main" id="{A4AA42F8-CAE8-AA40-A983-D600F3C65B47}"/>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08;p58">
                  <a:extLst>
                    <a:ext uri="{FF2B5EF4-FFF2-40B4-BE49-F238E27FC236}">
                      <a16:creationId xmlns:a16="http://schemas.microsoft.com/office/drawing/2014/main" id="{BF0A05FE-A8FF-714D-9E2F-E76E9C375F9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8D0A7EA2-ACBA-E247-87E9-E71EEF28839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08;p58">
                  <a:extLst>
                    <a:ext uri="{FF2B5EF4-FFF2-40B4-BE49-F238E27FC236}">
                      <a16:creationId xmlns:a16="http://schemas.microsoft.com/office/drawing/2014/main" id="{94EA279B-3B23-174F-A75A-12DC0D335D7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3608;p58">
                  <a:extLst>
                    <a:ext uri="{FF2B5EF4-FFF2-40B4-BE49-F238E27FC236}">
                      <a16:creationId xmlns:a16="http://schemas.microsoft.com/office/drawing/2014/main" id="{32E869E9-5A6E-C240-B3D2-66EE56183EE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08;p58">
                  <a:extLst>
                    <a:ext uri="{FF2B5EF4-FFF2-40B4-BE49-F238E27FC236}">
                      <a16:creationId xmlns:a16="http://schemas.microsoft.com/office/drawing/2014/main" id="{18819930-49AB-AF47-9156-61F3EB95466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3608;p58">
                  <a:extLst>
                    <a:ext uri="{FF2B5EF4-FFF2-40B4-BE49-F238E27FC236}">
                      <a16:creationId xmlns:a16="http://schemas.microsoft.com/office/drawing/2014/main" id="{B7C972BD-6C0C-D24A-A3D1-16231AE6197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roup 25">
                <a:extLst>
                  <a:ext uri="{FF2B5EF4-FFF2-40B4-BE49-F238E27FC236}">
                    <a16:creationId xmlns:a16="http://schemas.microsoft.com/office/drawing/2014/main" id="{288FB769-105B-314D-B23B-816E982FF223}"/>
                  </a:ext>
                </a:extLst>
              </p:cNvPr>
              <p:cNvGrpSpPr>
                <a:grpSpLocks noChangeAspect="1"/>
              </p:cNvGrpSpPr>
              <p:nvPr/>
            </p:nvGrpSpPr>
            <p:grpSpPr>
              <a:xfrm>
                <a:off x="2998766" y="4550543"/>
                <a:ext cx="2366273" cy="180000"/>
                <a:chOff x="571477" y="4129830"/>
                <a:chExt cx="8297905" cy="646699"/>
              </a:xfrm>
            </p:grpSpPr>
            <p:sp>
              <p:nvSpPr>
                <p:cNvPr id="27" name="Google Shape;3608;p58">
                  <a:extLst>
                    <a:ext uri="{FF2B5EF4-FFF2-40B4-BE49-F238E27FC236}">
                      <a16:creationId xmlns:a16="http://schemas.microsoft.com/office/drawing/2014/main" id="{CFE08383-32C5-6240-9C95-203562F2759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0CF187FF-6985-1340-B16B-DEB10C11562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FADF795E-5AD7-9D4B-A50F-333075DF79F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485033F0-265E-1349-BA41-465829181F9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01A7CB9C-3FD3-ED41-B3A9-C31ECBEFD68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10FC715D-242E-1141-B84B-624C38A0FBE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8FAFAA37-9A93-A14D-9C48-B6A9FF3BA26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8AF6412E-3E46-2043-9DE8-F264934EF20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08;p58">
                  <a:extLst>
                    <a:ext uri="{FF2B5EF4-FFF2-40B4-BE49-F238E27FC236}">
                      <a16:creationId xmlns:a16="http://schemas.microsoft.com/office/drawing/2014/main" id="{68DA9CFE-BBFD-AA47-8DAC-C1068D25DC3D}"/>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231D586C-47ED-D84F-A1D1-268B5875D7A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roup 37">
                <a:extLst>
                  <a:ext uri="{FF2B5EF4-FFF2-40B4-BE49-F238E27FC236}">
                    <a16:creationId xmlns:a16="http://schemas.microsoft.com/office/drawing/2014/main" id="{0371E259-126D-024D-ABBD-3EF57494A7C4}"/>
                  </a:ext>
                </a:extLst>
              </p:cNvPr>
              <p:cNvGrpSpPr>
                <a:grpSpLocks noChangeAspect="1"/>
              </p:cNvGrpSpPr>
              <p:nvPr/>
            </p:nvGrpSpPr>
            <p:grpSpPr>
              <a:xfrm>
                <a:off x="5494834" y="4550543"/>
                <a:ext cx="2366273" cy="180000"/>
                <a:chOff x="571477" y="4129830"/>
                <a:chExt cx="8297905" cy="646699"/>
              </a:xfrm>
            </p:grpSpPr>
            <p:sp>
              <p:nvSpPr>
                <p:cNvPr id="39" name="Google Shape;3608;p58">
                  <a:extLst>
                    <a:ext uri="{FF2B5EF4-FFF2-40B4-BE49-F238E27FC236}">
                      <a16:creationId xmlns:a16="http://schemas.microsoft.com/office/drawing/2014/main" id="{09C34E1C-B225-044D-B9D9-3CCD8DEFC4FC}"/>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3608;p58">
                  <a:extLst>
                    <a:ext uri="{FF2B5EF4-FFF2-40B4-BE49-F238E27FC236}">
                      <a16:creationId xmlns:a16="http://schemas.microsoft.com/office/drawing/2014/main" id="{B5EFE009-9F22-FF43-BE6D-CD977034B43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08;p58">
                  <a:extLst>
                    <a:ext uri="{FF2B5EF4-FFF2-40B4-BE49-F238E27FC236}">
                      <a16:creationId xmlns:a16="http://schemas.microsoft.com/office/drawing/2014/main" id="{113AFF76-6ABA-0F40-AF7F-E80793B5779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3608;p58">
                  <a:extLst>
                    <a:ext uri="{FF2B5EF4-FFF2-40B4-BE49-F238E27FC236}">
                      <a16:creationId xmlns:a16="http://schemas.microsoft.com/office/drawing/2014/main" id="{12B8DD3E-7E34-F04E-AE73-AA652555389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08;p58">
                  <a:extLst>
                    <a:ext uri="{FF2B5EF4-FFF2-40B4-BE49-F238E27FC236}">
                      <a16:creationId xmlns:a16="http://schemas.microsoft.com/office/drawing/2014/main" id="{996AEBB5-BE3E-E04B-BE95-E28A7557D4C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3608;p58">
                  <a:extLst>
                    <a:ext uri="{FF2B5EF4-FFF2-40B4-BE49-F238E27FC236}">
                      <a16:creationId xmlns:a16="http://schemas.microsoft.com/office/drawing/2014/main" id="{32AE9949-70FE-4F4F-B6E7-50B587AA3A7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08;p58">
                  <a:extLst>
                    <a:ext uri="{FF2B5EF4-FFF2-40B4-BE49-F238E27FC236}">
                      <a16:creationId xmlns:a16="http://schemas.microsoft.com/office/drawing/2014/main" id="{351F52DE-5AED-F548-959A-6DDB0CF3A0B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3608;p58">
                  <a:extLst>
                    <a:ext uri="{FF2B5EF4-FFF2-40B4-BE49-F238E27FC236}">
                      <a16:creationId xmlns:a16="http://schemas.microsoft.com/office/drawing/2014/main" id="{A9840F72-1DC8-A649-96DE-0E68292C2CB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08;p58">
                  <a:extLst>
                    <a:ext uri="{FF2B5EF4-FFF2-40B4-BE49-F238E27FC236}">
                      <a16:creationId xmlns:a16="http://schemas.microsoft.com/office/drawing/2014/main" id="{7F6836DC-0BA2-2D43-9258-59878E4B432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3608;p58">
                  <a:extLst>
                    <a:ext uri="{FF2B5EF4-FFF2-40B4-BE49-F238E27FC236}">
                      <a16:creationId xmlns:a16="http://schemas.microsoft.com/office/drawing/2014/main" id="{30950B28-D7A4-E84E-ADA4-02D8FB6027A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roup 48">
                <a:extLst>
                  <a:ext uri="{FF2B5EF4-FFF2-40B4-BE49-F238E27FC236}">
                    <a16:creationId xmlns:a16="http://schemas.microsoft.com/office/drawing/2014/main" id="{B757B05E-BC24-514E-B54F-B1D7953CC20B}"/>
                  </a:ext>
                </a:extLst>
              </p:cNvPr>
              <p:cNvGrpSpPr>
                <a:grpSpLocks noChangeAspect="1"/>
              </p:cNvGrpSpPr>
              <p:nvPr/>
            </p:nvGrpSpPr>
            <p:grpSpPr>
              <a:xfrm>
                <a:off x="7952358" y="4550543"/>
                <a:ext cx="2366273" cy="180000"/>
                <a:chOff x="571477" y="4129830"/>
                <a:chExt cx="8297905" cy="646699"/>
              </a:xfrm>
            </p:grpSpPr>
            <p:sp>
              <p:nvSpPr>
                <p:cNvPr id="50" name="Google Shape;3608;p58">
                  <a:extLst>
                    <a:ext uri="{FF2B5EF4-FFF2-40B4-BE49-F238E27FC236}">
                      <a16:creationId xmlns:a16="http://schemas.microsoft.com/office/drawing/2014/main" id="{E7DFD07E-CED0-A449-A7C9-D2E99893D18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F5ECE2F2-A7B3-7944-B5E4-1B4A7B6A931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B40CEC71-02F1-6644-B8BF-E26DD261A7C9}"/>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2BECA1A3-867A-4348-91C9-F492570ACDBD}"/>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68BA4C57-30ED-1E4E-9675-A1A777CCD40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46EFBDC6-22DA-4143-989F-893ECEBC503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08;p58">
                  <a:extLst>
                    <a:ext uri="{FF2B5EF4-FFF2-40B4-BE49-F238E27FC236}">
                      <a16:creationId xmlns:a16="http://schemas.microsoft.com/office/drawing/2014/main" id="{07678765-3CD4-9149-B406-40C8081121A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3608;p58">
                  <a:extLst>
                    <a:ext uri="{FF2B5EF4-FFF2-40B4-BE49-F238E27FC236}">
                      <a16:creationId xmlns:a16="http://schemas.microsoft.com/office/drawing/2014/main" id="{199C29E5-3824-8342-A250-3B950E955FB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08;p58">
                  <a:extLst>
                    <a:ext uri="{FF2B5EF4-FFF2-40B4-BE49-F238E27FC236}">
                      <a16:creationId xmlns:a16="http://schemas.microsoft.com/office/drawing/2014/main" id="{ADBA8966-4E65-A94A-9599-85FB0D2713E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3608;p58">
                  <a:extLst>
                    <a:ext uri="{FF2B5EF4-FFF2-40B4-BE49-F238E27FC236}">
                      <a16:creationId xmlns:a16="http://schemas.microsoft.com/office/drawing/2014/main" id="{107A5FC8-D438-DF45-9F40-AE67D96C5DA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 name="Group 60">
              <a:extLst>
                <a:ext uri="{FF2B5EF4-FFF2-40B4-BE49-F238E27FC236}">
                  <a16:creationId xmlns:a16="http://schemas.microsoft.com/office/drawing/2014/main" id="{172BD3CF-458D-C04C-926F-A52820DCD6B5}"/>
                </a:ext>
              </a:extLst>
            </p:cNvPr>
            <p:cNvGrpSpPr>
              <a:grpSpLocks noChangeAspect="1"/>
            </p:cNvGrpSpPr>
            <p:nvPr/>
          </p:nvGrpSpPr>
          <p:grpSpPr>
            <a:xfrm rot="16200000">
              <a:off x="-3900145" y="1476832"/>
              <a:ext cx="8100000" cy="148675"/>
              <a:chOff x="511982" y="4550543"/>
              <a:chExt cx="9806649" cy="180000"/>
            </a:xfrm>
          </p:grpSpPr>
          <p:grpSp>
            <p:nvGrpSpPr>
              <p:cNvPr id="62" name="Group 61">
                <a:extLst>
                  <a:ext uri="{FF2B5EF4-FFF2-40B4-BE49-F238E27FC236}">
                    <a16:creationId xmlns:a16="http://schemas.microsoft.com/office/drawing/2014/main" id="{740D8115-CBDC-DA46-B5F9-EF6C4FB2E1D3}"/>
                  </a:ext>
                </a:extLst>
              </p:cNvPr>
              <p:cNvGrpSpPr>
                <a:grpSpLocks noChangeAspect="1"/>
              </p:cNvGrpSpPr>
              <p:nvPr/>
            </p:nvGrpSpPr>
            <p:grpSpPr>
              <a:xfrm>
                <a:off x="511982" y="4550543"/>
                <a:ext cx="2366273" cy="180000"/>
                <a:chOff x="571477" y="4129830"/>
                <a:chExt cx="8297905" cy="646699"/>
              </a:xfrm>
            </p:grpSpPr>
            <p:sp>
              <p:nvSpPr>
                <p:cNvPr id="96" name="Google Shape;3608;p58">
                  <a:extLst>
                    <a:ext uri="{FF2B5EF4-FFF2-40B4-BE49-F238E27FC236}">
                      <a16:creationId xmlns:a16="http://schemas.microsoft.com/office/drawing/2014/main" id="{DCC027FB-2FAB-7741-8444-7AD722090AE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A3F9A907-ED38-7049-9A2B-6528098CE96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5E8CC657-6934-DB45-9C15-77245E07741D}"/>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0693C8A5-502A-7B4B-A253-32D3885CF5E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608;p58">
                  <a:extLst>
                    <a:ext uri="{FF2B5EF4-FFF2-40B4-BE49-F238E27FC236}">
                      <a16:creationId xmlns:a16="http://schemas.microsoft.com/office/drawing/2014/main" id="{A5605D5B-BF6C-5F4E-8888-71AE65636B8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3608;p58">
                  <a:extLst>
                    <a:ext uri="{FF2B5EF4-FFF2-40B4-BE49-F238E27FC236}">
                      <a16:creationId xmlns:a16="http://schemas.microsoft.com/office/drawing/2014/main" id="{888A6C64-BEAF-4644-8BE7-87922DFE879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608;p58">
                  <a:extLst>
                    <a:ext uri="{FF2B5EF4-FFF2-40B4-BE49-F238E27FC236}">
                      <a16:creationId xmlns:a16="http://schemas.microsoft.com/office/drawing/2014/main" id="{89FB9E58-41A7-7149-B567-62C37229025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3608;p58">
                  <a:extLst>
                    <a:ext uri="{FF2B5EF4-FFF2-40B4-BE49-F238E27FC236}">
                      <a16:creationId xmlns:a16="http://schemas.microsoft.com/office/drawing/2014/main" id="{96F1ABAF-0A06-4B47-93E7-31744A86572C}"/>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608;p58">
                  <a:extLst>
                    <a:ext uri="{FF2B5EF4-FFF2-40B4-BE49-F238E27FC236}">
                      <a16:creationId xmlns:a16="http://schemas.microsoft.com/office/drawing/2014/main" id="{47C006C2-C7E4-1147-8D2E-F46B045CAE3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F15722EA-49DA-C64A-965D-A4F12A5A2449}"/>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roup 62">
                <a:extLst>
                  <a:ext uri="{FF2B5EF4-FFF2-40B4-BE49-F238E27FC236}">
                    <a16:creationId xmlns:a16="http://schemas.microsoft.com/office/drawing/2014/main" id="{FAD52DE7-52F6-0446-AA12-59CCC99F2DA4}"/>
                  </a:ext>
                </a:extLst>
              </p:cNvPr>
              <p:cNvGrpSpPr>
                <a:grpSpLocks noChangeAspect="1"/>
              </p:cNvGrpSpPr>
              <p:nvPr/>
            </p:nvGrpSpPr>
            <p:grpSpPr>
              <a:xfrm>
                <a:off x="2998766" y="4550543"/>
                <a:ext cx="2366273" cy="180000"/>
                <a:chOff x="571477" y="4129830"/>
                <a:chExt cx="8297905" cy="646699"/>
              </a:xfrm>
            </p:grpSpPr>
            <p:sp>
              <p:nvSpPr>
                <p:cNvPr id="86" name="Google Shape;3608;p58">
                  <a:extLst>
                    <a:ext uri="{FF2B5EF4-FFF2-40B4-BE49-F238E27FC236}">
                      <a16:creationId xmlns:a16="http://schemas.microsoft.com/office/drawing/2014/main" id="{3E148DCC-7CDC-D449-A001-D30F783B1B3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48F6905C-C560-A446-B242-0AD9EA7D669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CDB1D1B8-6526-7749-9605-8588E2C7310D}"/>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FFAD69D3-E171-9543-98A9-8D88D0375B1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608;p58">
                  <a:extLst>
                    <a:ext uri="{FF2B5EF4-FFF2-40B4-BE49-F238E27FC236}">
                      <a16:creationId xmlns:a16="http://schemas.microsoft.com/office/drawing/2014/main" id="{685E74C0-56EB-6841-8D42-0E7E33D76F3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3A72AEB3-F422-4E44-AF0E-B4E0E552FE9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5B9C1DA9-080A-BF42-A54F-1329E15A6BA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E3BF7289-8D12-B847-978F-4317C14066F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28881641-34A4-7841-BC56-15D6C402DF5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166A5808-1993-8144-84DC-0496BD4B909E}"/>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roup 63">
                <a:extLst>
                  <a:ext uri="{FF2B5EF4-FFF2-40B4-BE49-F238E27FC236}">
                    <a16:creationId xmlns:a16="http://schemas.microsoft.com/office/drawing/2014/main" id="{1DB0B680-EE26-164F-8DD6-0F35E47C12CE}"/>
                  </a:ext>
                </a:extLst>
              </p:cNvPr>
              <p:cNvGrpSpPr>
                <a:grpSpLocks noChangeAspect="1"/>
              </p:cNvGrpSpPr>
              <p:nvPr/>
            </p:nvGrpSpPr>
            <p:grpSpPr>
              <a:xfrm>
                <a:off x="5494834" y="4550543"/>
                <a:ext cx="2366273" cy="180000"/>
                <a:chOff x="571477" y="4129830"/>
                <a:chExt cx="8297905" cy="646699"/>
              </a:xfrm>
            </p:grpSpPr>
            <p:sp>
              <p:nvSpPr>
                <p:cNvPr id="76" name="Google Shape;3608;p58">
                  <a:extLst>
                    <a:ext uri="{FF2B5EF4-FFF2-40B4-BE49-F238E27FC236}">
                      <a16:creationId xmlns:a16="http://schemas.microsoft.com/office/drawing/2014/main" id="{AEB1BE14-BC41-C149-9907-6795D6EA02C7}"/>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E466A78D-F1D9-514A-B265-57D7BF33490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958F153B-75FA-4147-B0C3-DAEADC71557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C7D73B30-6509-854D-A9EA-C8B3A41224F3}"/>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608;p58">
                  <a:extLst>
                    <a:ext uri="{FF2B5EF4-FFF2-40B4-BE49-F238E27FC236}">
                      <a16:creationId xmlns:a16="http://schemas.microsoft.com/office/drawing/2014/main" id="{C1EF7595-D1BD-DB44-833C-D4971B1CA79E}"/>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CF7A5B16-7637-F24C-94AE-693A89F9F5A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7E874E96-86AC-8546-95C5-E21FB1872D2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D963FF85-DF86-3745-A057-7091561ACE0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F635B72A-22F5-DF45-A75A-8B33E6C23F0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63417C00-1A01-5B42-8982-82D06BC29A0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roup 64">
                <a:extLst>
                  <a:ext uri="{FF2B5EF4-FFF2-40B4-BE49-F238E27FC236}">
                    <a16:creationId xmlns:a16="http://schemas.microsoft.com/office/drawing/2014/main" id="{E1B5274F-E79A-B440-A950-5039E2764CCF}"/>
                  </a:ext>
                </a:extLst>
              </p:cNvPr>
              <p:cNvGrpSpPr>
                <a:grpSpLocks noChangeAspect="1"/>
              </p:cNvGrpSpPr>
              <p:nvPr/>
            </p:nvGrpSpPr>
            <p:grpSpPr>
              <a:xfrm>
                <a:off x="7952358" y="4550543"/>
                <a:ext cx="2366273" cy="180000"/>
                <a:chOff x="571477" y="4129830"/>
                <a:chExt cx="8297905" cy="646699"/>
              </a:xfrm>
            </p:grpSpPr>
            <p:sp>
              <p:nvSpPr>
                <p:cNvPr id="66" name="Google Shape;3608;p58">
                  <a:extLst>
                    <a:ext uri="{FF2B5EF4-FFF2-40B4-BE49-F238E27FC236}">
                      <a16:creationId xmlns:a16="http://schemas.microsoft.com/office/drawing/2014/main" id="{8AF4EDD6-A728-524F-91E0-2BA1DC512A4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873D603B-186E-1C4E-8FC7-68E737DA733A}"/>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A9DBD7B0-9CB8-224D-9103-6B3199AFA457}"/>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8DB281FD-7DCC-9842-B305-B1B28A06619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608;p58">
                  <a:extLst>
                    <a:ext uri="{FF2B5EF4-FFF2-40B4-BE49-F238E27FC236}">
                      <a16:creationId xmlns:a16="http://schemas.microsoft.com/office/drawing/2014/main" id="{EEB88649-DD15-A14A-98EC-7FCF3DFABBF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2EC57695-FDD0-1346-86C6-D76CC460982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6FEB5032-2025-1A46-9CB7-39AA3CF92EF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0F09185A-D41D-5D43-AC73-1D9A84D3696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DFB0C490-6E70-514D-9C9C-FFB907C467A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554317BB-62A1-6844-A59C-5916B07DB71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 name="Group 105">
              <a:extLst>
                <a:ext uri="{FF2B5EF4-FFF2-40B4-BE49-F238E27FC236}">
                  <a16:creationId xmlns:a16="http://schemas.microsoft.com/office/drawing/2014/main" id="{A0308BC6-143B-3240-BA95-6FECFE7CF714}"/>
                </a:ext>
              </a:extLst>
            </p:cNvPr>
            <p:cNvGrpSpPr>
              <a:grpSpLocks noChangeAspect="1"/>
            </p:cNvGrpSpPr>
            <p:nvPr/>
          </p:nvGrpSpPr>
          <p:grpSpPr>
            <a:xfrm>
              <a:off x="658695" y="101813"/>
              <a:ext cx="8100000" cy="148675"/>
              <a:chOff x="511982" y="4550543"/>
              <a:chExt cx="9806649" cy="180000"/>
            </a:xfrm>
          </p:grpSpPr>
          <p:grpSp>
            <p:nvGrpSpPr>
              <p:cNvPr id="107" name="Group 106">
                <a:extLst>
                  <a:ext uri="{FF2B5EF4-FFF2-40B4-BE49-F238E27FC236}">
                    <a16:creationId xmlns:a16="http://schemas.microsoft.com/office/drawing/2014/main" id="{778C272D-BEEF-0F4F-942B-7C958BB2074B}"/>
                  </a:ext>
                </a:extLst>
              </p:cNvPr>
              <p:cNvGrpSpPr>
                <a:grpSpLocks noChangeAspect="1"/>
              </p:cNvGrpSpPr>
              <p:nvPr/>
            </p:nvGrpSpPr>
            <p:grpSpPr>
              <a:xfrm>
                <a:off x="511982" y="4550543"/>
                <a:ext cx="2366273" cy="180000"/>
                <a:chOff x="571477" y="4129830"/>
                <a:chExt cx="8297905" cy="646699"/>
              </a:xfrm>
            </p:grpSpPr>
            <p:sp>
              <p:nvSpPr>
                <p:cNvPr id="141" name="Google Shape;3608;p58">
                  <a:extLst>
                    <a:ext uri="{FF2B5EF4-FFF2-40B4-BE49-F238E27FC236}">
                      <a16:creationId xmlns:a16="http://schemas.microsoft.com/office/drawing/2014/main" id="{345F5679-5C30-304F-B234-50F9D933199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3608;p58">
                  <a:extLst>
                    <a:ext uri="{FF2B5EF4-FFF2-40B4-BE49-F238E27FC236}">
                      <a16:creationId xmlns:a16="http://schemas.microsoft.com/office/drawing/2014/main" id="{2483DCC2-8CF8-D94E-9248-A0F02EEBD1D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08;p58">
                  <a:extLst>
                    <a:ext uri="{FF2B5EF4-FFF2-40B4-BE49-F238E27FC236}">
                      <a16:creationId xmlns:a16="http://schemas.microsoft.com/office/drawing/2014/main" id="{32971215-E048-144F-AA04-C50A37F69C5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3608;p58">
                  <a:extLst>
                    <a:ext uri="{FF2B5EF4-FFF2-40B4-BE49-F238E27FC236}">
                      <a16:creationId xmlns:a16="http://schemas.microsoft.com/office/drawing/2014/main" id="{FB463A1E-F1B0-B44C-B83F-15676ADD5BA7}"/>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608;p58">
                  <a:extLst>
                    <a:ext uri="{FF2B5EF4-FFF2-40B4-BE49-F238E27FC236}">
                      <a16:creationId xmlns:a16="http://schemas.microsoft.com/office/drawing/2014/main" id="{56C5F241-4E2B-9F44-BD1B-8A060434BE7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3608;p58">
                  <a:extLst>
                    <a:ext uri="{FF2B5EF4-FFF2-40B4-BE49-F238E27FC236}">
                      <a16:creationId xmlns:a16="http://schemas.microsoft.com/office/drawing/2014/main" id="{81F5631B-D465-2E46-A3AC-B8065774FC2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08;p58">
                  <a:extLst>
                    <a:ext uri="{FF2B5EF4-FFF2-40B4-BE49-F238E27FC236}">
                      <a16:creationId xmlns:a16="http://schemas.microsoft.com/office/drawing/2014/main" id="{97A16201-74D3-0A44-9BA6-3FD1077111F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3608;p58">
                  <a:extLst>
                    <a:ext uri="{FF2B5EF4-FFF2-40B4-BE49-F238E27FC236}">
                      <a16:creationId xmlns:a16="http://schemas.microsoft.com/office/drawing/2014/main" id="{5DDD773F-2728-8F4B-8E95-3A2D5800321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608;p58">
                  <a:extLst>
                    <a:ext uri="{FF2B5EF4-FFF2-40B4-BE49-F238E27FC236}">
                      <a16:creationId xmlns:a16="http://schemas.microsoft.com/office/drawing/2014/main" id="{F9CE9E6C-08BB-E34D-9C55-E6F598AB65E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3608;p58">
                  <a:extLst>
                    <a:ext uri="{FF2B5EF4-FFF2-40B4-BE49-F238E27FC236}">
                      <a16:creationId xmlns:a16="http://schemas.microsoft.com/office/drawing/2014/main" id="{D865C37E-D2DC-1B4B-BB98-3C55398D5C4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roup 107">
                <a:extLst>
                  <a:ext uri="{FF2B5EF4-FFF2-40B4-BE49-F238E27FC236}">
                    <a16:creationId xmlns:a16="http://schemas.microsoft.com/office/drawing/2014/main" id="{E2209E2E-8414-6C47-BB50-162ED7807E8F}"/>
                  </a:ext>
                </a:extLst>
              </p:cNvPr>
              <p:cNvGrpSpPr>
                <a:grpSpLocks noChangeAspect="1"/>
              </p:cNvGrpSpPr>
              <p:nvPr/>
            </p:nvGrpSpPr>
            <p:grpSpPr>
              <a:xfrm>
                <a:off x="2998766" y="4550543"/>
                <a:ext cx="2366273" cy="180000"/>
                <a:chOff x="571477" y="4129830"/>
                <a:chExt cx="8297905" cy="646699"/>
              </a:xfrm>
            </p:grpSpPr>
            <p:sp>
              <p:nvSpPr>
                <p:cNvPr id="131" name="Google Shape;3608;p58">
                  <a:extLst>
                    <a:ext uri="{FF2B5EF4-FFF2-40B4-BE49-F238E27FC236}">
                      <a16:creationId xmlns:a16="http://schemas.microsoft.com/office/drawing/2014/main" id="{35318D9D-645B-B647-8C41-24F0E5EC024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3608;p58">
                  <a:extLst>
                    <a:ext uri="{FF2B5EF4-FFF2-40B4-BE49-F238E27FC236}">
                      <a16:creationId xmlns:a16="http://schemas.microsoft.com/office/drawing/2014/main" id="{D3A64C3E-3114-E545-833F-A2EC95FD7D2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608;p58">
                  <a:extLst>
                    <a:ext uri="{FF2B5EF4-FFF2-40B4-BE49-F238E27FC236}">
                      <a16:creationId xmlns:a16="http://schemas.microsoft.com/office/drawing/2014/main" id="{22C9C030-F834-3446-9498-0C832BAB3203}"/>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3608;p58">
                  <a:extLst>
                    <a:ext uri="{FF2B5EF4-FFF2-40B4-BE49-F238E27FC236}">
                      <a16:creationId xmlns:a16="http://schemas.microsoft.com/office/drawing/2014/main" id="{B5EA2920-C9A5-1349-A944-1372E7C4E87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608;p58">
                  <a:extLst>
                    <a:ext uri="{FF2B5EF4-FFF2-40B4-BE49-F238E27FC236}">
                      <a16:creationId xmlns:a16="http://schemas.microsoft.com/office/drawing/2014/main" id="{78FE7DB0-4FC3-3946-9380-DF5A7D7663C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3608;p58">
                  <a:extLst>
                    <a:ext uri="{FF2B5EF4-FFF2-40B4-BE49-F238E27FC236}">
                      <a16:creationId xmlns:a16="http://schemas.microsoft.com/office/drawing/2014/main" id="{51D0C18E-9415-BC44-9BAB-657AF9F6AA7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08;p58">
                  <a:extLst>
                    <a:ext uri="{FF2B5EF4-FFF2-40B4-BE49-F238E27FC236}">
                      <a16:creationId xmlns:a16="http://schemas.microsoft.com/office/drawing/2014/main" id="{17BBC6BD-584B-9F4F-A977-52BAB0FF81B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3608;p58">
                  <a:extLst>
                    <a:ext uri="{FF2B5EF4-FFF2-40B4-BE49-F238E27FC236}">
                      <a16:creationId xmlns:a16="http://schemas.microsoft.com/office/drawing/2014/main" id="{932915AA-0E5D-B647-8F9F-0977144F81E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08;p58">
                  <a:extLst>
                    <a:ext uri="{FF2B5EF4-FFF2-40B4-BE49-F238E27FC236}">
                      <a16:creationId xmlns:a16="http://schemas.microsoft.com/office/drawing/2014/main" id="{BD17D15B-1299-3D4C-87D8-EA3BFDAAAC6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3608;p58">
                  <a:extLst>
                    <a:ext uri="{FF2B5EF4-FFF2-40B4-BE49-F238E27FC236}">
                      <a16:creationId xmlns:a16="http://schemas.microsoft.com/office/drawing/2014/main" id="{931F07A8-AA4F-A045-8628-5A333055E0B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roup 108">
                <a:extLst>
                  <a:ext uri="{FF2B5EF4-FFF2-40B4-BE49-F238E27FC236}">
                    <a16:creationId xmlns:a16="http://schemas.microsoft.com/office/drawing/2014/main" id="{BB358DB5-6067-C549-9DF0-5391D02F3023}"/>
                  </a:ext>
                </a:extLst>
              </p:cNvPr>
              <p:cNvGrpSpPr>
                <a:grpSpLocks noChangeAspect="1"/>
              </p:cNvGrpSpPr>
              <p:nvPr/>
            </p:nvGrpSpPr>
            <p:grpSpPr>
              <a:xfrm>
                <a:off x="5494834" y="4550543"/>
                <a:ext cx="2366273" cy="180000"/>
                <a:chOff x="571477" y="4129830"/>
                <a:chExt cx="8297905" cy="646699"/>
              </a:xfrm>
            </p:grpSpPr>
            <p:sp>
              <p:nvSpPr>
                <p:cNvPr id="121" name="Google Shape;3608;p58">
                  <a:extLst>
                    <a:ext uri="{FF2B5EF4-FFF2-40B4-BE49-F238E27FC236}">
                      <a16:creationId xmlns:a16="http://schemas.microsoft.com/office/drawing/2014/main" id="{3F302498-C587-6C4A-8C53-32281E66414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3608;p58">
                  <a:extLst>
                    <a:ext uri="{FF2B5EF4-FFF2-40B4-BE49-F238E27FC236}">
                      <a16:creationId xmlns:a16="http://schemas.microsoft.com/office/drawing/2014/main" id="{B37C2C36-C005-3246-873A-AC959EA6168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608;p58">
                  <a:extLst>
                    <a:ext uri="{FF2B5EF4-FFF2-40B4-BE49-F238E27FC236}">
                      <a16:creationId xmlns:a16="http://schemas.microsoft.com/office/drawing/2014/main" id="{178935D8-8B37-DE40-9C73-ADBA8926A0E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3608;p58">
                  <a:extLst>
                    <a:ext uri="{FF2B5EF4-FFF2-40B4-BE49-F238E27FC236}">
                      <a16:creationId xmlns:a16="http://schemas.microsoft.com/office/drawing/2014/main" id="{039B9CE4-EC68-D640-97EB-4A028463FB6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608;p58">
                  <a:extLst>
                    <a:ext uri="{FF2B5EF4-FFF2-40B4-BE49-F238E27FC236}">
                      <a16:creationId xmlns:a16="http://schemas.microsoft.com/office/drawing/2014/main" id="{0B88789F-1BD6-8646-9D7A-D515980A7FE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3608;p58">
                  <a:extLst>
                    <a:ext uri="{FF2B5EF4-FFF2-40B4-BE49-F238E27FC236}">
                      <a16:creationId xmlns:a16="http://schemas.microsoft.com/office/drawing/2014/main" id="{80660257-E1F8-6641-9DBE-674862DDE8A1}"/>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608;p58">
                  <a:extLst>
                    <a:ext uri="{FF2B5EF4-FFF2-40B4-BE49-F238E27FC236}">
                      <a16:creationId xmlns:a16="http://schemas.microsoft.com/office/drawing/2014/main" id="{59797E30-213A-6D46-8B0D-8B07A3BBBC7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3608;p58">
                  <a:extLst>
                    <a:ext uri="{FF2B5EF4-FFF2-40B4-BE49-F238E27FC236}">
                      <a16:creationId xmlns:a16="http://schemas.microsoft.com/office/drawing/2014/main" id="{52AA4C53-959D-6C4E-B225-DA676C06072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608;p58">
                  <a:extLst>
                    <a:ext uri="{FF2B5EF4-FFF2-40B4-BE49-F238E27FC236}">
                      <a16:creationId xmlns:a16="http://schemas.microsoft.com/office/drawing/2014/main" id="{02957AD9-A776-0C46-8065-42633612175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3608;p58">
                  <a:extLst>
                    <a:ext uri="{FF2B5EF4-FFF2-40B4-BE49-F238E27FC236}">
                      <a16:creationId xmlns:a16="http://schemas.microsoft.com/office/drawing/2014/main" id="{15D8CD28-3C38-0F4A-8444-982DFC4CE05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roup 109">
                <a:extLst>
                  <a:ext uri="{FF2B5EF4-FFF2-40B4-BE49-F238E27FC236}">
                    <a16:creationId xmlns:a16="http://schemas.microsoft.com/office/drawing/2014/main" id="{D952CA69-3826-4648-B80B-CD3F0E5BF134}"/>
                  </a:ext>
                </a:extLst>
              </p:cNvPr>
              <p:cNvGrpSpPr>
                <a:grpSpLocks noChangeAspect="1"/>
              </p:cNvGrpSpPr>
              <p:nvPr/>
            </p:nvGrpSpPr>
            <p:grpSpPr>
              <a:xfrm>
                <a:off x="7952358" y="4550543"/>
                <a:ext cx="2366273" cy="180000"/>
                <a:chOff x="571477" y="4129830"/>
                <a:chExt cx="8297905" cy="646699"/>
              </a:xfrm>
            </p:grpSpPr>
            <p:sp>
              <p:nvSpPr>
                <p:cNvPr id="111" name="Google Shape;3608;p58">
                  <a:extLst>
                    <a:ext uri="{FF2B5EF4-FFF2-40B4-BE49-F238E27FC236}">
                      <a16:creationId xmlns:a16="http://schemas.microsoft.com/office/drawing/2014/main" id="{46CB8C9E-915B-204B-9EAB-CA4EFB3B6C6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3608;p58">
                  <a:extLst>
                    <a:ext uri="{FF2B5EF4-FFF2-40B4-BE49-F238E27FC236}">
                      <a16:creationId xmlns:a16="http://schemas.microsoft.com/office/drawing/2014/main" id="{D5CA7253-05BF-834E-B6D8-10F95B736D7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608;p58">
                  <a:extLst>
                    <a:ext uri="{FF2B5EF4-FFF2-40B4-BE49-F238E27FC236}">
                      <a16:creationId xmlns:a16="http://schemas.microsoft.com/office/drawing/2014/main" id="{B5FE286B-4B00-054C-87FD-C402A216D9E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3608;p58">
                  <a:extLst>
                    <a:ext uri="{FF2B5EF4-FFF2-40B4-BE49-F238E27FC236}">
                      <a16:creationId xmlns:a16="http://schemas.microsoft.com/office/drawing/2014/main" id="{58449F24-024B-AE48-A622-3AFA49C822D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608;p58">
                  <a:extLst>
                    <a:ext uri="{FF2B5EF4-FFF2-40B4-BE49-F238E27FC236}">
                      <a16:creationId xmlns:a16="http://schemas.microsoft.com/office/drawing/2014/main" id="{E7A76502-73FD-E445-8D1F-FCAB76C7425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3608;p58">
                  <a:extLst>
                    <a:ext uri="{FF2B5EF4-FFF2-40B4-BE49-F238E27FC236}">
                      <a16:creationId xmlns:a16="http://schemas.microsoft.com/office/drawing/2014/main" id="{A220735F-7809-5740-8085-75E696025FF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608;p58">
                  <a:extLst>
                    <a:ext uri="{FF2B5EF4-FFF2-40B4-BE49-F238E27FC236}">
                      <a16:creationId xmlns:a16="http://schemas.microsoft.com/office/drawing/2014/main" id="{66440EF9-A53B-F04A-91D6-B3D2E21FF2FD}"/>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3608;p58">
                  <a:extLst>
                    <a:ext uri="{FF2B5EF4-FFF2-40B4-BE49-F238E27FC236}">
                      <a16:creationId xmlns:a16="http://schemas.microsoft.com/office/drawing/2014/main" id="{B4C3D2E1-FD29-EC49-B6EE-75EAF83ABA1C}"/>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608;p58">
                  <a:extLst>
                    <a:ext uri="{FF2B5EF4-FFF2-40B4-BE49-F238E27FC236}">
                      <a16:creationId xmlns:a16="http://schemas.microsoft.com/office/drawing/2014/main" id="{58905D01-9336-BC4D-8BD5-831C8C9E039B}"/>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3608;p58">
                  <a:extLst>
                    <a:ext uri="{FF2B5EF4-FFF2-40B4-BE49-F238E27FC236}">
                      <a16:creationId xmlns:a16="http://schemas.microsoft.com/office/drawing/2014/main" id="{C4B204B8-3D56-F646-92ED-9139213E7F6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 name="Group 150">
              <a:extLst>
                <a:ext uri="{FF2B5EF4-FFF2-40B4-BE49-F238E27FC236}">
                  <a16:creationId xmlns:a16="http://schemas.microsoft.com/office/drawing/2014/main" id="{6A0739B4-0A19-4347-82AA-51BC44F77C5D}"/>
                </a:ext>
              </a:extLst>
            </p:cNvPr>
            <p:cNvGrpSpPr>
              <a:grpSpLocks noChangeAspect="1"/>
            </p:cNvGrpSpPr>
            <p:nvPr/>
          </p:nvGrpSpPr>
          <p:grpSpPr>
            <a:xfrm rot="16200000">
              <a:off x="4953586" y="2354595"/>
              <a:ext cx="8100000" cy="148675"/>
              <a:chOff x="511982" y="4550543"/>
              <a:chExt cx="9806649" cy="180000"/>
            </a:xfrm>
          </p:grpSpPr>
          <p:grpSp>
            <p:nvGrpSpPr>
              <p:cNvPr id="152" name="Group 151">
                <a:extLst>
                  <a:ext uri="{FF2B5EF4-FFF2-40B4-BE49-F238E27FC236}">
                    <a16:creationId xmlns:a16="http://schemas.microsoft.com/office/drawing/2014/main" id="{3BEE23B9-9BD8-4644-907B-2BE0C1700D01}"/>
                  </a:ext>
                </a:extLst>
              </p:cNvPr>
              <p:cNvGrpSpPr>
                <a:grpSpLocks noChangeAspect="1"/>
              </p:cNvGrpSpPr>
              <p:nvPr/>
            </p:nvGrpSpPr>
            <p:grpSpPr>
              <a:xfrm>
                <a:off x="511982" y="4550543"/>
                <a:ext cx="2366273" cy="180000"/>
                <a:chOff x="571477" y="4129830"/>
                <a:chExt cx="8297905" cy="646699"/>
              </a:xfrm>
            </p:grpSpPr>
            <p:sp>
              <p:nvSpPr>
                <p:cNvPr id="186" name="Google Shape;3608;p58">
                  <a:extLst>
                    <a:ext uri="{FF2B5EF4-FFF2-40B4-BE49-F238E27FC236}">
                      <a16:creationId xmlns:a16="http://schemas.microsoft.com/office/drawing/2014/main" id="{171B41AA-B47C-544A-875E-19060CA515E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7312065F-AB8A-924B-B71C-84554DEFBF0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608;p58">
                  <a:extLst>
                    <a:ext uri="{FF2B5EF4-FFF2-40B4-BE49-F238E27FC236}">
                      <a16:creationId xmlns:a16="http://schemas.microsoft.com/office/drawing/2014/main" id="{469A9AA1-BB1B-6240-86F9-9F0FB0AD7F0D}"/>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3608;p58">
                  <a:extLst>
                    <a:ext uri="{FF2B5EF4-FFF2-40B4-BE49-F238E27FC236}">
                      <a16:creationId xmlns:a16="http://schemas.microsoft.com/office/drawing/2014/main" id="{D6FBD4C5-5323-3542-9B2D-522154775CF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608;p58">
                  <a:extLst>
                    <a:ext uri="{FF2B5EF4-FFF2-40B4-BE49-F238E27FC236}">
                      <a16:creationId xmlns:a16="http://schemas.microsoft.com/office/drawing/2014/main" id="{2DFFE581-2261-754C-AE09-3032C49949A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3608;p58">
                  <a:extLst>
                    <a:ext uri="{FF2B5EF4-FFF2-40B4-BE49-F238E27FC236}">
                      <a16:creationId xmlns:a16="http://schemas.microsoft.com/office/drawing/2014/main" id="{4CA506A7-A33C-AF4C-81DE-6060CD0CC831}"/>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08;p58">
                  <a:extLst>
                    <a:ext uri="{FF2B5EF4-FFF2-40B4-BE49-F238E27FC236}">
                      <a16:creationId xmlns:a16="http://schemas.microsoft.com/office/drawing/2014/main" id="{85FDD279-2EE0-A646-AB64-BF5BB79F399E}"/>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3608;p58">
                  <a:extLst>
                    <a:ext uri="{FF2B5EF4-FFF2-40B4-BE49-F238E27FC236}">
                      <a16:creationId xmlns:a16="http://schemas.microsoft.com/office/drawing/2014/main" id="{F882119A-0CF4-A84F-9F51-CE8B92EFF5B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08;p58">
                  <a:extLst>
                    <a:ext uri="{FF2B5EF4-FFF2-40B4-BE49-F238E27FC236}">
                      <a16:creationId xmlns:a16="http://schemas.microsoft.com/office/drawing/2014/main" id="{AFD7A54F-A0B9-6041-800F-F4E3B3CBCBF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3608;p58">
                  <a:extLst>
                    <a:ext uri="{FF2B5EF4-FFF2-40B4-BE49-F238E27FC236}">
                      <a16:creationId xmlns:a16="http://schemas.microsoft.com/office/drawing/2014/main" id="{B3F132A4-F554-B145-B607-8B746D8C790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roup 152">
                <a:extLst>
                  <a:ext uri="{FF2B5EF4-FFF2-40B4-BE49-F238E27FC236}">
                    <a16:creationId xmlns:a16="http://schemas.microsoft.com/office/drawing/2014/main" id="{0785DEEF-1C5C-2C40-9C26-FE769E1C5DE3}"/>
                  </a:ext>
                </a:extLst>
              </p:cNvPr>
              <p:cNvGrpSpPr>
                <a:grpSpLocks noChangeAspect="1"/>
              </p:cNvGrpSpPr>
              <p:nvPr/>
            </p:nvGrpSpPr>
            <p:grpSpPr>
              <a:xfrm>
                <a:off x="2998766" y="4550543"/>
                <a:ext cx="2366273" cy="180000"/>
                <a:chOff x="571477" y="4129830"/>
                <a:chExt cx="8297905" cy="646699"/>
              </a:xfrm>
            </p:grpSpPr>
            <p:sp>
              <p:nvSpPr>
                <p:cNvPr id="176" name="Google Shape;3608;p58">
                  <a:extLst>
                    <a:ext uri="{FF2B5EF4-FFF2-40B4-BE49-F238E27FC236}">
                      <a16:creationId xmlns:a16="http://schemas.microsoft.com/office/drawing/2014/main" id="{D41AA8CC-2D90-AE4E-B2A9-FAC1E62D88E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D276716A-0A38-C94E-B3EF-F4E3CC9E55E8}"/>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608;p58">
                  <a:extLst>
                    <a:ext uri="{FF2B5EF4-FFF2-40B4-BE49-F238E27FC236}">
                      <a16:creationId xmlns:a16="http://schemas.microsoft.com/office/drawing/2014/main" id="{776D440B-60D0-EA44-9BF4-56A7D68011C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6102BDF5-65BF-4443-8668-C9E776BD403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E5BD2C59-DB4B-CF40-879D-7E44A734EA5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090F016B-245A-4C41-80FD-019583B8955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149E808F-952B-D441-A2FE-AF9C41413FB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B6E6E469-ABBE-1C4C-A352-299F354F2C4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1F3F8880-1F78-3740-9531-B844A6771E6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8DB136E3-9767-D345-B019-650129E1DE0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roup 153">
                <a:extLst>
                  <a:ext uri="{FF2B5EF4-FFF2-40B4-BE49-F238E27FC236}">
                    <a16:creationId xmlns:a16="http://schemas.microsoft.com/office/drawing/2014/main" id="{041664B5-3175-3045-84CA-803BB8BCE96C}"/>
                  </a:ext>
                </a:extLst>
              </p:cNvPr>
              <p:cNvGrpSpPr>
                <a:grpSpLocks noChangeAspect="1"/>
              </p:cNvGrpSpPr>
              <p:nvPr/>
            </p:nvGrpSpPr>
            <p:grpSpPr>
              <a:xfrm>
                <a:off x="5494834" y="4550543"/>
                <a:ext cx="2366273" cy="180000"/>
                <a:chOff x="571477" y="4129830"/>
                <a:chExt cx="8297905" cy="646699"/>
              </a:xfrm>
            </p:grpSpPr>
            <p:sp>
              <p:nvSpPr>
                <p:cNvPr id="166" name="Google Shape;3608;p58">
                  <a:extLst>
                    <a:ext uri="{FF2B5EF4-FFF2-40B4-BE49-F238E27FC236}">
                      <a16:creationId xmlns:a16="http://schemas.microsoft.com/office/drawing/2014/main" id="{71EADB47-ABC7-5342-B023-10772FBD70BC}"/>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7BB23AEE-7BF8-6C47-995F-DAE704E0DB8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608;p58">
                  <a:extLst>
                    <a:ext uri="{FF2B5EF4-FFF2-40B4-BE49-F238E27FC236}">
                      <a16:creationId xmlns:a16="http://schemas.microsoft.com/office/drawing/2014/main" id="{5FEE2E3A-702D-F043-99D9-F7DCA19D181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43C69D8F-2C51-7040-AB3F-D6A421131B1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AC9ECACC-DA1B-8844-B55C-67691F3F214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DF8AE11C-4CDB-7E40-9301-FCAB874329A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44FB64F2-913E-DE4F-BCF6-8D780DDB4D9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6B9A1547-14FA-B24E-8DB6-507AECE3E21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9E917171-F3B3-F64E-9F24-CFBDC97F5CB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D3ACEF9C-F448-EB4C-AE84-277E6304AAD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roup 154">
                <a:extLst>
                  <a:ext uri="{FF2B5EF4-FFF2-40B4-BE49-F238E27FC236}">
                    <a16:creationId xmlns:a16="http://schemas.microsoft.com/office/drawing/2014/main" id="{1C24294E-6AEF-8E43-B7F4-59547FA9CD3C}"/>
                  </a:ext>
                </a:extLst>
              </p:cNvPr>
              <p:cNvGrpSpPr>
                <a:grpSpLocks noChangeAspect="1"/>
              </p:cNvGrpSpPr>
              <p:nvPr/>
            </p:nvGrpSpPr>
            <p:grpSpPr>
              <a:xfrm>
                <a:off x="7952358" y="4550543"/>
                <a:ext cx="2366273" cy="180000"/>
                <a:chOff x="571477" y="4129830"/>
                <a:chExt cx="8297905" cy="646699"/>
              </a:xfrm>
            </p:grpSpPr>
            <p:sp>
              <p:nvSpPr>
                <p:cNvPr id="156" name="Google Shape;3608;p58">
                  <a:extLst>
                    <a:ext uri="{FF2B5EF4-FFF2-40B4-BE49-F238E27FC236}">
                      <a16:creationId xmlns:a16="http://schemas.microsoft.com/office/drawing/2014/main" id="{2FBC3B93-BE5C-C848-81AB-ACFA4499B41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12881130-E817-8247-B6CB-A32939434E4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608;p58">
                  <a:extLst>
                    <a:ext uri="{FF2B5EF4-FFF2-40B4-BE49-F238E27FC236}">
                      <a16:creationId xmlns:a16="http://schemas.microsoft.com/office/drawing/2014/main" id="{9EFB29A5-1E31-974A-95E2-DBF627AE45E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09807BDE-0BEC-854C-890C-918ABB5C03C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ADCEFA62-3E60-F442-88EA-8B2653FEFD1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7C9EDCFD-9A43-9949-B6D9-56B8F33494C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4D73921A-EAD8-A547-B10C-B3E3F75C132E}"/>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69992E78-7C34-834C-B932-71139041FA5B}"/>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86BE39C3-3533-3549-918F-A7E372AEEBD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A546D6BA-901F-CF40-824F-E448747B5D1A}"/>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1" name="Google Shape;3608;p58">
              <a:extLst>
                <a:ext uri="{FF2B5EF4-FFF2-40B4-BE49-F238E27FC236}">
                  <a16:creationId xmlns:a16="http://schemas.microsoft.com/office/drawing/2014/main" id="{983FCB48-EEA7-A847-BF8B-50709342ED23}"/>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3608;p58">
              <a:extLst>
                <a:ext uri="{FF2B5EF4-FFF2-40B4-BE49-F238E27FC236}">
                  <a16:creationId xmlns:a16="http://schemas.microsoft.com/office/drawing/2014/main" id="{05BA9007-94B4-9B4C-90D2-E871CF7A6494}"/>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256101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lumMod val="50000"/>
                  </a:schemeClr>
                </a:solidFill>
              </a:rPr>
              <a:t>Effect size</a:t>
            </a:r>
            <a:endParaRPr dirty="0">
              <a:solidFill>
                <a:schemeClr val="accent3">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Effect size is a (usually) standardized measure of a relationship between two variables. These can be for example:</a:t>
            </a:r>
          </a:p>
          <a:p>
            <a:pPr algn="l">
              <a:lnSpc>
                <a:spcPct val="150000"/>
              </a:lnSpc>
            </a:pPr>
            <a:r>
              <a:rPr lang="en-US" sz="2000" dirty="0">
                <a:solidFill>
                  <a:schemeClr val="bg2"/>
                </a:solidFill>
                <a:latin typeface="Arial" panose="020B0604020202020204" pitchFamily="34" charset="0"/>
                <a:cs typeface="Arial" panose="020B0604020202020204" pitchFamily="34" charset="0"/>
              </a:rPr>
              <a:t>	Correlation coefficient (r)</a:t>
            </a:r>
          </a:p>
          <a:p>
            <a:pPr algn="l">
              <a:lnSpc>
                <a:spcPct val="150000"/>
              </a:lnSpc>
            </a:pPr>
            <a:r>
              <a:rPr lang="en-US" sz="2000" dirty="0">
                <a:solidFill>
                  <a:schemeClr val="bg2"/>
                </a:solidFill>
                <a:latin typeface="Arial" panose="020B0604020202020204" pitchFamily="34" charset="0"/>
                <a:cs typeface="Arial" panose="020B0604020202020204" pitchFamily="34" charset="0"/>
              </a:rPr>
              <a:t>	Beta from a regression (β)</a:t>
            </a:r>
          </a:p>
          <a:p>
            <a:pPr algn="l">
              <a:lnSpc>
                <a:spcPct val="150000"/>
              </a:lnSpc>
            </a:pPr>
            <a:r>
              <a:rPr lang="en-US" sz="2000" dirty="0">
                <a:solidFill>
                  <a:schemeClr val="bg2"/>
                </a:solidFill>
                <a:latin typeface="Arial" panose="020B0604020202020204" pitchFamily="34" charset="0"/>
                <a:cs typeface="Arial" panose="020B0604020202020204" pitchFamily="34" charset="0"/>
              </a:rPr>
              <a:t>	Cohen’s D (standardized mean difference)  </a:t>
            </a:r>
          </a:p>
        </p:txBody>
      </p:sp>
      <p:grpSp>
        <p:nvGrpSpPr>
          <p:cNvPr id="4" name="Group 3">
            <a:extLst>
              <a:ext uri="{FF2B5EF4-FFF2-40B4-BE49-F238E27FC236}">
                <a16:creationId xmlns:a16="http://schemas.microsoft.com/office/drawing/2014/main" id="{74A25F03-07C1-0B4F-91C9-C2ACEE3728A8}"/>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718962CB-469B-4F43-9187-F20314B9EB93}"/>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DFFAC445-D1AE-B24F-AB67-4025E2D775EC}"/>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E696FC33-BE77-7245-8097-20473B6DC46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D8D9BA3C-DF16-8A41-BB81-641E65C3534D}"/>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4194774C-43C1-214B-BD8D-E63378FB84C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B9FC67EC-A017-C748-8C48-2C7DE52DE7A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B1688C1B-2CAF-674D-A4FE-8202FA7B2E6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DFCA4445-B6D3-004F-8CB6-BF3F83F1580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0037F3C2-DFDC-2345-A3ED-8EAFAE210ACD}"/>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3BA8750E-025E-7A42-B100-89E6B24D765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10C3053E-54EB-0542-BFC9-0A542BCF261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14E26463-585C-5744-960F-141BD812358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B0F71CC5-EC50-E547-8EB8-BFB77823F4E6}"/>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E2A36055-EE21-494F-B5A3-E063F1DB19F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2FF0E910-B3F7-B746-BF1C-5FBE29E15B0D}"/>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64E20933-E04F-7D4E-82E0-6C9C3062D25E}"/>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0CBBB42E-7618-0940-A115-8BE12F3F569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B72EDACE-DCFB-DE46-97A2-C96C5F1FB82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D29EE4B9-A079-C443-86CC-04EB023D5447}"/>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689C424B-C21E-D546-A96D-7C9ECD18287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D4BA0A3B-94D2-3144-B34E-6E2D7421F71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189B918F-8F21-8A48-8C31-A222F0939B2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5F1A2795-F63D-9F42-A47C-5C47A3FB256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1425B0C8-5FA8-1C41-B807-D09FBC760B68}"/>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B3D15730-40C2-8D42-A24D-F9C5CE43F66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31ED833F-B2BA-A34E-A0B0-4EAA8E57C0BD}"/>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70AFC645-8D2C-4543-85D9-96261F4A73B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7BD9E5E5-1583-1D48-B383-AEE6C359486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F5AD09FD-9073-4A41-8F53-9216C0CEBED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6D18E74F-90D7-6645-BA44-F62E4090985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284CBD7D-0E75-2F4C-9A6F-A71C5084205E}"/>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005B2A49-5169-1143-9684-B6A8BEA8C2C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AFCB75C3-BECC-CA4E-9741-0A09CE2388C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1D312C7A-A375-E448-9D70-B5238010E45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1A4B9992-85AE-CA40-9A21-F093E995088C}"/>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B9343B27-086B-6D42-BF2A-111345861C9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D46755C8-0E22-4445-BF72-E9ECB441D93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CEDCC13F-A7AB-F44A-A33D-CCC117048799}"/>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955E4CDC-7023-154D-A48B-544D8223B1C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620F9683-B6D6-D048-8C3D-4B627E57DC2E}"/>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D9604BB6-F695-2241-BB49-FEB646F2D6F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F245C810-2901-2D4B-9ECB-59883FFC3CC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41433A5B-BA3A-6747-A06E-B8A8BA6A4DE2}"/>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EB0C5ED7-4BA1-E243-A85A-4B99EF6E724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BB8F691B-F437-824B-A965-4275D16B38A9}"/>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3E6CE7DD-CF3D-DC43-A3AA-25DF4E6A94D4}"/>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BE72BB61-E536-F649-84C0-A92322CE887A}"/>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A90D0BEF-CCD9-4346-A946-2D0AE05152A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2B8827F1-DE08-1C49-9C58-622CDB20927D}"/>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B2DA9158-DA9C-E843-9C02-2C1BBA1811D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F7C1F54E-25A7-6B49-9D67-41AA442CAC9D}"/>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D3796137-BB3B-5D48-B023-B714A700292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DE1EF21F-D909-AF4A-BC90-AA45D48AF3B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4D6EE0CF-7F4C-0442-A1A2-02DA0448973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E9A10D91-7CF8-094E-8344-45F8D87007D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AD263153-A943-F84D-B61F-A07A7890C7A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05445196-963E-8248-BCDE-8A75A00C1F3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8F837F6C-17A4-3C46-A3E3-EF874CB4D2F6}"/>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3EE03396-018D-D943-9292-EB19CF8EFA8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66B69205-CDCC-F248-A140-850144AEC3D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5B01B89C-B2B1-F440-8908-877DF8A1FAD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272BE974-0798-584B-B59D-6D1AD332CD6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2578F73B-5454-6F43-A15C-539579D3B5D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825479B5-4034-9348-BCD5-040D8B5DA93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61C0A528-5405-944E-8622-C33CED220D0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3E2A89B6-8B02-644A-844C-46D12606276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14ABAF9E-E246-5D43-9A55-78CB3FDFFF98}"/>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FAFA9254-8AE7-6743-9439-F41ACEAAD34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7BEFF332-F12A-214F-8B51-D9F0AD4CDC99}"/>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D73AD17E-CB5C-FE43-BA86-4FFBC1F193D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98025C6E-E8DC-8B4F-A850-B1643B57E51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F265DA51-B3AF-ED4E-80C2-9D9B19E7EA2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5FD4A69B-3E93-FF48-B357-708F8074360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F87E4736-1763-EF4B-8D5A-BA6CFFB545E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5530CE72-E9D8-C546-8CD1-830E0F464FB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A2C9E033-A001-1945-8611-55E16B3B111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4C4F33C4-C154-4E4B-BE42-6FD52494393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B1AF8D7B-D427-1C4F-9C49-ECA3F29E120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13C97621-0BF3-6643-A92C-8F249B0A85C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57E162F4-C9C9-BA4C-B1E2-FA2630683B2D}"/>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C6D0AA08-A65A-E044-A100-6EA1FAD4544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8AF58C5F-B264-254F-85F6-74069ED5252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D9908709-81F4-CC45-B121-387E1EBB58A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B2056283-5D28-624F-BCC9-029650D96A3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81E89242-0612-E843-912D-8CEA7A334153}"/>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BEA17F69-1A54-F248-B56E-B80A1DD31D51}"/>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375E39AC-B27A-1A47-9DE9-52EBC01EF20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AC5062D0-9AF6-8B42-AB8A-86E42160723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2CB20E62-05FA-3B43-9E56-EB6A049D599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A431697C-12B9-B24C-9149-1201C75DD62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200A01D4-19B5-434A-B515-4E6D2A2F1A4B}"/>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C4903767-6AE4-D74D-97D6-E026735988F0}"/>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23CC97F0-CBC8-1A45-B935-248535CDE5B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F4BACAF8-3173-B949-9D73-E2E0C39976E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71EE236B-2108-714D-BAA3-6B0B72D369D3}"/>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735339B8-520B-924C-B933-7D84B73BAB8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122F0D38-5F27-614D-82F6-9709EE8A66F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3D55CDB2-B771-EF45-AAC7-6A1E8B11644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CA340659-0DED-404E-AC62-189B90D8155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FA5D17EC-DDEE-964B-B195-701D5333D91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30077B4A-215F-7345-AF7D-9329D6D2263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5BA8414D-E872-244F-9B68-B33DCC592E8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BB1827D1-EBED-AD48-A667-C80593BB581F}"/>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C0241C85-60EB-AA49-A995-CCA91EE3109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F329FB7E-50B8-4448-8650-FCAAE11FB4C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BEA6840B-62C5-B24D-8055-B463C8B0500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8F0810DD-A5BE-3D44-A6BE-51D428643CB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F4A53F89-54E5-714C-A8FC-2E997338EF1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8018B1B1-8B4C-3846-87C3-341138DC654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A02D421E-EC93-2E49-A44A-CC83D63828F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8FC1F7D1-ACDD-CD42-B51D-D6DA08053ABD}"/>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B51917BD-6A66-7344-AAFA-151613B9F21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38E2FF2B-B00E-1848-A276-AC40BC2F2C89}"/>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020C45E8-1E1D-C142-B5A3-3ACA7BB9A7DD}"/>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CE3B6FEB-5638-4947-8B29-7ACF3634319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A2C3AB82-331A-084C-98A0-5E3C0A9D799F}"/>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824283F3-86D9-8544-930E-5160737495C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872286B8-7F6C-1D46-96FA-FAD85530D2A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472FB30E-80DF-4445-8186-23844EB286C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D2365662-8C6B-A143-B015-76B036440EA0}"/>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9955DE8B-AD2A-2943-A861-E7F61F74444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777486B3-1C2D-7441-808C-6DACAC6EF94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ADAF0E93-F9F2-3446-82F3-AEA128D7548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84BB6A0E-7D92-974D-AA5D-B751142ABCD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EC0F3307-FCA1-5340-9193-540A2A22BD23}"/>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147F9376-5B15-E34B-A6B6-AAB87F52AA9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BEFA6A1F-5ACA-5048-9640-5901C9780A06}"/>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8D5EA507-1BB7-C14B-BEE5-9561B13A3D0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F95DF814-9076-BD40-AA68-0DB39319B8A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1B58B547-99A0-E547-96B2-6B9B42A3F45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988A2831-1784-5B41-8F0F-654AB13E03C0}"/>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9944CF0D-38D7-E748-BC38-E1D08271C9B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6973EACC-C7AC-774D-86B7-9DF6FC25836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9C4EAF88-EE25-2547-B474-FFFBD46C68C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5102D3F5-2D3E-A840-8605-6D2B9DC483BE}"/>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B428AFE0-D8AA-284A-A34F-F281ACB358CB}"/>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D711FA6F-C604-2644-A867-EDD0D4621BB2}"/>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F3C66AB4-5431-2B4D-B323-C50982E6D5F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0E41FEF0-C30D-1344-B3FA-E88B3AAA040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1F6C384D-9783-F947-BC44-116BFE896B9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3426194B-87C2-4745-992B-0BBBBDF5212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B6AD63D3-5196-BD42-8E20-AD27EFDD300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5A714F3B-056B-8E41-BE25-9739B28D7FC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DAF3F841-25E9-894F-8F71-91CACC12C35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F95171A8-5A05-B649-9813-650E12B1359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A5E3C70E-F222-814F-A1C4-F35ECA56F14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D182B275-4FF2-7849-B724-7F38F723E6A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55DA1D20-9AC3-2F49-8554-BB779B7BD6D5}"/>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3E64C8B3-5E97-254D-9D46-7E41734AA57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128CCBB4-952F-2143-9AC5-FE3AEFDC55D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2347EFEC-B5DD-284F-A600-B1645424466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27053678-4C18-6C46-8853-89761B6373A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E3F6965C-5DBC-444F-AED0-C048059F9D88}"/>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FFCE50E7-191A-6E44-8E7A-52B70B8AFE85}"/>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A3993925-B999-9B47-B3E7-1A4F7037439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1B4B44F9-6F80-9C43-9480-3ACB3E7FC0B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6F366109-4F30-CF43-8942-78DEA3E39B4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940B3CB7-2F5D-7441-BE79-5F2B096F9D8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AEB7A4F8-0CF1-7D4A-A402-D20E8A896662}"/>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0A70135A-118A-2E4D-A9AC-376CF2C902C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851F49E9-96AD-5945-88D7-5AE055DFFB9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0B3E72B9-B3E5-1E47-847E-4255BA27F639}"/>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2157A1F6-C927-F644-903D-DE3B4595F1B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903FFF8E-D8B7-F943-B6ED-35EFD2595C08}"/>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4D19108E-58CF-3946-AA16-F360BE61AAE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2EA47F8D-2EE4-7441-A00E-013FB91ADFE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B10B7F81-D155-E049-845C-3478C8AE718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9C86C907-71D2-5E49-A845-8ED2AD03FA07}"/>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F9673157-C566-3644-BA91-70C8F7467FA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7DF5C07B-04F2-BB49-9157-59C047DD8DD3}"/>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6FF7D089-A4C2-5748-A614-F63FF653D861}"/>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11148035-1D4B-F24F-901F-5E3BA8B359BD}"/>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94158398-68AA-3B45-830D-4C0DE7A99B1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D5E36683-55CB-3540-9288-FB2A6BD61C5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38A4C4EE-56F7-354F-85BE-7EB32003DD3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4D1F22B7-4DBD-1041-89F5-ED81717FF33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9C452958-234A-F74B-9388-5B303389201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DF3F11D6-72A4-7A48-9D12-66E5B9F008F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BF9FE043-68A9-7C48-8B44-77F41599A7F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6EF414F0-B1EA-E447-B86D-6C23F7FCE49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64F016B2-4883-6940-BDBF-463708200919}"/>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3E81B124-BC68-0B4F-84CC-62195039B2E9}"/>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4208591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lumMod val="50000"/>
                  </a:schemeClr>
                </a:solidFill>
              </a:rPr>
              <a:t>Power analysis</a:t>
            </a:r>
            <a:endParaRPr dirty="0">
              <a:solidFill>
                <a:schemeClr val="accent3">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77334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b="1" dirty="0">
                <a:solidFill>
                  <a:schemeClr val="bg2"/>
                </a:solidFill>
                <a:latin typeface="Arial" panose="020B0604020202020204" pitchFamily="34" charset="0"/>
                <a:cs typeface="Arial" panose="020B0604020202020204" pitchFamily="34" charset="0"/>
              </a:rPr>
              <a:t>Effect size</a:t>
            </a:r>
            <a:r>
              <a:rPr lang="en-US" sz="2000" dirty="0">
                <a:solidFill>
                  <a:schemeClr val="bg2"/>
                </a:solidFill>
                <a:latin typeface="Arial" panose="020B0604020202020204" pitchFamily="34" charset="0"/>
                <a:cs typeface="Arial" panose="020B0604020202020204" pitchFamily="34" charset="0"/>
              </a:rPr>
              <a:t>, </a:t>
            </a:r>
            <a:r>
              <a:rPr lang="en-US" sz="2000" b="1" dirty="0">
                <a:solidFill>
                  <a:schemeClr val="bg2"/>
                </a:solidFill>
                <a:latin typeface="Arial" panose="020B0604020202020204" pitchFamily="34" charset="0"/>
                <a:cs typeface="Arial" panose="020B0604020202020204" pitchFamily="34" charset="0"/>
              </a:rPr>
              <a:t>statistical power</a:t>
            </a:r>
            <a:r>
              <a:rPr lang="en-US" sz="2000" dirty="0">
                <a:solidFill>
                  <a:schemeClr val="bg2"/>
                </a:solidFill>
                <a:latin typeface="Arial" panose="020B0604020202020204" pitchFamily="34" charset="0"/>
                <a:cs typeface="Arial" panose="020B0604020202020204" pitchFamily="34" charset="0"/>
              </a:rPr>
              <a:t>, and </a:t>
            </a:r>
            <a:r>
              <a:rPr lang="en-US" sz="2000" b="1" dirty="0">
                <a:solidFill>
                  <a:schemeClr val="bg2"/>
                </a:solidFill>
                <a:latin typeface="Arial" panose="020B0604020202020204" pitchFamily="34" charset="0"/>
                <a:cs typeface="Arial" panose="020B0604020202020204" pitchFamily="34" charset="0"/>
              </a:rPr>
              <a:t>sample size</a:t>
            </a:r>
            <a:r>
              <a:rPr lang="en-US" sz="2000" dirty="0">
                <a:solidFill>
                  <a:schemeClr val="bg2"/>
                </a:solidFill>
                <a:latin typeface="Arial" panose="020B0604020202020204" pitchFamily="34" charset="0"/>
                <a:cs typeface="Arial" panose="020B0604020202020204" pitchFamily="34" charset="0"/>
              </a:rPr>
              <a:t> are all RELATED</a:t>
            </a:r>
          </a:p>
          <a:p>
            <a:pPr algn="l">
              <a:lnSpc>
                <a:spcPct val="150000"/>
              </a:lnSpc>
            </a:pPr>
            <a:r>
              <a:rPr lang="en-US" sz="2000" dirty="0">
                <a:solidFill>
                  <a:schemeClr val="bg2"/>
                </a:solidFill>
                <a:latin typeface="Arial" panose="020B0604020202020204" pitchFamily="34" charset="0"/>
                <a:cs typeface="Arial" panose="020B0604020202020204" pitchFamily="34" charset="0"/>
              </a:rPr>
              <a:t>It is enough to know two of these, to compute the value of the third</a:t>
            </a:r>
          </a:p>
          <a:p>
            <a:pPr algn="l">
              <a:lnSpc>
                <a:spcPct val="150000"/>
              </a:lnSpc>
            </a:pPr>
            <a:r>
              <a:rPr lang="en-US" sz="2000" dirty="0">
                <a:solidFill>
                  <a:schemeClr val="bg2"/>
                </a:solidFill>
                <a:latin typeface="Arial" panose="020B0604020202020204" pitchFamily="34" charset="0"/>
                <a:cs typeface="Arial" panose="020B0604020202020204" pitchFamily="34" charset="0"/>
              </a:rPr>
              <a:t>i.e., compute sample size given an effect size and statistical power or compute power given a sample size and effect size etc..</a:t>
            </a:r>
          </a:p>
        </p:txBody>
      </p:sp>
      <p:grpSp>
        <p:nvGrpSpPr>
          <p:cNvPr id="188" name="Group 187">
            <a:extLst>
              <a:ext uri="{FF2B5EF4-FFF2-40B4-BE49-F238E27FC236}">
                <a16:creationId xmlns:a16="http://schemas.microsoft.com/office/drawing/2014/main" id="{8F0EDA2B-B70A-3B44-B8A2-6EA4EAA99F37}"/>
              </a:ext>
            </a:extLst>
          </p:cNvPr>
          <p:cNvGrpSpPr/>
          <p:nvPr/>
        </p:nvGrpSpPr>
        <p:grpSpPr>
          <a:xfrm>
            <a:off x="75517" y="-2498830"/>
            <a:ext cx="9002406" cy="8977763"/>
            <a:chOff x="75517" y="-2498830"/>
            <a:chExt cx="9002406" cy="8977763"/>
          </a:xfrm>
        </p:grpSpPr>
        <p:grpSp>
          <p:nvGrpSpPr>
            <p:cNvPr id="189" name="Group 188">
              <a:extLst>
                <a:ext uri="{FF2B5EF4-FFF2-40B4-BE49-F238E27FC236}">
                  <a16:creationId xmlns:a16="http://schemas.microsoft.com/office/drawing/2014/main" id="{3022244D-1CBA-EB47-BB8E-BEF6EE40E370}"/>
                </a:ext>
              </a:extLst>
            </p:cNvPr>
            <p:cNvGrpSpPr>
              <a:grpSpLocks noChangeAspect="1"/>
            </p:cNvGrpSpPr>
            <p:nvPr/>
          </p:nvGrpSpPr>
          <p:grpSpPr>
            <a:xfrm>
              <a:off x="669698" y="4935170"/>
              <a:ext cx="8100000" cy="148675"/>
              <a:chOff x="511982" y="4550543"/>
              <a:chExt cx="9806649" cy="180000"/>
            </a:xfrm>
          </p:grpSpPr>
          <p:grpSp>
            <p:nvGrpSpPr>
              <p:cNvPr id="327" name="Group 326">
                <a:extLst>
                  <a:ext uri="{FF2B5EF4-FFF2-40B4-BE49-F238E27FC236}">
                    <a16:creationId xmlns:a16="http://schemas.microsoft.com/office/drawing/2014/main" id="{9E39AB26-3B4C-A849-916F-B882A06AE4AF}"/>
                  </a:ext>
                </a:extLst>
              </p:cNvPr>
              <p:cNvGrpSpPr>
                <a:grpSpLocks noChangeAspect="1"/>
              </p:cNvGrpSpPr>
              <p:nvPr/>
            </p:nvGrpSpPr>
            <p:grpSpPr>
              <a:xfrm>
                <a:off x="511982" y="4550543"/>
                <a:ext cx="2366273" cy="180000"/>
                <a:chOff x="571477" y="4129830"/>
                <a:chExt cx="8297905" cy="646699"/>
              </a:xfrm>
            </p:grpSpPr>
            <p:sp>
              <p:nvSpPr>
                <p:cNvPr id="361" name="Google Shape;3608;p58">
                  <a:extLst>
                    <a:ext uri="{FF2B5EF4-FFF2-40B4-BE49-F238E27FC236}">
                      <a16:creationId xmlns:a16="http://schemas.microsoft.com/office/drawing/2014/main" id="{9A28528C-CCE3-EF44-A2D3-E857740DE02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08;p58">
                  <a:extLst>
                    <a:ext uri="{FF2B5EF4-FFF2-40B4-BE49-F238E27FC236}">
                      <a16:creationId xmlns:a16="http://schemas.microsoft.com/office/drawing/2014/main" id="{B615EBFB-97A7-464B-9D5D-F33F8C61F396}"/>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08;p58">
                  <a:extLst>
                    <a:ext uri="{FF2B5EF4-FFF2-40B4-BE49-F238E27FC236}">
                      <a16:creationId xmlns:a16="http://schemas.microsoft.com/office/drawing/2014/main" id="{B7E1E375-5AE2-154E-B9E0-3171850871E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08;p58">
                  <a:extLst>
                    <a:ext uri="{FF2B5EF4-FFF2-40B4-BE49-F238E27FC236}">
                      <a16:creationId xmlns:a16="http://schemas.microsoft.com/office/drawing/2014/main" id="{2D441922-5946-C848-BE5A-97A38AD155F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08;p58">
                  <a:extLst>
                    <a:ext uri="{FF2B5EF4-FFF2-40B4-BE49-F238E27FC236}">
                      <a16:creationId xmlns:a16="http://schemas.microsoft.com/office/drawing/2014/main" id="{34A5763A-D400-E749-AF9D-25994BBFA98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08;p58">
                  <a:extLst>
                    <a:ext uri="{FF2B5EF4-FFF2-40B4-BE49-F238E27FC236}">
                      <a16:creationId xmlns:a16="http://schemas.microsoft.com/office/drawing/2014/main" id="{68729142-3202-B34E-BF2A-C02889D8898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08;p58">
                  <a:extLst>
                    <a:ext uri="{FF2B5EF4-FFF2-40B4-BE49-F238E27FC236}">
                      <a16:creationId xmlns:a16="http://schemas.microsoft.com/office/drawing/2014/main" id="{9CA848C2-8811-F14A-A933-56A2C1027A1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08;p58">
                  <a:extLst>
                    <a:ext uri="{FF2B5EF4-FFF2-40B4-BE49-F238E27FC236}">
                      <a16:creationId xmlns:a16="http://schemas.microsoft.com/office/drawing/2014/main" id="{AE278641-142B-7A47-B99B-1948288257C2}"/>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08;p58">
                  <a:extLst>
                    <a:ext uri="{FF2B5EF4-FFF2-40B4-BE49-F238E27FC236}">
                      <a16:creationId xmlns:a16="http://schemas.microsoft.com/office/drawing/2014/main" id="{21672A7A-4770-8540-9B33-6D7DDB6764D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608;p58">
                  <a:extLst>
                    <a:ext uri="{FF2B5EF4-FFF2-40B4-BE49-F238E27FC236}">
                      <a16:creationId xmlns:a16="http://schemas.microsoft.com/office/drawing/2014/main" id="{43AA6C4D-2562-3541-9AE1-D1CFF6112C9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roup 327">
                <a:extLst>
                  <a:ext uri="{FF2B5EF4-FFF2-40B4-BE49-F238E27FC236}">
                    <a16:creationId xmlns:a16="http://schemas.microsoft.com/office/drawing/2014/main" id="{FE1FD369-3E0B-CA4A-B404-A01BB3B805BB}"/>
                  </a:ext>
                </a:extLst>
              </p:cNvPr>
              <p:cNvGrpSpPr>
                <a:grpSpLocks noChangeAspect="1"/>
              </p:cNvGrpSpPr>
              <p:nvPr/>
            </p:nvGrpSpPr>
            <p:grpSpPr>
              <a:xfrm>
                <a:off x="2998766" y="4550543"/>
                <a:ext cx="2366273" cy="180000"/>
                <a:chOff x="571477" y="4129830"/>
                <a:chExt cx="8297905" cy="646699"/>
              </a:xfrm>
            </p:grpSpPr>
            <p:sp>
              <p:nvSpPr>
                <p:cNvPr id="351" name="Google Shape;3608;p58">
                  <a:extLst>
                    <a:ext uri="{FF2B5EF4-FFF2-40B4-BE49-F238E27FC236}">
                      <a16:creationId xmlns:a16="http://schemas.microsoft.com/office/drawing/2014/main" id="{9E86FC02-0A8F-FF40-A163-B3F13168118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608;p58">
                  <a:extLst>
                    <a:ext uri="{FF2B5EF4-FFF2-40B4-BE49-F238E27FC236}">
                      <a16:creationId xmlns:a16="http://schemas.microsoft.com/office/drawing/2014/main" id="{6DA61F57-1DB6-EA43-B460-4CD99A0D98D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608;p58">
                  <a:extLst>
                    <a:ext uri="{FF2B5EF4-FFF2-40B4-BE49-F238E27FC236}">
                      <a16:creationId xmlns:a16="http://schemas.microsoft.com/office/drawing/2014/main" id="{09EC44E0-E328-7C41-BAAF-FED1C0F9382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608;p58">
                  <a:extLst>
                    <a:ext uri="{FF2B5EF4-FFF2-40B4-BE49-F238E27FC236}">
                      <a16:creationId xmlns:a16="http://schemas.microsoft.com/office/drawing/2014/main" id="{288DC1FA-5063-CD4C-9096-7313E3B9B6C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608;p58">
                  <a:extLst>
                    <a:ext uri="{FF2B5EF4-FFF2-40B4-BE49-F238E27FC236}">
                      <a16:creationId xmlns:a16="http://schemas.microsoft.com/office/drawing/2014/main" id="{F1A2277C-C463-0947-BC2B-F7CDF167678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608;p58">
                  <a:extLst>
                    <a:ext uri="{FF2B5EF4-FFF2-40B4-BE49-F238E27FC236}">
                      <a16:creationId xmlns:a16="http://schemas.microsoft.com/office/drawing/2014/main" id="{8275A00A-6C0C-B349-BDAC-3CA12BBD703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608;p58">
                  <a:extLst>
                    <a:ext uri="{FF2B5EF4-FFF2-40B4-BE49-F238E27FC236}">
                      <a16:creationId xmlns:a16="http://schemas.microsoft.com/office/drawing/2014/main" id="{71F6F0E2-C2AC-FD45-AFD8-CDB0EF1B0E14}"/>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608;p58">
                  <a:extLst>
                    <a:ext uri="{FF2B5EF4-FFF2-40B4-BE49-F238E27FC236}">
                      <a16:creationId xmlns:a16="http://schemas.microsoft.com/office/drawing/2014/main" id="{93E9368C-D241-084E-A60A-D10E683B3BDB}"/>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608;p58">
                  <a:extLst>
                    <a:ext uri="{FF2B5EF4-FFF2-40B4-BE49-F238E27FC236}">
                      <a16:creationId xmlns:a16="http://schemas.microsoft.com/office/drawing/2014/main" id="{EA3F94DF-49DC-0F48-A5AE-4466102DEA5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8;p58">
                  <a:extLst>
                    <a:ext uri="{FF2B5EF4-FFF2-40B4-BE49-F238E27FC236}">
                      <a16:creationId xmlns:a16="http://schemas.microsoft.com/office/drawing/2014/main" id="{5FFB3890-CF79-474A-9FCE-372F313240A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roup 328">
                <a:extLst>
                  <a:ext uri="{FF2B5EF4-FFF2-40B4-BE49-F238E27FC236}">
                    <a16:creationId xmlns:a16="http://schemas.microsoft.com/office/drawing/2014/main" id="{D0C19B9A-6B83-BE4D-AE3F-B2572DDB5BF9}"/>
                  </a:ext>
                </a:extLst>
              </p:cNvPr>
              <p:cNvGrpSpPr>
                <a:grpSpLocks noChangeAspect="1"/>
              </p:cNvGrpSpPr>
              <p:nvPr/>
            </p:nvGrpSpPr>
            <p:grpSpPr>
              <a:xfrm>
                <a:off x="5494834" y="4550543"/>
                <a:ext cx="2366273" cy="180000"/>
                <a:chOff x="571477" y="4129830"/>
                <a:chExt cx="8297905" cy="646699"/>
              </a:xfrm>
            </p:grpSpPr>
            <p:sp>
              <p:nvSpPr>
                <p:cNvPr id="341" name="Google Shape;3608;p58">
                  <a:extLst>
                    <a:ext uri="{FF2B5EF4-FFF2-40B4-BE49-F238E27FC236}">
                      <a16:creationId xmlns:a16="http://schemas.microsoft.com/office/drawing/2014/main" id="{2EC8070A-83A1-F64C-9639-9489F6A60DC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608;p58">
                  <a:extLst>
                    <a:ext uri="{FF2B5EF4-FFF2-40B4-BE49-F238E27FC236}">
                      <a16:creationId xmlns:a16="http://schemas.microsoft.com/office/drawing/2014/main" id="{769ADF5C-3846-D546-A0DC-0662CD64613D}"/>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608;p58">
                  <a:extLst>
                    <a:ext uri="{FF2B5EF4-FFF2-40B4-BE49-F238E27FC236}">
                      <a16:creationId xmlns:a16="http://schemas.microsoft.com/office/drawing/2014/main" id="{52D2167D-B313-C54F-81FE-207AA7B63839}"/>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608;p58">
                  <a:extLst>
                    <a:ext uri="{FF2B5EF4-FFF2-40B4-BE49-F238E27FC236}">
                      <a16:creationId xmlns:a16="http://schemas.microsoft.com/office/drawing/2014/main" id="{89DED9D6-761B-D945-875A-520F1D2619E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608;p58">
                  <a:extLst>
                    <a:ext uri="{FF2B5EF4-FFF2-40B4-BE49-F238E27FC236}">
                      <a16:creationId xmlns:a16="http://schemas.microsoft.com/office/drawing/2014/main" id="{80870A81-BEDB-A54A-B20A-FC4B5DD8D70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608;p58">
                  <a:extLst>
                    <a:ext uri="{FF2B5EF4-FFF2-40B4-BE49-F238E27FC236}">
                      <a16:creationId xmlns:a16="http://schemas.microsoft.com/office/drawing/2014/main" id="{E5283FFC-174B-774E-9D0A-4D427E92FE6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608;p58">
                  <a:extLst>
                    <a:ext uri="{FF2B5EF4-FFF2-40B4-BE49-F238E27FC236}">
                      <a16:creationId xmlns:a16="http://schemas.microsoft.com/office/drawing/2014/main" id="{6533FD5E-4AFD-CA42-8292-5D4FEFD2439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608;p58">
                  <a:extLst>
                    <a:ext uri="{FF2B5EF4-FFF2-40B4-BE49-F238E27FC236}">
                      <a16:creationId xmlns:a16="http://schemas.microsoft.com/office/drawing/2014/main" id="{88C2605B-7DB5-5744-BBA9-53C23288D942}"/>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608;p58">
                  <a:extLst>
                    <a:ext uri="{FF2B5EF4-FFF2-40B4-BE49-F238E27FC236}">
                      <a16:creationId xmlns:a16="http://schemas.microsoft.com/office/drawing/2014/main" id="{68855491-4855-4844-8263-FD8CC1D2EADD}"/>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608;p58">
                  <a:extLst>
                    <a:ext uri="{FF2B5EF4-FFF2-40B4-BE49-F238E27FC236}">
                      <a16:creationId xmlns:a16="http://schemas.microsoft.com/office/drawing/2014/main" id="{9E27046F-325C-CB42-952E-C69DA6DE84D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roup 329">
                <a:extLst>
                  <a:ext uri="{FF2B5EF4-FFF2-40B4-BE49-F238E27FC236}">
                    <a16:creationId xmlns:a16="http://schemas.microsoft.com/office/drawing/2014/main" id="{500DD6A5-984B-E949-8A39-A68882DFECE7}"/>
                  </a:ext>
                </a:extLst>
              </p:cNvPr>
              <p:cNvGrpSpPr>
                <a:grpSpLocks noChangeAspect="1"/>
              </p:cNvGrpSpPr>
              <p:nvPr/>
            </p:nvGrpSpPr>
            <p:grpSpPr>
              <a:xfrm>
                <a:off x="7952358" y="4550543"/>
                <a:ext cx="2366273" cy="180000"/>
                <a:chOff x="571477" y="4129830"/>
                <a:chExt cx="8297905" cy="646699"/>
              </a:xfrm>
            </p:grpSpPr>
            <p:sp>
              <p:nvSpPr>
                <p:cNvPr id="331" name="Google Shape;3608;p58">
                  <a:extLst>
                    <a:ext uri="{FF2B5EF4-FFF2-40B4-BE49-F238E27FC236}">
                      <a16:creationId xmlns:a16="http://schemas.microsoft.com/office/drawing/2014/main" id="{6861B40E-DB8B-B949-8A29-897CEAD2CF1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608;p58">
                  <a:extLst>
                    <a:ext uri="{FF2B5EF4-FFF2-40B4-BE49-F238E27FC236}">
                      <a16:creationId xmlns:a16="http://schemas.microsoft.com/office/drawing/2014/main" id="{6901523D-1184-7243-8ED5-321A84371A3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608;p58">
                  <a:extLst>
                    <a:ext uri="{FF2B5EF4-FFF2-40B4-BE49-F238E27FC236}">
                      <a16:creationId xmlns:a16="http://schemas.microsoft.com/office/drawing/2014/main" id="{B94BA197-D3AE-C243-BFE8-B7610C58611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608;p58">
                  <a:extLst>
                    <a:ext uri="{FF2B5EF4-FFF2-40B4-BE49-F238E27FC236}">
                      <a16:creationId xmlns:a16="http://schemas.microsoft.com/office/drawing/2014/main" id="{2B89D396-E7C0-2845-A61C-B9694CF09C3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608;p58">
                  <a:extLst>
                    <a:ext uri="{FF2B5EF4-FFF2-40B4-BE49-F238E27FC236}">
                      <a16:creationId xmlns:a16="http://schemas.microsoft.com/office/drawing/2014/main" id="{ADAA0A5C-37D4-EA4F-A1FD-F22B54FDEA7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608;p58">
                  <a:extLst>
                    <a:ext uri="{FF2B5EF4-FFF2-40B4-BE49-F238E27FC236}">
                      <a16:creationId xmlns:a16="http://schemas.microsoft.com/office/drawing/2014/main" id="{03A2B2E9-410B-9E4A-AF6C-699971459F27}"/>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608;p58">
                  <a:extLst>
                    <a:ext uri="{FF2B5EF4-FFF2-40B4-BE49-F238E27FC236}">
                      <a16:creationId xmlns:a16="http://schemas.microsoft.com/office/drawing/2014/main" id="{94B65F29-2AFB-424B-8434-5F5AAA24E54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608;p58">
                  <a:extLst>
                    <a:ext uri="{FF2B5EF4-FFF2-40B4-BE49-F238E27FC236}">
                      <a16:creationId xmlns:a16="http://schemas.microsoft.com/office/drawing/2014/main" id="{10EAE8F8-DC5D-C143-839E-2A2F77F97CA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608;p58">
                  <a:extLst>
                    <a:ext uri="{FF2B5EF4-FFF2-40B4-BE49-F238E27FC236}">
                      <a16:creationId xmlns:a16="http://schemas.microsoft.com/office/drawing/2014/main" id="{92EC64C9-D77F-DB4E-98C3-E33529927FF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608;p58">
                  <a:extLst>
                    <a:ext uri="{FF2B5EF4-FFF2-40B4-BE49-F238E27FC236}">
                      <a16:creationId xmlns:a16="http://schemas.microsoft.com/office/drawing/2014/main" id="{BEFB3BB6-AB25-6A41-9449-FDE2A57EAE4C}"/>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 name="Group 189">
              <a:extLst>
                <a:ext uri="{FF2B5EF4-FFF2-40B4-BE49-F238E27FC236}">
                  <a16:creationId xmlns:a16="http://schemas.microsoft.com/office/drawing/2014/main" id="{5E4D5042-583F-C144-AB1D-E01F070F8322}"/>
                </a:ext>
              </a:extLst>
            </p:cNvPr>
            <p:cNvGrpSpPr>
              <a:grpSpLocks noChangeAspect="1"/>
            </p:cNvGrpSpPr>
            <p:nvPr/>
          </p:nvGrpSpPr>
          <p:grpSpPr>
            <a:xfrm rot="16200000">
              <a:off x="-3900145" y="1476832"/>
              <a:ext cx="8100000" cy="148675"/>
              <a:chOff x="511982" y="4550543"/>
              <a:chExt cx="9806649" cy="180000"/>
            </a:xfrm>
          </p:grpSpPr>
          <p:grpSp>
            <p:nvGrpSpPr>
              <p:cNvPr id="283" name="Group 282">
                <a:extLst>
                  <a:ext uri="{FF2B5EF4-FFF2-40B4-BE49-F238E27FC236}">
                    <a16:creationId xmlns:a16="http://schemas.microsoft.com/office/drawing/2014/main" id="{94338B9C-DB89-E844-AD29-979C4D8EC159}"/>
                  </a:ext>
                </a:extLst>
              </p:cNvPr>
              <p:cNvGrpSpPr>
                <a:grpSpLocks noChangeAspect="1"/>
              </p:cNvGrpSpPr>
              <p:nvPr/>
            </p:nvGrpSpPr>
            <p:grpSpPr>
              <a:xfrm>
                <a:off x="511982" y="4550543"/>
                <a:ext cx="2366273" cy="180000"/>
                <a:chOff x="571477" y="4129830"/>
                <a:chExt cx="8297905" cy="646699"/>
              </a:xfrm>
            </p:grpSpPr>
            <p:sp>
              <p:nvSpPr>
                <p:cNvPr id="317" name="Google Shape;3608;p58">
                  <a:extLst>
                    <a:ext uri="{FF2B5EF4-FFF2-40B4-BE49-F238E27FC236}">
                      <a16:creationId xmlns:a16="http://schemas.microsoft.com/office/drawing/2014/main" id="{D5DD6940-FB5F-2146-A1F9-4276404469E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608;p58">
                  <a:extLst>
                    <a:ext uri="{FF2B5EF4-FFF2-40B4-BE49-F238E27FC236}">
                      <a16:creationId xmlns:a16="http://schemas.microsoft.com/office/drawing/2014/main" id="{DAE09BAA-FBCE-1942-A108-24B42039D6B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608;p58">
                  <a:extLst>
                    <a:ext uri="{FF2B5EF4-FFF2-40B4-BE49-F238E27FC236}">
                      <a16:creationId xmlns:a16="http://schemas.microsoft.com/office/drawing/2014/main" id="{AF768E1B-3945-8C47-B7AB-74AE5756DB3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608;p58">
                  <a:extLst>
                    <a:ext uri="{FF2B5EF4-FFF2-40B4-BE49-F238E27FC236}">
                      <a16:creationId xmlns:a16="http://schemas.microsoft.com/office/drawing/2014/main" id="{EF5A1BA8-4640-D54F-9A8A-9E46CBD3231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608;p58">
                  <a:extLst>
                    <a:ext uri="{FF2B5EF4-FFF2-40B4-BE49-F238E27FC236}">
                      <a16:creationId xmlns:a16="http://schemas.microsoft.com/office/drawing/2014/main" id="{52E9EC34-845F-5143-8A9C-18A6F554E4A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608;p58">
                  <a:extLst>
                    <a:ext uri="{FF2B5EF4-FFF2-40B4-BE49-F238E27FC236}">
                      <a16:creationId xmlns:a16="http://schemas.microsoft.com/office/drawing/2014/main" id="{1B081A1D-D357-6246-A1C3-7ADC9AADD39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608;p58">
                  <a:extLst>
                    <a:ext uri="{FF2B5EF4-FFF2-40B4-BE49-F238E27FC236}">
                      <a16:creationId xmlns:a16="http://schemas.microsoft.com/office/drawing/2014/main" id="{4225E23C-B405-3941-B4B5-A0B2B62A5A0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608;p58">
                  <a:extLst>
                    <a:ext uri="{FF2B5EF4-FFF2-40B4-BE49-F238E27FC236}">
                      <a16:creationId xmlns:a16="http://schemas.microsoft.com/office/drawing/2014/main" id="{0C6917A3-F785-C744-9468-A6FB60A296B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608;p58">
                  <a:extLst>
                    <a:ext uri="{FF2B5EF4-FFF2-40B4-BE49-F238E27FC236}">
                      <a16:creationId xmlns:a16="http://schemas.microsoft.com/office/drawing/2014/main" id="{7AAC707A-D32F-F844-A661-015ECC62F04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608;p58">
                  <a:extLst>
                    <a:ext uri="{FF2B5EF4-FFF2-40B4-BE49-F238E27FC236}">
                      <a16:creationId xmlns:a16="http://schemas.microsoft.com/office/drawing/2014/main" id="{0D1CC199-EF0C-7A49-BCF8-CADB020461C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roup 283">
                <a:extLst>
                  <a:ext uri="{FF2B5EF4-FFF2-40B4-BE49-F238E27FC236}">
                    <a16:creationId xmlns:a16="http://schemas.microsoft.com/office/drawing/2014/main" id="{82DFA6DF-8E72-CC4B-938A-9C675E1E6DAF}"/>
                  </a:ext>
                </a:extLst>
              </p:cNvPr>
              <p:cNvGrpSpPr>
                <a:grpSpLocks noChangeAspect="1"/>
              </p:cNvGrpSpPr>
              <p:nvPr/>
            </p:nvGrpSpPr>
            <p:grpSpPr>
              <a:xfrm>
                <a:off x="2998766" y="4550543"/>
                <a:ext cx="2366273" cy="180000"/>
                <a:chOff x="571477" y="4129830"/>
                <a:chExt cx="8297905" cy="646699"/>
              </a:xfrm>
            </p:grpSpPr>
            <p:sp>
              <p:nvSpPr>
                <p:cNvPr id="307" name="Google Shape;3608;p58">
                  <a:extLst>
                    <a:ext uri="{FF2B5EF4-FFF2-40B4-BE49-F238E27FC236}">
                      <a16:creationId xmlns:a16="http://schemas.microsoft.com/office/drawing/2014/main" id="{A227747C-016C-354A-AC5F-7266D3FBBFE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608;p58">
                  <a:extLst>
                    <a:ext uri="{FF2B5EF4-FFF2-40B4-BE49-F238E27FC236}">
                      <a16:creationId xmlns:a16="http://schemas.microsoft.com/office/drawing/2014/main" id="{351D3E37-1099-F042-8DB8-3B064CD1C61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608;p58">
                  <a:extLst>
                    <a:ext uri="{FF2B5EF4-FFF2-40B4-BE49-F238E27FC236}">
                      <a16:creationId xmlns:a16="http://schemas.microsoft.com/office/drawing/2014/main" id="{53682F4A-7B15-3C4E-B760-062ECFA6517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608;p58">
                  <a:extLst>
                    <a:ext uri="{FF2B5EF4-FFF2-40B4-BE49-F238E27FC236}">
                      <a16:creationId xmlns:a16="http://schemas.microsoft.com/office/drawing/2014/main" id="{5F6919B8-6AC3-FF44-950F-CA8B20AD6C4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608;p58">
                  <a:extLst>
                    <a:ext uri="{FF2B5EF4-FFF2-40B4-BE49-F238E27FC236}">
                      <a16:creationId xmlns:a16="http://schemas.microsoft.com/office/drawing/2014/main" id="{1A9693BD-A711-C14F-ABDF-118AEC70643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608;p58">
                  <a:extLst>
                    <a:ext uri="{FF2B5EF4-FFF2-40B4-BE49-F238E27FC236}">
                      <a16:creationId xmlns:a16="http://schemas.microsoft.com/office/drawing/2014/main" id="{899E04FC-2C68-3D41-823C-38B5C02425B7}"/>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608;p58">
                  <a:extLst>
                    <a:ext uri="{FF2B5EF4-FFF2-40B4-BE49-F238E27FC236}">
                      <a16:creationId xmlns:a16="http://schemas.microsoft.com/office/drawing/2014/main" id="{2B4F730F-9DFB-2444-9370-68EBD08DA5E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608;p58">
                  <a:extLst>
                    <a:ext uri="{FF2B5EF4-FFF2-40B4-BE49-F238E27FC236}">
                      <a16:creationId xmlns:a16="http://schemas.microsoft.com/office/drawing/2014/main" id="{B4C6A68A-4813-C240-82A6-4C60A9B26005}"/>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608;p58">
                  <a:extLst>
                    <a:ext uri="{FF2B5EF4-FFF2-40B4-BE49-F238E27FC236}">
                      <a16:creationId xmlns:a16="http://schemas.microsoft.com/office/drawing/2014/main" id="{AEC109EF-BD44-1848-87F9-35B795DAC93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608;p58">
                  <a:extLst>
                    <a:ext uri="{FF2B5EF4-FFF2-40B4-BE49-F238E27FC236}">
                      <a16:creationId xmlns:a16="http://schemas.microsoft.com/office/drawing/2014/main" id="{6CD510FC-E541-764B-904A-42B3FF86F0EA}"/>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roup 284">
                <a:extLst>
                  <a:ext uri="{FF2B5EF4-FFF2-40B4-BE49-F238E27FC236}">
                    <a16:creationId xmlns:a16="http://schemas.microsoft.com/office/drawing/2014/main" id="{B496CED9-D957-7F4F-8B24-E1E621EB7C66}"/>
                  </a:ext>
                </a:extLst>
              </p:cNvPr>
              <p:cNvGrpSpPr>
                <a:grpSpLocks noChangeAspect="1"/>
              </p:cNvGrpSpPr>
              <p:nvPr/>
            </p:nvGrpSpPr>
            <p:grpSpPr>
              <a:xfrm>
                <a:off x="5494834" y="4550543"/>
                <a:ext cx="2366273" cy="180000"/>
                <a:chOff x="571477" y="4129830"/>
                <a:chExt cx="8297905" cy="646699"/>
              </a:xfrm>
            </p:grpSpPr>
            <p:sp>
              <p:nvSpPr>
                <p:cNvPr id="297" name="Google Shape;3608;p58">
                  <a:extLst>
                    <a:ext uri="{FF2B5EF4-FFF2-40B4-BE49-F238E27FC236}">
                      <a16:creationId xmlns:a16="http://schemas.microsoft.com/office/drawing/2014/main" id="{44411A26-2FDB-EF43-BB25-591B1BD9F2D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3608;p58">
                  <a:extLst>
                    <a:ext uri="{FF2B5EF4-FFF2-40B4-BE49-F238E27FC236}">
                      <a16:creationId xmlns:a16="http://schemas.microsoft.com/office/drawing/2014/main" id="{36964428-6FAA-0144-BC08-8B02EBF3D646}"/>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608;p58">
                  <a:extLst>
                    <a:ext uri="{FF2B5EF4-FFF2-40B4-BE49-F238E27FC236}">
                      <a16:creationId xmlns:a16="http://schemas.microsoft.com/office/drawing/2014/main" id="{AA237294-1E4F-0D44-ADCB-5685802FFF7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608;p58">
                  <a:extLst>
                    <a:ext uri="{FF2B5EF4-FFF2-40B4-BE49-F238E27FC236}">
                      <a16:creationId xmlns:a16="http://schemas.microsoft.com/office/drawing/2014/main" id="{8F18ABCD-BA8B-7A4B-9225-2E6033D3E1C7}"/>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608;p58">
                  <a:extLst>
                    <a:ext uri="{FF2B5EF4-FFF2-40B4-BE49-F238E27FC236}">
                      <a16:creationId xmlns:a16="http://schemas.microsoft.com/office/drawing/2014/main" id="{D1663949-D3D6-1745-B567-7F38C0F795E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608;p58">
                  <a:extLst>
                    <a:ext uri="{FF2B5EF4-FFF2-40B4-BE49-F238E27FC236}">
                      <a16:creationId xmlns:a16="http://schemas.microsoft.com/office/drawing/2014/main" id="{F06FA511-DE74-6E41-9DDE-40F365648F2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608;p58">
                  <a:extLst>
                    <a:ext uri="{FF2B5EF4-FFF2-40B4-BE49-F238E27FC236}">
                      <a16:creationId xmlns:a16="http://schemas.microsoft.com/office/drawing/2014/main" id="{B2143522-254F-3F42-8D63-DB087F97BAD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608;p58">
                  <a:extLst>
                    <a:ext uri="{FF2B5EF4-FFF2-40B4-BE49-F238E27FC236}">
                      <a16:creationId xmlns:a16="http://schemas.microsoft.com/office/drawing/2014/main" id="{C9DC7215-8E36-1345-A1DB-19689869304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608;p58">
                  <a:extLst>
                    <a:ext uri="{FF2B5EF4-FFF2-40B4-BE49-F238E27FC236}">
                      <a16:creationId xmlns:a16="http://schemas.microsoft.com/office/drawing/2014/main" id="{352F61D1-6F99-FA4F-B23C-078DA2B839C2}"/>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608;p58">
                  <a:extLst>
                    <a:ext uri="{FF2B5EF4-FFF2-40B4-BE49-F238E27FC236}">
                      <a16:creationId xmlns:a16="http://schemas.microsoft.com/office/drawing/2014/main" id="{774C04E4-A0DC-6346-8B1D-F88DC411F34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roup 285">
                <a:extLst>
                  <a:ext uri="{FF2B5EF4-FFF2-40B4-BE49-F238E27FC236}">
                    <a16:creationId xmlns:a16="http://schemas.microsoft.com/office/drawing/2014/main" id="{3651A049-7DCA-534D-BBE8-4C3EAFDF282F}"/>
                  </a:ext>
                </a:extLst>
              </p:cNvPr>
              <p:cNvGrpSpPr>
                <a:grpSpLocks noChangeAspect="1"/>
              </p:cNvGrpSpPr>
              <p:nvPr/>
            </p:nvGrpSpPr>
            <p:grpSpPr>
              <a:xfrm>
                <a:off x="7952358" y="4550543"/>
                <a:ext cx="2366273" cy="180000"/>
                <a:chOff x="571477" y="4129830"/>
                <a:chExt cx="8297905" cy="646699"/>
              </a:xfrm>
            </p:grpSpPr>
            <p:sp>
              <p:nvSpPr>
                <p:cNvPr id="287" name="Google Shape;3608;p58">
                  <a:extLst>
                    <a:ext uri="{FF2B5EF4-FFF2-40B4-BE49-F238E27FC236}">
                      <a16:creationId xmlns:a16="http://schemas.microsoft.com/office/drawing/2014/main" id="{4C988B18-AB52-6241-9D78-687535A1044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3608;p58">
                  <a:extLst>
                    <a:ext uri="{FF2B5EF4-FFF2-40B4-BE49-F238E27FC236}">
                      <a16:creationId xmlns:a16="http://schemas.microsoft.com/office/drawing/2014/main" id="{BD27B7DF-E9AC-2944-B8EC-7EA6FAD198A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608;p58">
                  <a:extLst>
                    <a:ext uri="{FF2B5EF4-FFF2-40B4-BE49-F238E27FC236}">
                      <a16:creationId xmlns:a16="http://schemas.microsoft.com/office/drawing/2014/main" id="{D7ECFE74-B404-7240-9F6E-B816D222544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3608;p58">
                  <a:extLst>
                    <a:ext uri="{FF2B5EF4-FFF2-40B4-BE49-F238E27FC236}">
                      <a16:creationId xmlns:a16="http://schemas.microsoft.com/office/drawing/2014/main" id="{AD39B093-CD3F-164D-A590-7308E972A3B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608;p58">
                  <a:extLst>
                    <a:ext uri="{FF2B5EF4-FFF2-40B4-BE49-F238E27FC236}">
                      <a16:creationId xmlns:a16="http://schemas.microsoft.com/office/drawing/2014/main" id="{28400DE3-CBEB-F148-B44B-89EBE6277A0E}"/>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3608;p58">
                  <a:extLst>
                    <a:ext uri="{FF2B5EF4-FFF2-40B4-BE49-F238E27FC236}">
                      <a16:creationId xmlns:a16="http://schemas.microsoft.com/office/drawing/2014/main" id="{236D7CC5-1F7A-2144-AB5E-4D867AC7E4C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608;p58">
                  <a:extLst>
                    <a:ext uri="{FF2B5EF4-FFF2-40B4-BE49-F238E27FC236}">
                      <a16:creationId xmlns:a16="http://schemas.microsoft.com/office/drawing/2014/main" id="{04A8E887-B58B-5D47-9534-E28746CA421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3608;p58">
                  <a:extLst>
                    <a:ext uri="{FF2B5EF4-FFF2-40B4-BE49-F238E27FC236}">
                      <a16:creationId xmlns:a16="http://schemas.microsoft.com/office/drawing/2014/main" id="{A860EECB-5C55-A640-BB93-AA4366274B2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608;p58">
                  <a:extLst>
                    <a:ext uri="{FF2B5EF4-FFF2-40B4-BE49-F238E27FC236}">
                      <a16:creationId xmlns:a16="http://schemas.microsoft.com/office/drawing/2014/main" id="{9AF4A508-5E39-EA41-9C55-41489AC56A7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3608;p58">
                  <a:extLst>
                    <a:ext uri="{FF2B5EF4-FFF2-40B4-BE49-F238E27FC236}">
                      <a16:creationId xmlns:a16="http://schemas.microsoft.com/office/drawing/2014/main" id="{999AD688-4B0E-2549-ADC9-F87FE6A5264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 name="Group 190">
              <a:extLst>
                <a:ext uri="{FF2B5EF4-FFF2-40B4-BE49-F238E27FC236}">
                  <a16:creationId xmlns:a16="http://schemas.microsoft.com/office/drawing/2014/main" id="{09F9D817-5B68-AC4C-B621-B09029D0693E}"/>
                </a:ext>
              </a:extLst>
            </p:cNvPr>
            <p:cNvGrpSpPr>
              <a:grpSpLocks noChangeAspect="1"/>
            </p:cNvGrpSpPr>
            <p:nvPr/>
          </p:nvGrpSpPr>
          <p:grpSpPr>
            <a:xfrm>
              <a:off x="658695" y="101813"/>
              <a:ext cx="8100000" cy="148675"/>
              <a:chOff x="511982" y="4550543"/>
              <a:chExt cx="9806649" cy="180000"/>
            </a:xfrm>
          </p:grpSpPr>
          <p:grpSp>
            <p:nvGrpSpPr>
              <p:cNvPr id="239" name="Group 238">
                <a:extLst>
                  <a:ext uri="{FF2B5EF4-FFF2-40B4-BE49-F238E27FC236}">
                    <a16:creationId xmlns:a16="http://schemas.microsoft.com/office/drawing/2014/main" id="{A993860E-585A-674A-BFE9-82C3683655A6}"/>
                  </a:ext>
                </a:extLst>
              </p:cNvPr>
              <p:cNvGrpSpPr>
                <a:grpSpLocks noChangeAspect="1"/>
              </p:cNvGrpSpPr>
              <p:nvPr/>
            </p:nvGrpSpPr>
            <p:grpSpPr>
              <a:xfrm>
                <a:off x="511982" y="4550543"/>
                <a:ext cx="2366273" cy="180000"/>
                <a:chOff x="571477" y="4129830"/>
                <a:chExt cx="8297905" cy="646699"/>
              </a:xfrm>
            </p:grpSpPr>
            <p:sp>
              <p:nvSpPr>
                <p:cNvPr id="273" name="Google Shape;3608;p58">
                  <a:extLst>
                    <a:ext uri="{FF2B5EF4-FFF2-40B4-BE49-F238E27FC236}">
                      <a16:creationId xmlns:a16="http://schemas.microsoft.com/office/drawing/2014/main" id="{3F0DA974-9316-7C4C-AB01-E72F68C5A0A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3608;p58">
                  <a:extLst>
                    <a:ext uri="{FF2B5EF4-FFF2-40B4-BE49-F238E27FC236}">
                      <a16:creationId xmlns:a16="http://schemas.microsoft.com/office/drawing/2014/main" id="{1548E711-C0D4-C34C-9F6F-B9478D7F14D8}"/>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608;p58">
                  <a:extLst>
                    <a:ext uri="{FF2B5EF4-FFF2-40B4-BE49-F238E27FC236}">
                      <a16:creationId xmlns:a16="http://schemas.microsoft.com/office/drawing/2014/main" id="{086E30D0-3517-A040-9BFE-84C126AA199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3608;p58">
                  <a:extLst>
                    <a:ext uri="{FF2B5EF4-FFF2-40B4-BE49-F238E27FC236}">
                      <a16:creationId xmlns:a16="http://schemas.microsoft.com/office/drawing/2014/main" id="{AE0ED2BA-6FC9-D44B-A281-468C1898D853}"/>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608;p58">
                  <a:extLst>
                    <a:ext uri="{FF2B5EF4-FFF2-40B4-BE49-F238E27FC236}">
                      <a16:creationId xmlns:a16="http://schemas.microsoft.com/office/drawing/2014/main" id="{F9A635D1-A872-414D-90DE-FA1F9478B38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3608;p58">
                  <a:extLst>
                    <a:ext uri="{FF2B5EF4-FFF2-40B4-BE49-F238E27FC236}">
                      <a16:creationId xmlns:a16="http://schemas.microsoft.com/office/drawing/2014/main" id="{D6EF3BDE-6E64-C64A-8AC7-DCB6CE4C773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608;p58">
                  <a:extLst>
                    <a:ext uri="{FF2B5EF4-FFF2-40B4-BE49-F238E27FC236}">
                      <a16:creationId xmlns:a16="http://schemas.microsoft.com/office/drawing/2014/main" id="{50C02586-7CB0-DE45-86AC-CD21F39190D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3608;p58">
                  <a:extLst>
                    <a:ext uri="{FF2B5EF4-FFF2-40B4-BE49-F238E27FC236}">
                      <a16:creationId xmlns:a16="http://schemas.microsoft.com/office/drawing/2014/main" id="{6E742A81-8BDE-7840-87B7-0469E008E4E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608;p58">
                  <a:extLst>
                    <a:ext uri="{FF2B5EF4-FFF2-40B4-BE49-F238E27FC236}">
                      <a16:creationId xmlns:a16="http://schemas.microsoft.com/office/drawing/2014/main" id="{83F93F8F-544E-8542-BD16-DD61D33FFB9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3608;p58">
                  <a:extLst>
                    <a:ext uri="{FF2B5EF4-FFF2-40B4-BE49-F238E27FC236}">
                      <a16:creationId xmlns:a16="http://schemas.microsoft.com/office/drawing/2014/main" id="{F5AA1209-D989-684D-B288-4ED465366B5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roup 239">
                <a:extLst>
                  <a:ext uri="{FF2B5EF4-FFF2-40B4-BE49-F238E27FC236}">
                    <a16:creationId xmlns:a16="http://schemas.microsoft.com/office/drawing/2014/main" id="{26E1E4F4-7F75-7C47-9416-028DADC9B2EF}"/>
                  </a:ext>
                </a:extLst>
              </p:cNvPr>
              <p:cNvGrpSpPr>
                <a:grpSpLocks noChangeAspect="1"/>
              </p:cNvGrpSpPr>
              <p:nvPr/>
            </p:nvGrpSpPr>
            <p:grpSpPr>
              <a:xfrm>
                <a:off x="2998766" y="4550543"/>
                <a:ext cx="2366273" cy="180000"/>
                <a:chOff x="571477" y="4129830"/>
                <a:chExt cx="8297905" cy="646699"/>
              </a:xfrm>
            </p:grpSpPr>
            <p:sp>
              <p:nvSpPr>
                <p:cNvPr id="263" name="Google Shape;3608;p58">
                  <a:extLst>
                    <a:ext uri="{FF2B5EF4-FFF2-40B4-BE49-F238E27FC236}">
                      <a16:creationId xmlns:a16="http://schemas.microsoft.com/office/drawing/2014/main" id="{19E325AE-2F38-9943-B30F-6E41CC77917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3608;p58">
                  <a:extLst>
                    <a:ext uri="{FF2B5EF4-FFF2-40B4-BE49-F238E27FC236}">
                      <a16:creationId xmlns:a16="http://schemas.microsoft.com/office/drawing/2014/main" id="{C4F395CF-AAD1-7340-B3AA-1D77F0E18AB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608;p58">
                  <a:extLst>
                    <a:ext uri="{FF2B5EF4-FFF2-40B4-BE49-F238E27FC236}">
                      <a16:creationId xmlns:a16="http://schemas.microsoft.com/office/drawing/2014/main" id="{C43D10AC-858E-E34A-8884-C8A6709BB5B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3608;p58">
                  <a:extLst>
                    <a:ext uri="{FF2B5EF4-FFF2-40B4-BE49-F238E27FC236}">
                      <a16:creationId xmlns:a16="http://schemas.microsoft.com/office/drawing/2014/main" id="{530332E1-30BB-A041-B78D-54FFE17ED00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608;p58">
                  <a:extLst>
                    <a:ext uri="{FF2B5EF4-FFF2-40B4-BE49-F238E27FC236}">
                      <a16:creationId xmlns:a16="http://schemas.microsoft.com/office/drawing/2014/main" id="{B257D18E-102B-614D-9B6C-C09C7F1B5BA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3608;p58">
                  <a:extLst>
                    <a:ext uri="{FF2B5EF4-FFF2-40B4-BE49-F238E27FC236}">
                      <a16:creationId xmlns:a16="http://schemas.microsoft.com/office/drawing/2014/main" id="{04AADCF1-4E1F-5C40-8C69-7F8EB9E74C0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608;p58">
                  <a:extLst>
                    <a:ext uri="{FF2B5EF4-FFF2-40B4-BE49-F238E27FC236}">
                      <a16:creationId xmlns:a16="http://schemas.microsoft.com/office/drawing/2014/main" id="{D57F4EFF-B03B-8A49-96E5-B4C4A406C69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3608;p58">
                  <a:extLst>
                    <a:ext uri="{FF2B5EF4-FFF2-40B4-BE49-F238E27FC236}">
                      <a16:creationId xmlns:a16="http://schemas.microsoft.com/office/drawing/2014/main" id="{9D011902-90A6-2C4C-94E8-0C9465B473E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608;p58">
                  <a:extLst>
                    <a:ext uri="{FF2B5EF4-FFF2-40B4-BE49-F238E27FC236}">
                      <a16:creationId xmlns:a16="http://schemas.microsoft.com/office/drawing/2014/main" id="{7ADB9CED-E50C-4947-9401-32366068885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3608;p58">
                  <a:extLst>
                    <a:ext uri="{FF2B5EF4-FFF2-40B4-BE49-F238E27FC236}">
                      <a16:creationId xmlns:a16="http://schemas.microsoft.com/office/drawing/2014/main" id="{B4B3CC35-FE5B-3448-ABC7-D08179339E9C}"/>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roup 240">
                <a:extLst>
                  <a:ext uri="{FF2B5EF4-FFF2-40B4-BE49-F238E27FC236}">
                    <a16:creationId xmlns:a16="http://schemas.microsoft.com/office/drawing/2014/main" id="{883EE7A9-4EF0-264B-AFBD-B83AA69B152D}"/>
                  </a:ext>
                </a:extLst>
              </p:cNvPr>
              <p:cNvGrpSpPr>
                <a:grpSpLocks noChangeAspect="1"/>
              </p:cNvGrpSpPr>
              <p:nvPr/>
            </p:nvGrpSpPr>
            <p:grpSpPr>
              <a:xfrm>
                <a:off x="5494834" y="4550543"/>
                <a:ext cx="2366273" cy="180000"/>
                <a:chOff x="571477" y="4129830"/>
                <a:chExt cx="8297905" cy="646699"/>
              </a:xfrm>
            </p:grpSpPr>
            <p:sp>
              <p:nvSpPr>
                <p:cNvPr id="253" name="Google Shape;3608;p58">
                  <a:extLst>
                    <a:ext uri="{FF2B5EF4-FFF2-40B4-BE49-F238E27FC236}">
                      <a16:creationId xmlns:a16="http://schemas.microsoft.com/office/drawing/2014/main" id="{30D84B5B-E4A4-AE40-8B3F-E0C2102D134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3608;p58">
                  <a:extLst>
                    <a:ext uri="{FF2B5EF4-FFF2-40B4-BE49-F238E27FC236}">
                      <a16:creationId xmlns:a16="http://schemas.microsoft.com/office/drawing/2014/main" id="{E9F55C08-A938-0549-97C3-F44C1DECFDE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608;p58">
                  <a:extLst>
                    <a:ext uri="{FF2B5EF4-FFF2-40B4-BE49-F238E27FC236}">
                      <a16:creationId xmlns:a16="http://schemas.microsoft.com/office/drawing/2014/main" id="{2E55B35F-7BCB-C64A-A4A9-AE9A4B6DE9A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3608;p58">
                  <a:extLst>
                    <a:ext uri="{FF2B5EF4-FFF2-40B4-BE49-F238E27FC236}">
                      <a16:creationId xmlns:a16="http://schemas.microsoft.com/office/drawing/2014/main" id="{BD9E26E4-FF9F-3E45-8AE2-8F8FD4823B6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608;p58">
                  <a:extLst>
                    <a:ext uri="{FF2B5EF4-FFF2-40B4-BE49-F238E27FC236}">
                      <a16:creationId xmlns:a16="http://schemas.microsoft.com/office/drawing/2014/main" id="{AF31FA68-2DC5-DC41-95DE-CE423D551AE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3608;p58">
                  <a:extLst>
                    <a:ext uri="{FF2B5EF4-FFF2-40B4-BE49-F238E27FC236}">
                      <a16:creationId xmlns:a16="http://schemas.microsoft.com/office/drawing/2014/main" id="{614174B7-002F-8640-80DA-FFFFD35A7B5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608;p58">
                  <a:extLst>
                    <a:ext uri="{FF2B5EF4-FFF2-40B4-BE49-F238E27FC236}">
                      <a16:creationId xmlns:a16="http://schemas.microsoft.com/office/drawing/2014/main" id="{09953504-1500-0B41-A689-D1913FAFF0D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3608;p58">
                  <a:extLst>
                    <a:ext uri="{FF2B5EF4-FFF2-40B4-BE49-F238E27FC236}">
                      <a16:creationId xmlns:a16="http://schemas.microsoft.com/office/drawing/2014/main" id="{FA568370-D05C-4146-9169-3FF10A8CE20D}"/>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608;p58">
                  <a:extLst>
                    <a:ext uri="{FF2B5EF4-FFF2-40B4-BE49-F238E27FC236}">
                      <a16:creationId xmlns:a16="http://schemas.microsoft.com/office/drawing/2014/main" id="{C7847DE4-D1BC-3642-8E89-CEF80E02EBC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3608;p58">
                  <a:extLst>
                    <a:ext uri="{FF2B5EF4-FFF2-40B4-BE49-F238E27FC236}">
                      <a16:creationId xmlns:a16="http://schemas.microsoft.com/office/drawing/2014/main" id="{5C9FE062-BE9A-C449-9765-3176280CAA8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roup 241">
                <a:extLst>
                  <a:ext uri="{FF2B5EF4-FFF2-40B4-BE49-F238E27FC236}">
                    <a16:creationId xmlns:a16="http://schemas.microsoft.com/office/drawing/2014/main" id="{245D062F-62C2-864E-902A-7FE382D43648}"/>
                  </a:ext>
                </a:extLst>
              </p:cNvPr>
              <p:cNvGrpSpPr>
                <a:grpSpLocks noChangeAspect="1"/>
              </p:cNvGrpSpPr>
              <p:nvPr/>
            </p:nvGrpSpPr>
            <p:grpSpPr>
              <a:xfrm>
                <a:off x="7952358" y="4550543"/>
                <a:ext cx="2366273" cy="180000"/>
                <a:chOff x="571477" y="4129830"/>
                <a:chExt cx="8297905" cy="646699"/>
              </a:xfrm>
            </p:grpSpPr>
            <p:sp>
              <p:nvSpPr>
                <p:cNvPr id="243" name="Google Shape;3608;p58">
                  <a:extLst>
                    <a:ext uri="{FF2B5EF4-FFF2-40B4-BE49-F238E27FC236}">
                      <a16:creationId xmlns:a16="http://schemas.microsoft.com/office/drawing/2014/main" id="{0D688AF3-3D08-1440-91F6-21F0620E479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3608;p58">
                  <a:extLst>
                    <a:ext uri="{FF2B5EF4-FFF2-40B4-BE49-F238E27FC236}">
                      <a16:creationId xmlns:a16="http://schemas.microsoft.com/office/drawing/2014/main" id="{EBC1D5D4-40FA-3D44-A811-26984515A71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608;p58">
                  <a:extLst>
                    <a:ext uri="{FF2B5EF4-FFF2-40B4-BE49-F238E27FC236}">
                      <a16:creationId xmlns:a16="http://schemas.microsoft.com/office/drawing/2014/main" id="{F0C37467-82D9-C344-8CE1-810EFEB2D7A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3608;p58">
                  <a:extLst>
                    <a:ext uri="{FF2B5EF4-FFF2-40B4-BE49-F238E27FC236}">
                      <a16:creationId xmlns:a16="http://schemas.microsoft.com/office/drawing/2014/main" id="{9CBFF97E-BEEF-E54B-88B1-595160A32833}"/>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608;p58">
                  <a:extLst>
                    <a:ext uri="{FF2B5EF4-FFF2-40B4-BE49-F238E27FC236}">
                      <a16:creationId xmlns:a16="http://schemas.microsoft.com/office/drawing/2014/main" id="{F3FD673D-DFB5-3948-A116-5E09EA5A9A4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3608;p58">
                  <a:extLst>
                    <a:ext uri="{FF2B5EF4-FFF2-40B4-BE49-F238E27FC236}">
                      <a16:creationId xmlns:a16="http://schemas.microsoft.com/office/drawing/2014/main" id="{2C2318D6-FF72-5B4B-B22B-15D8E046991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608;p58">
                  <a:extLst>
                    <a:ext uri="{FF2B5EF4-FFF2-40B4-BE49-F238E27FC236}">
                      <a16:creationId xmlns:a16="http://schemas.microsoft.com/office/drawing/2014/main" id="{37397187-8C6B-8745-8166-B8ABD1A67CA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3608;p58">
                  <a:extLst>
                    <a:ext uri="{FF2B5EF4-FFF2-40B4-BE49-F238E27FC236}">
                      <a16:creationId xmlns:a16="http://schemas.microsoft.com/office/drawing/2014/main" id="{C02B3079-BC9C-7642-A884-14A295D89E1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608;p58">
                  <a:extLst>
                    <a:ext uri="{FF2B5EF4-FFF2-40B4-BE49-F238E27FC236}">
                      <a16:creationId xmlns:a16="http://schemas.microsoft.com/office/drawing/2014/main" id="{F28F5701-99BE-8942-A1CC-BFB894B4C9D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3608;p58">
                  <a:extLst>
                    <a:ext uri="{FF2B5EF4-FFF2-40B4-BE49-F238E27FC236}">
                      <a16:creationId xmlns:a16="http://schemas.microsoft.com/office/drawing/2014/main" id="{60BE283A-C58A-FE42-A2E6-5280CBF0FAC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 name="Group 191">
              <a:extLst>
                <a:ext uri="{FF2B5EF4-FFF2-40B4-BE49-F238E27FC236}">
                  <a16:creationId xmlns:a16="http://schemas.microsoft.com/office/drawing/2014/main" id="{4EA00746-70C0-5241-AE94-1609EE691661}"/>
                </a:ext>
              </a:extLst>
            </p:cNvPr>
            <p:cNvGrpSpPr>
              <a:grpSpLocks noChangeAspect="1"/>
            </p:cNvGrpSpPr>
            <p:nvPr/>
          </p:nvGrpSpPr>
          <p:grpSpPr>
            <a:xfrm rot="16200000">
              <a:off x="4953586" y="2354595"/>
              <a:ext cx="8100000" cy="148675"/>
              <a:chOff x="511982" y="4550543"/>
              <a:chExt cx="9806649" cy="180000"/>
            </a:xfrm>
          </p:grpSpPr>
          <p:grpSp>
            <p:nvGrpSpPr>
              <p:cNvPr id="195" name="Group 194">
                <a:extLst>
                  <a:ext uri="{FF2B5EF4-FFF2-40B4-BE49-F238E27FC236}">
                    <a16:creationId xmlns:a16="http://schemas.microsoft.com/office/drawing/2014/main" id="{90FA8E4B-5835-C24B-8D88-2E830775CFA0}"/>
                  </a:ext>
                </a:extLst>
              </p:cNvPr>
              <p:cNvGrpSpPr>
                <a:grpSpLocks noChangeAspect="1"/>
              </p:cNvGrpSpPr>
              <p:nvPr/>
            </p:nvGrpSpPr>
            <p:grpSpPr>
              <a:xfrm>
                <a:off x="511982" y="4550543"/>
                <a:ext cx="2366273" cy="180000"/>
                <a:chOff x="571477" y="4129830"/>
                <a:chExt cx="8297905" cy="646699"/>
              </a:xfrm>
            </p:grpSpPr>
            <p:sp>
              <p:nvSpPr>
                <p:cNvPr id="229" name="Google Shape;3608;p58">
                  <a:extLst>
                    <a:ext uri="{FF2B5EF4-FFF2-40B4-BE49-F238E27FC236}">
                      <a16:creationId xmlns:a16="http://schemas.microsoft.com/office/drawing/2014/main" id="{CB527C5B-C853-B54F-B647-D624A61F3D6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3608;p58">
                  <a:extLst>
                    <a:ext uri="{FF2B5EF4-FFF2-40B4-BE49-F238E27FC236}">
                      <a16:creationId xmlns:a16="http://schemas.microsoft.com/office/drawing/2014/main" id="{F1A41EA3-BAE0-E340-BC28-94A8C96314C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608;p58">
                  <a:extLst>
                    <a:ext uri="{FF2B5EF4-FFF2-40B4-BE49-F238E27FC236}">
                      <a16:creationId xmlns:a16="http://schemas.microsoft.com/office/drawing/2014/main" id="{0E5AFB68-FCF5-B245-81AF-B8136898C44E}"/>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3608;p58">
                  <a:extLst>
                    <a:ext uri="{FF2B5EF4-FFF2-40B4-BE49-F238E27FC236}">
                      <a16:creationId xmlns:a16="http://schemas.microsoft.com/office/drawing/2014/main" id="{BE9CEE2B-24DB-B04B-91E2-1BDA3051313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608;p58">
                  <a:extLst>
                    <a:ext uri="{FF2B5EF4-FFF2-40B4-BE49-F238E27FC236}">
                      <a16:creationId xmlns:a16="http://schemas.microsoft.com/office/drawing/2014/main" id="{3419FC90-7F8E-CD40-9EFE-268533362383}"/>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3608;p58">
                  <a:extLst>
                    <a:ext uri="{FF2B5EF4-FFF2-40B4-BE49-F238E27FC236}">
                      <a16:creationId xmlns:a16="http://schemas.microsoft.com/office/drawing/2014/main" id="{90287C9B-9E81-2343-9CBA-BEBB6B429D4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608;p58">
                  <a:extLst>
                    <a:ext uri="{FF2B5EF4-FFF2-40B4-BE49-F238E27FC236}">
                      <a16:creationId xmlns:a16="http://schemas.microsoft.com/office/drawing/2014/main" id="{C910C9DD-0639-BB46-9772-955E2A841B5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3608;p58">
                  <a:extLst>
                    <a:ext uri="{FF2B5EF4-FFF2-40B4-BE49-F238E27FC236}">
                      <a16:creationId xmlns:a16="http://schemas.microsoft.com/office/drawing/2014/main" id="{372823E3-78F6-924A-872F-C409A039082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608;p58">
                  <a:extLst>
                    <a:ext uri="{FF2B5EF4-FFF2-40B4-BE49-F238E27FC236}">
                      <a16:creationId xmlns:a16="http://schemas.microsoft.com/office/drawing/2014/main" id="{47AE835A-0C46-3849-8ED6-6FA6E1EC9ED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3608;p58">
                  <a:extLst>
                    <a:ext uri="{FF2B5EF4-FFF2-40B4-BE49-F238E27FC236}">
                      <a16:creationId xmlns:a16="http://schemas.microsoft.com/office/drawing/2014/main" id="{8AC34ED0-369B-B34B-A58E-5A2E3EB6E24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roup 195">
                <a:extLst>
                  <a:ext uri="{FF2B5EF4-FFF2-40B4-BE49-F238E27FC236}">
                    <a16:creationId xmlns:a16="http://schemas.microsoft.com/office/drawing/2014/main" id="{8733FA27-8074-3242-B405-5A191EBF0B0D}"/>
                  </a:ext>
                </a:extLst>
              </p:cNvPr>
              <p:cNvGrpSpPr>
                <a:grpSpLocks noChangeAspect="1"/>
              </p:cNvGrpSpPr>
              <p:nvPr/>
            </p:nvGrpSpPr>
            <p:grpSpPr>
              <a:xfrm>
                <a:off x="2998766" y="4550543"/>
                <a:ext cx="2366273" cy="180000"/>
                <a:chOff x="571477" y="4129830"/>
                <a:chExt cx="8297905" cy="646699"/>
              </a:xfrm>
            </p:grpSpPr>
            <p:sp>
              <p:nvSpPr>
                <p:cNvPr id="219" name="Google Shape;3608;p58">
                  <a:extLst>
                    <a:ext uri="{FF2B5EF4-FFF2-40B4-BE49-F238E27FC236}">
                      <a16:creationId xmlns:a16="http://schemas.microsoft.com/office/drawing/2014/main" id="{201C2119-18CE-7842-9503-A0170A0D1BA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3608;p58">
                  <a:extLst>
                    <a:ext uri="{FF2B5EF4-FFF2-40B4-BE49-F238E27FC236}">
                      <a16:creationId xmlns:a16="http://schemas.microsoft.com/office/drawing/2014/main" id="{2E5737D0-BB73-A645-BE6C-6BA2FDFFF19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08;p58">
                  <a:extLst>
                    <a:ext uri="{FF2B5EF4-FFF2-40B4-BE49-F238E27FC236}">
                      <a16:creationId xmlns:a16="http://schemas.microsoft.com/office/drawing/2014/main" id="{AF2EBCD8-6FBD-B244-A414-9013BBFECC8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3608;p58">
                  <a:extLst>
                    <a:ext uri="{FF2B5EF4-FFF2-40B4-BE49-F238E27FC236}">
                      <a16:creationId xmlns:a16="http://schemas.microsoft.com/office/drawing/2014/main" id="{325BB11F-87DC-FA47-B621-47CA50392A7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08;p58">
                  <a:extLst>
                    <a:ext uri="{FF2B5EF4-FFF2-40B4-BE49-F238E27FC236}">
                      <a16:creationId xmlns:a16="http://schemas.microsoft.com/office/drawing/2014/main" id="{B2FD21D4-B7C3-0C47-8CCE-5A30FA37FA0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3608;p58">
                  <a:extLst>
                    <a:ext uri="{FF2B5EF4-FFF2-40B4-BE49-F238E27FC236}">
                      <a16:creationId xmlns:a16="http://schemas.microsoft.com/office/drawing/2014/main" id="{FCDD8844-EBE3-2F44-AFB3-AD0A83ECDEA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608;p58">
                  <a:extLst>
                    <a:ext uri="{FF2B5EF4-FFF2-40B4-BE49-F238E27FC236}">
                      <a16:creationId xmlns:a16="http://schemas.microsoft.com/office/drawing/2014/main" id="{61D63DCB-2037-9743-9E56-04C4F16200C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3608;p58">
                  <a:extLst>
                    <a:ext uri="{FF2B5EF4-FFF2-40B4-BE49-F238E27FC236}">
                      <a16:creationId xmlns:a16="http://schemas.microsoft.com/office/drawing/2014/main" id="{AC33925B-A31A-B846-AFF4-2DA04C25258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608;p58">
                  <a:extLst>
                    <a:ext uri="{FF2B5EF4-FFF2-40B4-BE49-F238E27FC236}">
                      <a16:creationId xmlns:a16="http://schemas.microsoft.com/office/drawing/2014/main" id="{68C715BF-0703-AA4A-8587-EB1834D66922}"/>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3608;p58">
                  <a:extLst>
                    <a:ext uri="{FF2B5EF4-FFF2-40B4-BE49-F238E27FC236}">
                      <a16:creationId xmlns:a16="http://schemas.microsoft.com/office/drawing/2014/main" id="{B7929DA7-DF70-2B45-88A1-82047D7BD5B9}"/>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roup 196">
                <a:extLst>
                  <a:ext uri="{FF2B5EF4-FFF2-40B4-BE49-F238E27FC236}">
                    <a16:creationId xmlns:a16="http://schemas.microsoft.com/office/drawing/2014/main" id="{F351890E-5B60-C94E-BD80-337811551645}"/>
                  </a:ext>
                </a:extLst>
              </p:cNvPr>
              <p:cNvGrpSpPr>
                <a:grpSpLocks noChangeAspect="1"/>
              </p:cNvGrpSpPr>
              <p:nvPr/>
            </p:nvGrpSpPr>
            <p:grpSpPr>
              <a:xfrm>
                <a:off x="5494834" y="4550543"/>
                <a:ext cx="2366273" cy="180000"/>
                <a:chOff x="571477" y="4129830"/>
                <a:chExt cx="8297905" cy="646699"/>
              </a:xfrm>
            </p:grpSpPr>
            <p:sp>
              <p:nvSpPr>
                <p:cNvPr id="209" name="Google Shape;3608;p58">
                  <a:extLst>
                    <a:ext uri="{FF2B5EF4-FFF2-40B4-BE49-F238E27FC236}">
                      <a16:creationId xmlns:a16="http://schemas.microsoft.com/office/drawing/2014/main" id="{0C902DA2-03F0-0845-A937-48F19EB47AE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3608;p58">
                  <a:extLst>
                    <a:ext uri="{FF2B5EF4-FFF2-40B4-BE49-F238E27FC236}">
                      <a16:creationId xmlns:a16="http://schemas.microsoft.com/office/drawing/2014/main" id="{0841BBD0-BF8B-F244-B509-A2BF4F12956D}"/>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08;p58">
                  <a:extLst>
                    <a:ext uri="{FF2B5EF4-FFF2-40B4-BE49-F238E27FC236}">
                      <a16:creationId xmlns:a16="http://schemas.microsoft.com/office/drawing/2014/main" id="{3D4FF937-5475-2345-B2AF-F94EF9CAFCA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3608;p58">
                  <a:extLst>
                    <a:ext uri="{FF2B5EF4-FFF2-40B4-BE49-F238E27FC236}">
                      <a16:creationId xmlns:a16="http://schemas.microsoft.com/office/drawing/2014/main" id="{9FEC4364-D616-C648-827C-0DACD6403CC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08;p58">
                  <a:extLst>
                    <a:ext uri="{FF2B5EF4-FFF2-40B4-BE49-F238E27FC236}">
                      <a16:creationId xmlns:a16="http://schemas.microsoft.com/office/drawing/2014/main" id="{AE893A90-CE8B-DA4A-A78D-A17AA7BBC50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3608;p58">
                  <a:extLst>
                    <a:ext uri="{FF2B5EF4-FFF2-40B4-BE49-F238E27FC236}">
                      <a16:creationId xmlns:a16="http://schemas.microsoft.com/office/drawing/2014/main" id="{91226E6D-DA72-C34D-B6FD-630F160B52D7}"/>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08;p58">
                  <a:extLst>
                    <a:ext uri="{FF2B5EF4-FFF2-40B4-BE49-F238E27FC236}">
                      <a16:creationId xmlns:a16="http://schemas.microsoft.com/office/drawing/2014/main" id="{05978DAF-5EAD-E340-92B8-CB9D72BF77CE}"/>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3608;p58">
                  <a:extLst>
                    <a:ext uri="{FF2B5EF4-FFF2-40B4-BE49-F238E27FC236}">
                      <a16:creationId xmlns:a16="http://schemas.microsoft.com/office/drawing/2014/main" id="{15387AAC-2EB5-6747-9E38-40B653F8DB8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08;p58">
                  <a:extLst>
                    <a:ext uri="{FF2B5EF4-FFF2-40B4-BE49-F238E27FC236}">
                      <a16:creationId xmlns:a16="http://schemas.microsoft.com/office/drawing/2014/main" id="{55ADAE2E-1554-4048-A73B-70C1C9A73962}"/>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3608;p58">
                  <a:extLst>
                    <a:ext uri="{FF2B5EF4-FFF2-40B4-BE49-F238E27FC236}">
                      <a16:creationId xmlns:a16="http://schemas.microsoft.com/office/drawing/2014/main" id="{B7EA6D22-7B99-0547-9FFC-B9B7DB1BEC1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roup 197">
                <a:extLst>
                  <a:ext uri="{FF2B5EF4-FFF2-40B4-BE49-F238E27FC236}">
                    <a16:creationId xmlns:a16="http://schemas.microsoft.com/office/drawing/2014/main" id="{56A390A6-C235-4A4D-BF85-31298C80C163}"/>
                  </a:ext>
                </a:extLst>
              </p:cNvPr>
              <p:cNvGrpSpPr>
                <a:grpSpLocks noChangeAspect="1"/>
              </p:cNvGrpSpPr>
              <p:nvPr/>
            </p:nvGrpSpPr>
            <p:grpSpPr>
              <a:xfrm>
                <a:off x="7952358" y="4550543"/>
                <a:ext cx="2366273" cy="180000"/>
                <a:chOff x="571477" y="4129830"/>
                <a:chExt cx="8297905" cy="646699"/>
              </a:xfrm>
            </p:grpSpPr>
            <p:sp>
              <p:nvSpPr>
                <p:cNvPr id="199" name="Google Shape;3608;p58">
                  <a:extLst>
                    <a:ext uri="{FF2B5EF4-FFF2-40B4-BE49-F238E27FC236}">
                      <a16:creationId xmlns:a16="http://schemas.microsoft.com/office/drawing/2014/main" id="{53E1FD02-F278-7B49-B70D-D8B753F02526}"/>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3608;p58">
                  <a:extLst>
                    <a:ext uri="{FF2B5EF4-FFF2-40B4-BE49-F238E27FC236}">
                      <a16:creationId xmlns:a16="http://schemas.microsoft.com/office/drawing/2014/main" id="{515B29BC-0187-AD4E-818E-606EB5FE140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08;p58">
                  <a:extLst>
                    <a:ext uri="{FF2B5EF4-FFF2-40B4-BE49-F238E27FC236}">
                      <a16:creationId xmlns:a16="http://schemas.microsoft.com/office/drawing/2014/main" id="{2898D484-A85F-A442-B0EE-C1DEED484A2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3608;p58">
                  <a:extLst>
                    <a:ext uri="{FF2B5EF4-FFF2-40B4-BE49-F238E27FC236}">
                      <a16:creationId xmlns:a16="http://schemas.microsoft.com/office/drawing/2014/main" id="{AC32F24F-8A6F-764A-BC13-620B81DCD84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08;p58">
                  <a:extLst>
                    <a:ext uri="{FF2B5EF4-FFF2-40B4-BE49-F238E27FC236}">
                      <a16:creationId xmlns:a16="http://schemas.microsoft.com/office/drawing/2014/main" id="{68F74A79-77DE-2543-9995-70159274F9D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3608;p58">
                  <a:extLst>
                    <a:ext uri="{FF2B5EF4-FFF2-40B4-BE49-F238E27FC236}">
                      <a16:creationId xmlns:a16="http://schemas.microsoft.com/office/drawing/2014/main" id="{652BDC4C-7E59-174B-8643-8FF22C9DF73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608;p58">
                  <a:extLst>
                    <a:ext uri="{FF2B5EF4-FFF2-40B4-BE49-F238E27FC236}">
                      <a16:creationId xmlns:a16="http://schemas.microsoft.com/office/drawing/2014/main" id="{6A1FD549-00EA-3948-8A80-EA4A9D5412A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3608;p58">
                  <a:extLst>
                    <a:ext uri="{FF2B5EF4-FFF2-40B4-BE49-F238E27FC236}">
                      <a16:creationId xmlns:a16="http://schemas.microsoft.com/office/drawing/2014/main" id="{0147CA0E-A9C4-6541-AA08-920F6F50FCF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08;p58">
                  <a:extLst>
                    <a:ext uri="{FF2B5EF4-FFF2-40B4-BE49-F238E27FC236}">
                      <a16:creationId xmlns:a16="http://schemas.microsoft.com/office/drawing/2014/main" id="{AE35EF4C-3086-0847-9B74-5967FC4E719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3608;p58">
                  <a:extLst>
                    <a:ext uri="{FF2B5EF4-FFF2-40B4-BE49-F238E27FC236}">
                      <a16:creationId xmlns:a16="http://schemas.microsoft.com/office/drawing/2014/main" id="{0E832A7F-4BBD-AA4F-B4FB-E758CA917C5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3" name="Google Shape;3608;p58">
              <a:extLst>
                <a:ext uri="{FF2B5EF4-FFF2-40B4-BE49-F238E27FC236}">
                  <a16:creationId xmlns:a16="http://schemas.microsoft.com/office/drawing/2014/main" id="{73254C1D-F156-1947-9B0D-FF0CD7E76DC4}"/>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3608;p58">
              <a:extLst>
                <a:ext uri="{FF2B5EF4-FFF2-40B4-BE49-F238E27FC236}">
                  <a16:creationId xmlns:a16="http://schemas.microsoft.com/office/drawing/2014/main" id="{B4B9A643-6FFE-2E41-8226-68B9B3D094FF}"/>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544021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Experiment</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rPr>
              <a:t>Given the same number of data which type of t-test is more stringent? Which one requires a bigger mean diff for the same value of t?</a:t>
            </a:r>
          </a:p>
        </p:txBody>
      </p:sp>
      <p:grpSp>
        <p:nvGrpSpPr>
          <p:cNvPr id="4" name="Group 3">
            <a:extLst>
              <a:ext uri="{FF2B5EF4-FFF2-40B4-BE49-F238E27FC236}">
                <a16:creationId xmlns:a16="http://schemas.microsoft.com/office/drawing/2014/main" id="{CD041761-9D9E-7244-B1E8-8FDDDCA23320}"/>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AFF7AEF7-D232-EE40-BD45-BD51405812EA}"/>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658324AD-0D5D-DA47-A956-835535109083}"/>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3CC49E71-DC29-FA41-BF9D-186F4D78988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073C7873-4C55-054A-89FD-B7EFEBB75ED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255B24BF-0940-2346-A958-0B1D4496B66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938D18D4-3C7A-4B4F-875A-A58E3EF3BFB7}"/>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87AFF9A8-9E9E-D24E-AE0D-80034BE17FFE}"/>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9CABA7FC-7E27-D046-B62A-CD88B7B4932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46A1F45A-906F-0D4D-B304-28CFCD602CDD}"/>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33CDC894-95B2-BA4A-AECC-81CC947C4B1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97B548F3-868D-7F4F-BC04-347CE311D57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8B416A60-9793-D740-85BB-80E8B0EBD11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C3E401FF-F1A4-1642-AE0C-AD37CBF8A9B5}"/>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DBDAC2BE-C5AB-4047-8377-6647458D3B2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79EE044D-5CEA-F34E-AED9-F839493AAC3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AF2529DB-D8FB-EB43-A439-289F50F9604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6494F2DF-5ACA-B14A-9214-5746A6F278D3}"/>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EE22DB4C-9E34-ED40-B223-454E9B428EF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E2DF1E5A-7FB6-8746-8BCB-75160A1826D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234E2081-421A-3940-AD8B-922B7C2E1B9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8CF69C86-1889-1844-B300-A94C2A6C54A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94FE4FFF-F421-D641-91D1-0AEAE27B1A8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1941D84C-B687-4D46-8A30-65DDEEE965F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230CD0CA-26DA-0F4F-B1A7-5BB3BB4EAD0C}"/>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6E66F1C0-ADCD-2E4E-AD4B-05B5B02499B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63BDB24C-E92C-2D4E-B336-3B192697936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6DE80E55-29C7-C044-BDAF-FF886D41B30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C618E4AC-5D74-274A-9105-B2D8D81A17B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4F3EA886-78CA-B64A-AF85-01B9D03F2B0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A031F6FD-769F-7744-BDF1-B18628B397C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C4CDD35E-71C4-1544-AEA8-1E3D363F8CB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30E01F44-5A22-C94D-9B79-34276499712D}"/>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4D144FCE-174E-2B49-9026-511256273043}"/>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0635D71D-62A6-E640-A0DD-30B7BB73E98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5CA1073D-452B-A043-B88C-1F549A7DF11B}"/>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E50D7727-BE2B-5D4D-AD32-C428B7DC0D9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0EA416E1-1D2A-1D4E-B561-5F241EAAABD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7FEA0914-74C1-8B47-A3C0-926379A210B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6FE61AF6-FD28-1946-81D2-983ADD26B7F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5D2A806D-02A1-B44B-8B39-CB48F23CE20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F1D76F32-C5AF-0F4D-B5C4-502A59FA2C7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97520568-05E0-1443-935B-CB5855124C8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C73BC079-8172-704E-8082-4A333D5CE98B}"/>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7AE6DF62-E946-314C-B002-E61BAC7632B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67B0D2BE-9E3C-8B43-9834-589CA054A8A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F4F6BCF2-045C-8043-B9FE-8DE5DB3B3280}"/>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3C305224-E7CC-0140-AD43-A6FBE485446C}"/>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90646CA4-0CD3-0641-8924-BEE6B2BE210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B154530B-A1DD-9546-9AED-3951FE9EC5F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9EAF2484-DA2F-7142-854C-EDC154E0894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7F5B40B3-B6BC-6845-85F6-76F430C26047}"/>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73615A1F-0C83-2343-9B53-BC26580B3A53}"/>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95E30EAB-4964-4649-9510-932A180D403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ADF21390-C382-4E4E-8F8F-CD2F99BAE34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90B77C50-9ED1-8640-A109-A34678A2B0C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9F044D0C-10C3-CE46-9DDE-B54BF082338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8E175117-3F19-814A-8888-D5CA33C55D3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A34D76FB-20A6-9542-94C4-A529C4169064}"/>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17E7F179-80E8-7049-B2A3-59B151B09FE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F74FE318-F58D-8D44-8920-B9362B72F8E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9800AA91-AB37-0E46-BC2F-EE90A09D81E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3406E862-0240-1346-A44C-D2790950885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357AE89B-BF3D-BB41-B9F2-C3487A39EB0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32629329-ACF6-8F4E-A890-C609BD2E96C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67F98CDB-9174-7D47-B90D-E94921871D4D}"/>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43DE8F9A-C502-094A-B18C-2F663D7AF73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FC3626A4-5D40-2247-A840-2D78FF34C11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4DA7EBB8-C545-754E-B0E5-91AC7EE203D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B3D519FC-6C01-B245-ADCE-7DDE7495F916}"/>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B9A6EE70-EB2A-1245-AF26-FE4D4CF1815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8591873B-2B20-394E-88FC-985ACB22012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E8CA3128-3613-6C4E-8375-DD5B88E1DF70}"/>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29B0AA74-4E11-0D43-9907-E8335A2BD41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835EBE02-3651-344C-AD1A-D15ACF2D3D9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EE06AA10-BC34-F544-93B8-81DC0586EFA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CE900F97-C447-5448-AD2F-1AA6EED5EE2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2A246702-6464-5C4A-9BD2-8B2A9F1A88BD}"/>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E3B93F77-1085-4345-BBDA-A9CA2944324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98307403-7B7B-CE4A-AE4B-3521261B6A8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C7FF91B5-9BDB-3B41-BE2B-FB9491DEEA55}"/>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AC3A5E93-280B-4040-9940-2292CC8359A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97A4CB8C-8543-8D4C-BDD9-370A1EFD4ED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557C45E6-D797-4C46-82C5-5043A0B49D2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6FF09C59-6966-864E-B532-03F2108F845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273FB770-FC92-EB40-8809-7C0727CD631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A6A07DD7-52F4-9C46-B84A-80AB7F3E082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E64F6A10-A57B-A849-9EA0-E27CCFC6928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4CE97EE4-5B7F-B54E-B015-DFA7103CD1EB}"/>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BDB54E79-2F66-1549-B148-5F38CF328D5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7848891D-AF31-6545-AEBC-F2C67C14FE2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064FA8A8-77CA-1D4E-A05E-EFA81001D967}"/>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760A6019-0DE8-EC4C-8A5D-C1D15F689C22}"/>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8FA4BEAE-946A-7342-8863-F6DDA7AF30A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0A553E1B-AE4D-2B44-A20E-0612D7E2D808}"/>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E51B6E59-AED1-744F-A004-DB0799136B97}"/>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356D2C33-B138-A645-AAA1-19DBE3D49E8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DD32A906-978C-5548-9FC1-92D5F0FD73F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BA3CBB85-C964-1745-A9C6-0BEB1D3DFE2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44EC0CB3-9DC3-0544-9050-46266D64CC5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F6E68C84-C8BF-F842-B5A7-34F415B1AD0C}"/>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989C5FEB-B6C2-DB47-94CA-E94312BC421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FBE1DC99-CCB8-4B4A-9D4F-78C1F6AE730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DB4D4E18-C440-4F4B-883E-FBB42A51AA04}"/>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91C2B87C-B52F-B64A-B79D-5A1DF7FF29F2}"/>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3A499283-026D-9E4E-8DC2-8EFF0945FB0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7C3E6749-5CF1-DD42-801D-C93F57299A80}"/>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4827914A-D3EA-1148-8D13-BC10A9F776E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3A8A15B3-7B17-6B4A-8E4B-FA579039F99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CB639073-C832-1A48-96FA-12B076BFBC6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2A8F6913-A8FE-A342-8284-9E51C6CB229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F8C8FA1C-27D1-B143-B923-A3E9408A90A2}"/>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D5D0E89F-DB56-514C-8F52-750AB931A16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D7118084-E5A2-354C-B7D2-047507125AFC}"/>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4D0A2C66-E234-F74A-917D-B285A3342C26}"/>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3FAE4FA2-4C59-A34C-882B-2B2BC6377C6C}"/>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4E27A6E9-D7AB-D34F-8B8C-F064361BF44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7806322A-FE2F-5C4C-8D8F-BD0A2994024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633AB8CD-8A50-6D41-BE91-759EC2E638D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2F476B21-C0CB-A140-82BA-C161BDF7725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E1279C26-CE09-8749-9764-3947C261C6D1}"/>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78F076B2-1990-C141-8938-7BC06A1CF58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073ADAE4-8673-8E41-8591-A2038121925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6BBEE18B-F408-424C-A3D5-7E25CB3C93F8}"/>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9DDB79C0-FF75-654B-AA3D-C2DDD40C1CBE}"/>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FD0BF0CC-929B-6F43-82AD-739FF4795D72}"/>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46EAF91D-C75D-F848-B986-F632E2C35B8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B2AA64EB-11FC-BD4A-A29E-657ED8E8675F}"/>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B089A07C-FC5C-A742-92B0-A67F2D28891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843716EF-0BB3-7F42-B7D9-1337148BEA1D}"/>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E3058233-C019-8444-B043-000E8440218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C4556800-6DD2-814A-B414-BFB032A3FD0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657542E1-B591-D142-8E16-298741AC45E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02653866-9B24-304B-8817-B235CF0C2A0B}"/>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BEB71A11-A39D-604B-822E-D8B134F4219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24E44A42-A935-0546-8A69-F5E005A78399}"/>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A81A334C-65B5-0746-97E4-491BE72E17DB}"/>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AC250826-1ADC-2E49-A280-6BF7795472E1}"/>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A432DA39-39BA-364B-8314-ED1C0C2DF80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049283A2-5147-E04F-9CDB-515FF28FC79D}"/>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985E05F9-2907-C54B-A660-00E947DAF5B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325BC06F-D6CB-E847-BD47-9A314CE00B33}"/>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6F099DC8-416F-AB44-ADF7-43A9A9219A1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B2650F09-DD99-A942-B159-FF9F6DF993A5}"/>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A5966CE9-FAE2-CC41-90AB-FDB44A013EA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FE534FC3-6530-F345-A341-DA4557DA7A6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37F924BE-644C-8244-896A-BD15607932B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A5FC5B44-BF24-0F46-8CAB-F5E485B6229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7C11597E-CDDA-4048-BDBC-E4D543A434B0}"/>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810AC696-AFA1-1343-84CA-7850CFABDDE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F7EE34DE-B3A4-644C-97F0-A39A78BE3A4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A5DF88BE-D141-0C45-B601-EDD2D6E9AA09}"/>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F57FE6AB-43A6-6048-BB79-FE0C1B7DF40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0791A6ED-138D-A14C-BF89-BC8BD1FE0CA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D7B44FE1-17A1-D348-A8AA-5E61D21A5491}"/>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BBBB4688-E824-9445-AF46-C3C84802549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C3CD4B2F-26FD-FA4B-8A8C-40D7E24F1CA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4E23B496-B05A-2240-A9E1-79FC25F353F7}"/>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59894052-A2A3-FE4B-8923-D9876122705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EBEBFCC3-32F6-964B-A2B5-7FF330E97CB5}"/>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1D6A79C7-47D4-0F43-9013-2D76A0B619B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239A4AE1-2EF0-D147-9353-3766C5AC82D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8192DA5B-2D18-424D-8301-04DCA34DEBC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9133C43D-7B18-294C-B5C8-96625051407D}"/>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B0BDE5A8-7C1B-ED45-9274-D0D96152FBC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707F0125-C6EC-0A4C-81E9-36A3FAEDCB4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AD3BAF92-089A-1446-A5C2-6552C3CAD33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3F58A0F6-2464-4846-AFB9-C4632C9399C0}"/>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34788DFF-E2A3-D241-9B13-F3D490EE29B3}"/>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7E63051D-C536-AA45-914D-5CE28F46AC5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9F697BE5-A24D-734F-877E-66D602151FA1}"/>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27D53DB4-7BA4-0943-B1B2-3DBB370FC86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3A71D1BF-FECC-7D43-8613-E7A804477DE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B4BCF069-B8EF-C94D-AC92-DC824E20C50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BB097EE7-85D2-F844-B5BF-C7E9630DC26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AEDBCEED-C4ED-E447-BAEA-88647AD3ECB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8C3EE374-9FE6-804E-882D-85207CA08A7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51D95F38-78F7-D949-A643-FA4906C4C1A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4025CBA8-F4FA-1541-A730-2B7992585B3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AF86236F-6597-F045-A58C-8A994048F36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B769B85A-032E-6043-B62A-D3E1D21349E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7059D762-A70C-0943-A8F5-07005862EF8F}"/>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B16F8FA1-22D8-5A4E-A836-B723BC447CDB}"/>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316869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mc:AlternateContent xmlns:mc="http://schemas.openxmlformats.org/markup-compatibility/2006">
        <mc:Choice xmlns:a14="http://schemas.microsoft.com/office/drawing/2010/main"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Let us assume we collect data from 20 people (paired) and observe a mean diff of 3.75, and a </a:t>
                </a:r>
                <a:r>
                  <a:rPr lang="en-US" sz="2000" dirty="0" err="1">
                    <a:solidFill>
                      <a:schemeClr val="bg2"/>
                    </a:solidFill>
                    <a:latin typeface="Arial" panose="020B0604020202020204" pitchFamily="34" charset="0"/>
                    <a:cs typeface="Arial" panose="020B0604020202020204" pitchFamily="34" charset="0"/>
                  </a:rPr>
                  <a:t>sd</a:t>
                </a:r>
                <a:r>
                  <a:rPr lang="en-US" sz="2000" dirty="0">
                    <a:solidFill>
                      <a:schemeClr val="bg2"/>
                    </a:solidFill>
                    <a:latin typeface="Arial" panose="020B0604020202020204" pitchFamily="34" charset="0"/>
                    <a:cs typeface="Arial" panose="020B0604020202020204" pitchFamily="34" charset="0"/>
                  </a:rPr>
                  <a:t> of 1</a:t>
                </a:r>
              </a:p>
              <a:p>
                <a:pPr algn="l">
                  <a:lnSpc>
                    <a:spcPct val="150000"/>
                  </a:lnSpc>
                </a:pPr>
                <a:r>
                  <a:rPr lang="en-US" sz="2000" dirty="0">
                    <a:solidFill>
                      <a:schemeClr val="bg2"/>
                    </a:solidFill>
                    <a:latin typeface="Arial" panose="020B0604020202020204" pitchFamily="34" charset="0"/>
                    <a:cs typeface="Arial" panose="020B0604020202020204" pitchFamily="34" charset="0"/>
                  </a:rPr>
                  <a:t>Then the t value for a paired test would be:</a:t>
                </a:r>
              </a:p>
              <a:p>
                <a:pPr algn="l">
                  <a:lnSpc>
                    <a:spcPct val="150000"/>
                  </a:lnSpc>
                </a:pP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𝑡</m:t>
                      </m:r>
                      <m:r>
                        <a:rPr lang="en-US" sz="2000" i="1">
                          <a:solidFill>
                            <a:schemeClr val="bg2"/>
                          </a:solidFill>
                          <a:latin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𝑚𝑒𝑎𝑛</m:t>
                          </m:r>
                          <m:r>
                            <a:rPr lang="en-US" sz="2000" i="1">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𝑑𝑖𝑓𝑓</m:t>
                          </m:r>
                        </m:num>
                        <m:den>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𝑠𝑑</m:t>
                              </m:r>
                            </m:num>
                            <m:den>
                              <m:rad>
                                <m:radPr>
                                  <m:degHide m:val="on"/>
                                  <m:ctrlPr>
                                    <a:rPr lang="en-US" sz="2000" i="1">
                                      <a:solidFill>
                                        <a:schemeClr val="bg2"/>
                                      </a:solidFill>
                                      <a:latin typeface="Cambria Math" panose="02040503050406030204" pitchFamily="18" charset="0"/>
                                    </a:rPr>
                                  </m:ctrlPr>
                                </m:radPr>
                                <m:deg/>
                                <m:e>
                                  <m:r>
                                    <a:rPr lang="en-US" sz="2000" i="1">
                                      <a:solidFill>
                                        <a:schemeClr val="bg2"/>
                                      </a:solidFill>
                                      <a:latin typeface="Cambria Math" panose="02040503050406030204" pitchFamily="18" charset="0"/>
                                    </a:rPr>
                                    <m:t>𝑛</m:t>
                                  </m:r>
                                </m:e>
                              </m:rad>
                            </m:den>
                          </m:f>
                        </m:den>
                      </m:f>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with</m:t>
                      </m:r>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df</m:t>
                      </m:r>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n</m:t>
                      </m:r>
                      <m:r>
                        <a:rPr lang="en-US" sz="2000">
                          <a:solidFill>
                            <a:schemeClr val="bg2"/>
                          </a:solidFill>
                          <a:latin typeface="Cambria Math" panose="02040503050406030204" pitchFamily="18" charset="0"/>
                        </a:rPr>
                        <m:t>−1</m:t>
                      </m:r>
                    </m:oMath>
                  </m:oMathPara>
                </a14:m>
                <a:endParaRPr lang="en-US" sz="2000" dirty="0">
                  <a:solidFill>
                    <a:schemeClr val="bg2"/>
                  </a:solidFill>
                  <a:latin typeface="Arial" panose="020B0604020202020204" pitchFamily="34" charset="0"/>
                  <a:cs typeface="Arial" panose="020B0604020202020204" pitchFamily="34" charset="0"/>
                </a:endParaRPr>
              </a:p>
            </p:txBody>
          </p:sp>
        </mc:Choice>
        <mc:Fallback>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697475" y="1345236"/>
                <a:ext cx="8053333" cy="3209700"/>
              </a:xfrm>
              <a:prstGeom prst="rect">
                <a:avLst/>
              </a:prstGeom>
              <a:blipFill>
                <a:blip r:embed="rId3"/>
                <a:stretch>
                  <a:fillRect/>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52F8437D-BCBA-9D48-B3B7-11D5BD00F17D}"/>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B760C068-1923-7042-92A7-E76076115439}"/>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16237901-F705-344D-BE02-9683D0AF6BB2}"/>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A0AD7898-AD6C-AB47-AD5A-F3104BE2A962}"/>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E1489862-7D0D-9043-833C-FC137C0C5EE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C5EA090E-3E9C-AF45-81E9-A76BDF8D042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9637934F-2547-284E-A6D8-F64C2ABAE90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A53B025A-CB5E-2748-840F-B3CAF4EBF37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EFA434D0-4903-4145-976B-AD735F31C7A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4AF47841-3F95-D948-B036-6AE4EB391D9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F0104856-FC4F-FC47-8A1F-F9F3E08F85D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A55B8332-1F7B-6042-BB7A-D639A172EDC8}"/>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5EAD0C14-A65C-9D4B-A7C5-445EC36C572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6CDCEE63-0D78-7944-AD89-1CCF0B615AB7}"/>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9E700EC0-CB44-A843-BC90-EAB5E76D8BB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40C84DA9-70D2-1144-86B7-8A4F927E071A}"/>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4D1BC36B-4329-EE4D-980A-164594872AB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3CF5CA31-C7A4-5D4D-B0A3-B23F9FB2783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C1BCFC83-FDD9-AC40-8F28-0C386EBAA20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04882BE6-2057-F14F-9B18-2EFB927C126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3E4AFB37-750E-264E-BD12-744FA874FE9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956ED3CD-3645-9E49-95A8-2F6AFC9A36F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3929CC61-FC7E-314F-BAF8-2271D1905B7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20BE9A49-1DC5-6646-BF23-8D0CC66E032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9E5CD1E3-86F8-2643-A9F3-E4AA5DBCC1BD}"/>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5C9B707A-3B9D-9442-B13F-3361F10BD78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A67A2253-3A7A-464B-A646-9FA5681CE51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6E7B4486-475A-4D48-9476-94FE3C34EFE0}"/>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2C9744EE-D170-474C-A77D-61D787F02D1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4FD89548-DFD5-C14B-9685-F1448113B8B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6150C537-80C8-5643-A40A-A02461205AA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18578821-270E-1A40-A7DA-C44A5E66A02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9BD36326-11D9-DC4B-B523-61AB7DC9E0E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219E8AF0-0388-3841-B69B-EEB4809A377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0B9C1495-B7EF-F54F-87F2-58F5BB26949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C38FF55B-BB49-EC4E-8457-07331C1CDCD4}"/>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770A75B2-C125-3741-B88D-DCA254E52C3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FB966B6D-3E71-954A-8CFF-F245665D6F9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9D7623FC-CE70-F14F-9F5C-D3E669BE11D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5883AD32-33D4-4B43-8129-C23EF6D421F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542EC45F-F471-3848-B843-19FB59F0122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BB380DDD-12CA-BB4A-B2B2-3660406F694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FB401AED-2306-3545-8CB8-C376C217369D}"/>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1FF8CF76-27D9-4046-87D5-EDA6C86B6020}"/>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78E01461-FF62-FE44-9B88-63BA3E1A2793}"/>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8C4D6347-873E-BB41-B7F7-C16D7D695C0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C995660E-087C-274A-82C8-D3894E243758}"/>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7B4D7F07-1ED4-464D-AE74-9FBEB9E3E7F1}"/>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43CB4596-6567-A14D-95BC-C1466FF5363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B9501C06-119A-174C-B7CF-0D5983BC547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9E5D3046-33A5-9E43-A659-96218D2E3D5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200B8843-BD48-8345-B849-95B07A6F519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E15245E2-1C54-894D-9655-86DD4AA74F18}"/>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D4D07525-E2E7-1844-9F19-7A24A7805475}"/>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EA45AB79-3C22-ED43-A861-485ED48B972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85540E52-E783-A748-B188-2034A93EFF9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F76C822C-2EB8-2745-A7FC-8A745537016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4D63F9C5-6D7E-594B-83C8-AB64E9AA88D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B69E4385-572E-644A-A5C3-0FD4EBE6AB43}"/>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8676B55B-E0FD-5342-A310-4693FAEA351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A5234C6A-93E3-5548-9F2A-E27A2FDE073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BC1764BA-ED82-4146-8322-A774B1A0BFC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ADDFC9C3-E41F-7645-9205-7B9DACAE640D}"/>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79CECCC2-17E4-9A42-9612-DC9CEB4A9E2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A7B3B3B3-204B-1845-8CA8-0A46D6D4423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1A6F3736-BFC7-2341-86AE-B2A7DD8E5C0E}"/>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E2A6C9B8-DAAF-2B4B-8C3F-A3256CB31CF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B7E78745-8F49-D84D-A6DC-E917B7B9E64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46F7115F-D929-8C45-8E25-CC8A7294AA3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6A727FA7-37A0-8E4D-A95B-AF7646AE13DB}"/>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E42BC3BB-7939-E443-B429-6843772D4B9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A525DB5B-4710-1D49-834C-FCFCD63F521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6160AE63-6522-CB4B-BE05-425A52990ED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0D8FF178-DD7F-D142-A203-8BBE6CE9696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0BDCC2C0-DF53-0A4A-A446-1DE82BC9970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7E7CC681-5B56-E84C-9F01-614A3B60017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1E6852F9-34CD-A44C-8925-B97FA78B2CB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4D110A7E-6896-944C-BE21-11451937D86C}"/>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A0579F9F-6D8D-4B4A-87ED-2FE7DF98D70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E4B9D241-4C3F-6B47-A722-E9D725D9F1F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A9CDB33C-FCE4-8343-A038-FE7C7DD293AB}"/>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B58A1E04-77FD-094C-8436-2BDD36232D2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D818CAE7-D6D7-D148-A2D4-7E31CD4365A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AAB0164C-CDC8-7846-A3EF-9EA7E87823AE}"/>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C98DBAC8-B3AB-294D-AB5D-FB67412121D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635B95C0-8FB1-4243-8111-8CB02268DA7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56B5C291-E888-B14F-9E9C-D2FE708FA58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24BDF092-ACC8-F642-9D68-6B845D02C16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A9AA7C1D-A24E-4446-B4F7-675157D4CC4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1DEEAC41-8287-324C-B024-D3563ABC761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E7CDE61D-B52F-B245-A4CC-E3F8B62AB70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2986B110-65B6-924F-8F25-E0522BE852F3}"/>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C9918629-C7CF-C940-984D-E861A8391EED}"/>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2C5D8018-B909-2D4D-B2A9-4E456661181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B0641B83-42AC-3249-BAAA-0C80FCC5725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7AA84BC5-7D57-BF4D-BEF1-97CFB53AD3F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47B2AC11-2C36-0D4F-8749-8A3CB4C9F08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20E938A3-FD4E-8046-804B-980AD05B907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B759EE6B-20C7-E04F-8E24-6FC385D9FA8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6DB29352-1B1A-2B4B-8DA0-C7DC332D8FA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93943332-FA55-E74A-9C3A-5B28548EBB6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D761F2E9-E14A-BF40-86FD-5E8B59EDB64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7FFD8D39-F2B7-7042-9D09-22664C945D4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678AF4FB-313A-0447-92E9-725113A0E56A}"/>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38E678B5-6F4A-B749-A326-63F3A13A025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B25319C7-515B-9146-BCB2-E87DBAE7A68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CB034E4B-631B-4847-BA35-7912BC0D6CA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2A9CC488-A20C-E64C-8BF4-F235D9C1BC5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3E938CC6-559B-FA4E-A044-38F60E7ECB5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342C0408-C040-D04F-9D23-0BEBC80FC21A}"/>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9FE18849-D4D0-024D-B011-F4D6F283B1C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AF46E76D-ED41-864B-B930-910455F3DFA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F1D4A313-63AD-C54B-B283-F6323EAD670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754123AF-F58E-AE4A-A0A0-D5C00BED94A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213C5F98-40DD-354B-A49F-32DB503B95C0}"/>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1C5B3591-DFC0-7140-9FCC-DC9085F6D4D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564B02AC-5336-1B41-9EDC-32E0C839EE1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59E35A72-CBF8-F244-9ECC-7715D2E0BB2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DEEDF331-4315-C748-A860-75AE68CC431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2F18690B-EEDE-B845-BCE3-8FCEC4FA3F1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78E8AB6C-BEBC-A542-9E9E-2D5343253D1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2752C4DE-C03E-8949-A87A-14CA1E2EC3B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D69D5D30-D5F7-964E-A37E-4A1034A99C0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D9B2EFA1-76ED-2C48-AAE2-E695B2CE5393}"/>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B6AD6E54-8F64-6E4D-9BE2-F68D0D373ADA}"/>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75D7943E-A309-2748-8A0D-62C13324C8F4}"/>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574B7BC4-E7E1-EF4B-AD03-ED02DB8F9FF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473B61A6-2313-D547-8C1B-6460E73426D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7672480B-C7D0-9641-A7E7-DAF682E44ACD}"/>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790256FE-2CB1-F44A-863C-3B94FF78724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A6F200D5-2743-4847-AC1F-4F9506B4BD1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E5756C00-99D2-0C4D-B290-FADCDAC5CA6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9ECF1CB9-C80F-C34C-A0ED-C00FACCA346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D3DD34CB-0AAB-3142-954A-E2E24865C81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642CD283-C7B0-D144-8D29-6AE901D35607}"/>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E2F475EC-3210-054D-B849-7B9B479E347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CBC3446C-E79F-8346-B723-FE2CC83D0413}"/>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F75F0525-F8E2-2247-9C75-3C566AC7FAF2}"/>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85CDA457-B142-7144-BCC9-89EB00ED521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D532C004-7C52-4144-BC3D-FEC6B7ACBB5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9617F97E-F63A-DE42-925C-2AD4DC346C4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3B783CFD-555A-084B-8DE8-26D7B919918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642956FB-E056-A441-A61E-34DA8BEBB86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E6980757-0321-CE45-BA0A-D846382BF93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53932259-55E1-1A4F-A636-4BAFB215302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5235AFDC-E59A-0B42-ACA7-119F7E4C194C}"/>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78F1E4F3-1028-874B-857E-9FB20B591102}"/>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3A0B72FF-61BC-B640-8B0B-FB1492B2120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71762458-50BE-1F49-B8CE-40ECDDF7B9EB}"/>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710571DE-ECFE-E843-98BB-8202A71C94A2}"/>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D30C65BD-F58B-9B40-A7AA-DF5D2AB0E0E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19ED34DD-66A2-1540-B8E6-E962E374F4C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59DDCCD3-8BC8-D842-A7E9-841C1B14919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3F8B4CD7-C054-9847-825A-E6A4BE63AE2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004EDA01-2C7A-3741-ACE6-42FB9A39DB5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D5D98806-A3F8-234F-8107-11E9D2589F64}"/>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0DD95B81-5784-394D-9C31-74469A30B0C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2DC5D337-9C9E-5247-8FB2-E260136281FD}"/>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6264290F-DEAC-474B-9CE6-F0E85A93EAB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EEC1BDFE-6237-0D4C-9E33-820C07F138DD}"/>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38A0978A-CD1A-CB4C-A351-6A76F147757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6FBF2B2D-6A17-AE46-855F-E85DBD98B51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A242E68F-6BEF-BE47-838F-50795603CE3E}"/>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8AE33801-0618-3146-8909-A4FF3817F91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081055E1-C14F-044E-99CF-08D6CE73F75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B5235449-34B9-7E41-BA6D-CB8C52DC092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63543048-2D1E-E244-9738-10917D19693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B71A0E5C-B5ED-154F-A7A7-9DCE9279BA00}"/>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61EF622D-AEA2-EA43-97E2-0F53D9D2832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1EED5A27-6A89-AF44-AFF0-0069AB0174A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3EC67D52-A9EB-CD4D-8B39-8946534B49DF}"/>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95569458-1AB1-8D42-9C0F-123F6146A3A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6191AAB2-C50F-AD4B-9C10-7CCC2534491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FC33B397-4EDF-D145-BC14-F3ED56F74CE7}"/>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922B7317-D485-964F-8931-25E2B22C57F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9FB4AF26-5BB0-514C-8D97-62AA8A30FAC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5096D098-D4F6-7A43-BD0B-C4DFC5651C7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83C56244-7E2E-AD4F-A590-2397694AAEE4}"/>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56B77DBF-3B74-EA45-9D9F-108591F52BB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95B5436A-D50E-4B4D-B3C1-68BC2A3E62E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3B21CD71-EA91-AB4B-AC30-D6C62DB2E42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28D93C32-3A05-0F41-AB6B-4C06B113AD67}"/>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9FAF1770-95AA-3E4C-8D77-1203DC404BAC}"/>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4237888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p:nvPr>
        </p:nvSpPr>
        <p:spPr>
          <a:xfrm>
            <a:off x="504217" y="2150850"/>
            <a:ext cx="8135565" cy="841800"/>
          </a:xfrm>
        </p:spPr>
        <p:txBody>
          <a:bodyPr/>
          <a:lstStyle/>
          <a:p>
            <a:r>
              <a:rPr lang="en" sz="2400" dirty="0"/>
              <a:t>Statistics aim to understand your data by describing it and making predictions</a:t>
            </a:r>
            <a:endParaRPr lang="en-US" sz="2400" dirty="0"/>
          </a:p>
        </p:txBody>
      </p:sp>
      <p:grpSp>
        <p:nvGrpSpPr>
          <p:cNvPr id="241" name="Google Shape;3710;p58">
            <a:extLst>
              <a:ext uri="{FF2B5EF4-FFF2-40B4-BE49-F238E27FC236}">
                <a16:creationId xmlns:a16="http://schemas.microsoft.com/office/drawing/2014/main" id="{11E77356-FC6E-4340-A7B2-CAD089362222}"/>
              </a:ext>
            </a:extLst>
          </p:cNvPr>
          <p:cNvGrpSpPr/>
          <p:nvPr/>
        </p:nvGrpSpPr>
        <p:grpSpPr>
          <a:xfrm>
            <a:off x="1224825" y="3440999"/>
            <a:ext cx="1009328" cy="1149856"/>
            <a:chOff x="6038444" y="1543132"/>
            <a:chExt cx="245005" cy="297692"/>
          </a:xfrm>
          <a:effectLst>
            <a:glow rad="139700">
              <a:schemeClr val="accent1">
                <a:satMod val="175000"/>
                <a:alpha val="40000"/>
              </a:schemeClr>
            </a:glow>
          </a:effectLst>
        </p:grpSpPr>
        <p:sp>
          <p:nvSpPr>
            <p:cNvPr id="242" name="Google Shape;3711;p58">
              <a:extLst>
                <a:ext uri="{FF2B5EF4-FFF2-40B4-BE49-F238E27FC236}">
                  <a16:creationId xmlns:a16="http://schemas.microsoft.com/office/drawing/2014/main" id="{383EC093-BE88-6042-9D9F-D322850C5181}"/>
                </a:ext>
              </a:extLst>
            </p:cNvPr>
            <p:cNvSpPr/>
            <p:nvPr/>
          </p:nvSpPr>
          <p:spPr>
            <a:xfrm>
              <a:off x="6056433" y="1741979"/>
              <a:ext cx="209021" cy="24542"/>
            </a:xfrm>
            <a:custGeom>
              <a:avLst/>
              <a:gdLst/>
              <a:ahLst/>
              <a:cxnLst/>
              <a:rect l="l" t="t" r="r" b="b"/>
              <a:pathLst>
                <a:path w="6507" h="764" extrusionOk="0">
                  <a:moveTo>
                    <a:pt x="0" y="1"/>
                  </a:moveTo>
                  <a:lnTo>
                    <a:pt x="0" y="764"/>
                  </a:lnTo>
                  <a:lnTo>
                    <a:pt x="6506" y="764"/>
                  </a:lnTo>
                  <a:lnTo>
                    <a:pt x="65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712;p58">
              <a:extLst>
                <a:ext uri="{FF2B5EF4-FFF2-40B4-BE49-F238E27FC236}">
                  <a16:creationId xmlns:a16="http://schemas.microsoft.com/office/drawing/2014/main" id="{30841C7E-7741-E849-A9E5-D4CCEF535591}"/>
                </a:ext>
              </a:extLst>
            </p:cNvPr>
            <p:cNvSpPr/>
            <p:nvPr/>
          </p:nvSpPr>
          <p:spPr>
            <a:xfrm>
              <a:off x="6038701" y="1706129"/>
              <a:ext cx="244741" cy="38900"/>
            </a:xfrm>
            <a:custGeom>
              <a:avLst/>
              <a:gdLst/>
              <a:ahLst/>
              <a:cxnLst/>
              <a:rect l="l" t="t" r="r" b="b"/>
              <a:pathLst>
                <a:path w="7619" h="1211" extrusionOk="0">
                  <a:moveTo>
                    <a:pt x="3944" y="1"/>
                  </a:moveTo>
                  <a:lnTo>
                    <a:pt x="14" y="92"/>
                  </a:lnTo>
                  <a:lnTo>
                    <a:pt x="1" y="920"/>
                  </a:lnTo>
                  <a:cubicBezTo>
                    <a:pt x="1" y="1073"/>
                    <a:pt x="120" y="1204"/>
                    <a:pt x="273" y="1204"/>
                  </a:cubicBezTo>
                  <a:lnTo>
                    <a:pt x="290" y="1211"/>
                  </a:lnTo>
                  <a:lnTo>
                    <a:pt x="7338" y="1211"/>
                  </a:lnTo>
                  <a:cubicBezTo>
                    <a:pt x="7492" y="1211"/>
                    <a:pt x="7618" y="1083"/>
                    <a:pt x="7618" y="930"/>
                  </a:cubicBezTo>
                  <a:lnTo>
                    <a:pt x="7618" y="90"/>
                  </a:lnTo>
                  <a:lnTo>
                    <a:pt x="3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713;p58">
              <a:extLst>
                <a:ext uri="{FF2B5EF4-FFF2-40B4-BE49-F238E27FC236}">
                  <a16:creationId xmlns:a16="http://schemas.microsoft.com/office/drawing/2014/main" id="{40D8F7DD-33E0-BD40-93EE-E95CDBFAB7AF}"/>
                </a:ext>
              </a:extLst>
            </p:cNvPr>
            <p:cNvSpPr/>
            <p:nvPr/>
          </p:nvSpPr>
          <p:spPr>
            <a:xfrm>
              <a:off x="6038476" y="1706001"/>
              <a:ext cx="9669" cy="38997"/>
            </a:xfrm>
            <a:custGeom>
              <a:avLst/>
              <a:gdLst/>
              <a:ahLst/>
              <a:cxnLst/>
              <a:rect l="l" t="t" r="r" b="b"/>
              <a:pathLst>
                <a:path w="301" h="1214" extrusionOk="0">
                  <a:moveTo>
                    <a:pt x="150" y="0"/>
                  </a:moveTo>
                  <a:lnTo>
                    <a:pt x="1" y="93"/>
                  </a:lnTo>
                  <a:lnTo>
                    <a:pt x="1" y="933"/>
                  </a:lnTo>
                  <a:cubicBezTo>
                    <a:pt x="1" y="1087"/>
                    <a:pt x="128" y="1213"/>
                    <a:pt x="281" y="1213"/>
                  </a:cubicBezTo>
                  <a:lnTo>
                    <a:pt x="300" y="1213"/>
                  </a:lnTo>
                  <a:lnTo>
                    <a:pt x="300" y="94"/>
                  </a:lnTo>
                  <a:lnTo>
                    <a:pt x="15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14;p58">
              <a:extLst>
                <a:ext uri="{FF2B5EF4-FFF2-40B4-BE49-F238E27FC236}">
                  <a16:creationId xmlns:a16="http://schemas.microsoft.com/office/drawing/2014/main" id="{E17C6B9C-8653-A640-91AC-C6EFF946B7CE}"/>
                </a:ext>
              </a:extLst>
            </p:cNvPr>
            <p:cNvSpPr/>
            <p:nvPr/>
          </p:nvSpPr>
          <p:spPr>
            <a:xfrm>
              <a:off x="6038993" y="1547332"/>
              <a:ext cx="244324" cy="164692"/>
            </a:xfrm>
            <a:custGeom>
              <a:avLst/>
              <a:gdLst/>
              <a:ahLst/>
              <a:cxnLst/>
              <a:rect l="l" t="t" r="r" b="b"/>
              <a:pathLst>
                <a:path w="7606" h="5127" extrusionOk="0">
                  <a:moveTo>
                    <a:pt x="277" y="1"/>
                  </a:moveTo>
                  <a:lnTo>
                    <a:pt x="259" y="11"/>
                  </a:lnTo>
                  <a:cubicBezTo>
                    <a:pt x="102" y="11"/>
                    <a:pt x="1" y="140"/>
                    <a:pt x="1" y="293"/>
                  </a:cubicBezTo>
                  <a:lnTo>
                    <a:pt x="46" y="5114"/>
                  </a:lnTo>
                  <a:lnTo>
                    <a:pt x="7565" y="5127"/>
                  </a:lnTo>
                  <a:lnTo>
                    <a:pt x="7605" y="4866"/>
                  </a:lnTo>
                  <a:lnTo>
                    <a:pt x="7605" y="280"/>
                  </a:lnTo>
                  <a:cubicBezTo>
                    <a:pt x="7605" y="127"/>
                    <a:pt x="7479" y="1"/>
                    <a:pt x="73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715;p58">
              <a:extLst>
                <a:ext uri="{FF2B5EF4-FFF2-40B4-BE49-F238E27FC236}">
                  <a16:creationId xmlns:a16="http://schemas.microsoft.com/office/drawing/2014/main" id="{A19D1651-960F-D440-90AF-EC52A3F866C9}"/>
                </a:ext>
              </a:extLst>
            </p:cNvPr>
            <p:cNvSpPr/>
            <p:nvPr/>
          </p:nvSpPr>
          <p:spPr>
            <a:xfrm>
              <a:off x="6038476" y="1543132"/>
              <a:ext cx="244966" cy="165913"/>
            </a:xfrm>
            <a:custGeom>
              <a:avLst/>
              <a:gdLst/>
              <a:ahLst/>
              <a:cxnLst/>
              <a:rect l="l" t="t" r="r" b="b"/>
              <a:pathLst>
                <a:path w="7626" h="5165" extrusionOk="0">
                  <a:moveTo>
                    <a:pt x="281" y="1"/>
                  </a:moveTo>
                  <a:cubicBezTo>
                    <a:pt x="127" y="1"/>
                    <a:pt x="1" y="127"/>
                    <a:pt x="1" y="280"/>
                  </a:cubicBezTo>
                  <a:lnTo>
                    <a:pt x="1" y="5164"/>
                  </a:lnTo>
                  <a:lnTo>
                    <a:pt x="7625" y="5164"/>
                  </a:lnTo>
                  <a:lnTo>
                    <a:pt x="7625" y="4866"/>
                  </a:lnTo>
                  <a:lnTo>
                    <a:pt x="355" y="4866"/>
                  </a:lnTo>
                  <a:cubicBezTo>
                    <a:pt x="325" y="4866"/>
                    <a:pt x="300" y="4840"/>
                    <a:pt x="300" y="4810"/>
                  </a:cubicBezTo>
                  <a:lnTo>
                    <a:pt x="30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716;p58">
              <a:extLst>
                <a:ext uri="{FF2B5EF4-FFF2-40B4-BE49-F238E27FC236}">
                  <a16:creationId xmlns:a16="http://schemas.microsoft.com/office/drawing/2014/main" id="{B332484C-B47B-CC47-B377-576D5CA79678}"/>
                </a:ext>
              </a:extLst>
            </p:cNvPr>
            <p:cNvSpPr/>
            <p:nvPr/>
          </p:nvSpPr>
          <p:spPr>
            <a:xfrm>
              <a:off x="6056369" y="1561089"/>
              <a:ext cx="209085" cy="130000"/>
            </a:xfrm>
            <a:custGeom>
              <a:avLst/>
              <a:gdLst/>
              <a:ahLst/>
              <a:cxnLst/>
              <a:rect l="l" t="t" r="r" b="b"/>
              <a:pathLst>
                <a:path w="6509" h="4047" extrusionOk="0">
                  <a:moveTo>
                    <a:pt x="57" y="0"/>
                  </a:moveTo>
                  <a:cubicBezTo>
                    <a:pt x="27" y="0"/>
                    <a:pt x="1" y="25"/>
                    <a:pt x="1" y="57"/>
                  </a:cubicBezTo>
                  <a:lnTo>
                    <a:pt x="1" y="3990"/>
                  </a:lnTo>
                  <a:cubicBezTo>
                    <a:pt x="1" y="4020"/>
                    <a:pt x="27" y="4047"/>
                    <a:pt x="57" y="4047"/>
                  </a:cubicBezTo>
                  <a:lnTo>
                    <a:pt x="6453" y="4047"/>
                  </a:lnTo>
                  <a:cubicBezTo>
                    <a:pt x="6485" y="4047"/>
                    <a:pt x="6508" y="4020"/>
                    <a:pt x="6508" y="3990"/>
                  </a:cubicBezTo>
                  <a:lnTo>
                    <a:pt x="6508" y="57"/>
                  </a:lnTo>
                  <a:cubicBezTo>
                    <a:pt x="6508" y="25"/>
                    <a:pt x="6484" y="0"/>
                    <a:pt x="6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717;p58">
              <a:extLst>
                <a:ext uri="{FF2B5EF4-FFF2-40B4-BE49-F238E27FC236}">
                  <a16:creationId xmlns:a16="http://schemas.microsoft.com/office/drawing/2014/main" id="{1314CCD9-092C-FE43-872B-4EBAD01B207D}"/>
                </a:ext>
              </a:extLst>
            </p:cNvPr>
            <p:cNvSpPr/>
            <p:nvPr/>
          </p:nvSpPr>
          <p:spPr>
            <a:xfrm>
              <a:off x="6072977" y="1577216"/>
              <a:ext cx="176385" cy="97363"/>
            </a:xfrm>
            <a:custGeom>
              <a:avLst/>
              <a:gdLst/>
              <a:ahLst/>
              <a:cxnLst/>
              <a:rect l="l" t="t" r="r" b="b"/>
              <a:pathLst>
                <a:path w="5491" h="3031" extrusionOk="0">
                  <a:moveTo>
                    <a:pt x="251" y="1"/>
                  </a:moveTo>
                  <a:lnTo>
                    <a:pt x="62" y="8"/>
                  </a:lnTo>
                  <a:cubicBezTo>
                    <a:pt x="31" y="8"/>
                    <a:pt x="5" y="34"/>
                    <a:pt x="5" y="64"/>
                  </a:cubicBezTo>
                  <a:lnTo>
                    <a:pt x="1" y="2974"/>
                  </a:lnTo>
                  <a:cubicBezTo>
                    <a:pt x="1" y="3005"/>
                    <a:pt x="25" y="3031"/>
                    <a:pt x="56" y="3031"/>
                  </a:cubicBezTo>
                  <a:lnTo>
                    <a:pt x="5419" y="3029"/>
                  </a:lnTo>
                  <a:cubicBezTo>
                    <a:pt x="5451" y="3029"/>
                    <a:pt x="5476" y="3005"/>
                    <a:pt x="5477" y="2973"/>
                  </a:cubicBezTo>
                  <a:lnTo>
                    <a:pt x="5490" y="2779"/>
                  </a:lnTo>
                  <a:lnTo>
                    <a:pt x="5490" y="57"/>
                  </a:lnTo>
                  <a:cubicBezTo>
                    <a:pt x="5490" y="27"/>
                    <a:pt x="5466" y="1"/>
                    <a:pt x="5434" y="1"/>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718;p58">
              <a:extLst>
                <a:ext uri="{FF2B5EF4-FFF2-40B4-BE49-F238E27FC236}">
                  <a16:creationId xmlns:a16="http://schemas.microsoft.com/office/drawing/2014/main" id="{797E8B4B-0150-3548-AAE0-D6B607BD3372}"/>
                </a:ext>
              </a:extLst>
            </p:cNvPr>
            <p:cNvSpPr/>
            <p:nvPr/>
          </p:nvSpPr>
          <p:spPr>
            <a:xfrm>
              <a:off x="6072624" y="1577216"/>
              <a:ext cx="176674" cy="97652"/>
            </a:xfrm>
            <a:custGeom>
              <a:avLst/>
              <a:gdLst/>
              <a:ahLst/>
              <a:cxnLst/>
              <a:rect l="l" t="t" r="r" b="b"/>
              <a:pathLst>
                <a:path w="5500" h="3040" extrusionOk="0">
                  <a:moveTo>
                    <a:pt x="57" y="1"/>
                  </a:moveTo>
                  <a:cubicBezTo>
                    <a:pt x="25" y="1"/>
                    <a:pt x="0" y="27"/>
                    <a:pt x="0" y="57"/>
                  </a:cubicBezTo>
                  <a:lnTo>
                    <a:pt x="0" y="2983"/>
                  </a:lnTo>
                  <a:cubicBezTo>
                    <a:pt x="0" y="3015"/>
                    <a:pt x="25" y="3039"/>
                    <a:pt x="57" y="3039"/>
                  </a:cubicBezTo>
                  <a:lnTo>
                    <a:pt x="5443" y="3039"/>
                  </a:lnTo>
                  <a:cubicBezTo>
                    <a:pt x="5474" y="3039"/>
                    <a:pt x="5500" y="3015"/>
                    <a:pt x="5500" y="2983"/>
                  </a:cubicBezTo>
                  <a:lnTo>
                    <a:pt x="5500" y="2779"/>
                  </a:lnTo>
                  <a:lnTo>
                    <a:pt x="298" y="2779"/>
                  </a:lnTo>
                  <a:cubicBezTo>
                    <a:pt x="277" y="2779"/>
                    <a:pt x="261" y="2761"/>
                    <a:pt x="261" y="2741"/>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719;p58">
              <a:extLst>
                <a:ext uri="{FF2B5EF4-FFF2-40B4-BE49-F238E27FC236}">
                  <a16:creationId xmlns:a16="http://schemas.microsoft.com/office/drawing/2014/main" id="{4A2C891F-6CB3-E642-B4B1-A03585838B03}"/>
                </a:ext>
              </a:extLst>
            </p:cNvPr>
            <p:cNvSpPr/>
            <p:nvPr/>
          </p:nvSpPr>
          <p:spPr>
            <a:xfrm>
              <a:off x="6038861" y="1763470"/>
              <a:ext cx="244581" cy="76773"/>
            </a:xfrm>
            <a:custGeom>
              <a:avLst/>
              <a:gdLst/>
              <a:ahLst/>
              <a:cxnLst/>
              <a:rect l="l" t="t" r="r" b="b"/>
              <a:pathLst>
                <a:path w="7614" h="2390" extrusionOk="0">
                  <a:moveTo>
                    <a:pt x="269" y="1"/>
                  </a:moveTo>
                  <a:lnTo>
                    <a:pt x="187" y="14"/>
                  </a:lnTo>
                  <a:cubicBezTo>
                    <a:pt x="83" y="14"/>
                    <a:pt x="0" y="98"/>
                    <a:pt x="0" y="200"/>
                  </a:cubicBezTo>
                  <a:lnTo>
                    <a:pt x="32" y="2172"/>
                  </a:lnTo>
                  <a:cubicBezTo>
                    <a:pt x="32" y="2276"/>
                    <a:pt x="116" y="2359"/>
                    <a:pt x="219" y="2359"/>
                  </a:cubicBezTo>
                  <a:lnTo>
                    <a:pt x="7408" y="2389"/>
                  </a:lnTo>
                  <a:cubicBezTo>
                    <a:pt x="7512" y="2389"/>
                    <a:pt x="7595" y="2307"/>
                    <a:pt x="7593" y="2204"/>
                  </a:cubicBezTo>
                  <a:lnTo>
                    <a:pt x="7613" y="2126"/>
                  </a:lnTo>
                  <a:lnTo>
                    <a:pt x="7613" y="1845"/>
                  </a:lnTo>
                  <a:lnTo>
                    <a:pt x="7542" y="280"/>
                  </a:lnTo>
                  <a:cubicBezTo>
                    <a:pt x="7542" y="177"/>
                    <a:pt x="7458" y="93"/>
                    <a:pt x="7356" y="93"/>
                  </a:cubicBezTo>
                  <a:lnTo>
                    <a:pt x="2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20;p58">
              <a:extLst>
                <a:ext uri="{FF2B5EF4-FFF2-40B4-BE49-F238E27FC236}">
                  <a16:creationId xmlns:a16="http://schemas.microsoft.com/office/drawing/2014/main" id="{73F147BA-C84D-E54E-9CF5-E49F1A47D1F7}"/>
                </a:ext>
              </a:extLst>
            </p:cNvPr>
            <p:cNvSpPr/>
            <p:nvPr/>
          </p:nvSpPr>
          <p:spPr>
            <a:xfrm>
              <a:off x="6165430" y="1763470"/>
              <a:ext cx="118018" cy="35945"/>
            </a:xfrm>
            <a:custGeom>
              <a:avLst/>
              <a:gdLst/>
              <a:ahLst/>
              <a:cxnLst/>
              <a:rect l="l" t="t" r="r" b="b"/>
              <a:pathLst>
                <a:path w="3674" h="1119" extrusionOk="0">
                  <a:moveTo>
                    <a:pt x="1" y="1"/>
                  </a:moveTo>
                  <a:lnTo>
                    <a:pt x="1" y="1118"/>
                  </a:lnTo>
                  <a:lnTo>
                    <a:pt x="3673" y="1118"/>
                  </a:lnTo>
                  <a:lnTo>
                    <a:pt x="3673" y="187"/>
                  </a:lnTo>
                  <a:cubicBezTo>
                    <a:pt x="3673" y="86"/>
                    <a:pt x="3589" y="1"/>
                    <a:pt x="3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721;p58">
              <a:extLst>
                <a:ext uri="{FF2B5EF4-FFF2-40B4-BE49-F238E27FC236}">
                  <a16:creationId xmlns:a16="http://schemas.microsoft.com/office/drawing/2014/main" id="{CF783211-832A-3F43-94C0-4BC616AB200B}"/>
                </a:ext>
              </a:extLst>
            </p:cNvPr>
            <p:cNvSpPr/>
            <p:nvPr/>
          </p:nvSpPr>
          <p:spPr>
            <a:xfrm>
              <a:off x="6162603" y="1763470"/>
              <a:ext cx="120845" cy="39703"/>
            </a:xfrm>
            <a:custGeom>
              <a:avLst/>
              <a:gdLst/>
              <a:ahLst/>
              <a:cxnLst/>
              <a:rect l="l" t="t" r="r" b="b"/>
              <a:pathLst>
                <a:path w="3762" h="1236" extrusionOk="0">
                  <a:moveTo>
                    <a:pt x="89" y="1"/>
                  </a:moveTo>
                  <a:lnTo>
                    <a:pt x="0" y="483"/>
                  </a:lnTo>
                  <a:lnTo>
                    <a:pt x="89" y="1120"/>
                  </a:lnTo>
                  <a:lnTo>
                    <a:pt x="1985" y="1235"/>
                  </a:lnTo>
                  <a:lnTo>
                    <a:pt x="3761" y="1120"/>
                  </a:lnTo>
                  <a:lnTo>
                    <a:pt x="3761" y="859"/>
                  </a:lnTo>
                  <a:lnTo>
                    <a:pt x="3761" y="858"/>
                  </a:lnTo>
                  <a:lnTo>
                    <a:pt x="406" y="858"/>
                  </a:lnTo>
                  <a:cubicBezTo>
                    <a:pt x="375" y="858"/>
                    <a:pt x="349" y="831"/>
                    <a:pt x="349" y="801"/>
                  </a:cubicBezTo>
                  <a:lnTo>
                    <a:pt x="34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722;p58">
              <a:extLst>
                <a:ext uri="{FF2B5EF4-FFF2-40B4-BE49-F238E27FC236}">
                  <a16:creationId xmlns:a16="http://schemas.microsoft.com/office/drawing/2014/main" id="{AA75E584-4BE4-1942-A343-689B763CA612}"/>
                </a:ext>
              </a:extLst>
            </p:cNvPr>
            <p:cNvSpPr/>
            <p:nvPr/>
          </p:nvSpPr>
          <p:spPr>
            <a:xfrm>
              <a:off x="6038444" y="1763502"/>
              <a:ext cx="244998" cy="77319"/>
            </a:xfrm>
            <a:custGeom>
              <a:avLst/>
              <a:gdLst/>
              <a:ahLst/>
              <a:cxnLst/>
              <a:rect l="l" t="t" r="r" b="b"/>
              <a:pathLst>
                <a:path w="7627" h="2407" extrusionOk="0">
                  <a:moveTo>
                    <a:pt x="187" y="1"/>
                  </a:moveTo>
                  <a:cubicBezTo>
                    <a:pt x="84" y="1"/>
                    <a:pt x="0" y="85"/>
                    <a:pt x="0" y="188"/>
                  </a:cubicBezTo>
                  <a:lnTo>
                    <a:pt x="0" y="2220"/>
                  </a:lnTo>
                  <a:cubicBezTo>
                    <a:pt x="0" y="2323"/>
                    <a:pt x="84" y="2407"/>
                    <a:pt x="187" y="2407"/>
                  </a:cubicBezTo>
                  <a:lnTo>
                    <a:pt x="456" y="2407"/>
                  </a:lnTo>
                  <a:lnTo>
                    <a:pt x="591" y="2356"/>
                  </a:lnTo>
                  <a:lnTo>
                    <a:pt x="736" y="2407"/>
                  </a:lnTo>
                  <a:lnTo>
                    <a:pt x="1015" y="2407"/>
                  </a:lnTo>
                  <a:lnTo>
                    <a:pt x="1142" y="2356"/>
                  </a:lnTo>
                  <a:lnTo>
                    <a:pt x="1296" y="2407"/>
                  </a:lnTo>
                  <a:lnTo>
                    <a:pt x="1577" y="2407"/>
                  </a:lnTo>
                  <a:lnTo>
                    <a:pt x="1736" y="2356"/>
                  </a:lnTo>
                  <a:lnTo>
                    <a:pt x="1858" y="2407"/>
                  </a:lnTo>
                  <a:lnTo>
                    <a:pt x="2137" y="2407"/>
                  </a:lnTo>
                  <a:lnTo>
                    <a:pt x="2289" y="2356"/>
                  </a:lnTo>
                  <a:lnTo>
                    <a:pt x="2416" y="2407"/>
                  </a:lnTo>
                  <a:lnTo>
                    <a:pt x="2697" y="2407"/>
                  </a:lnTo>
                  <a:lnTo>
                    <a:pt x="2842" y="2356"/>
                  </a:lnTo>
                  <a:lnTo>
                    <a:pt x="2975" y="2407"/>
                  </a:lnTo>
                  <a:lnTo>
                    <a:pt x="7440" y="2407"/>
                  </a:lnTo>
                  <a:cubicBezTo>
                    <a:pt x="7542" y="2407"/>
                    <a:pt x="7626" y="2323"/>
                    <a:pt x="7626" y="2220"/>
                  </a:cubicBezTo>
                  <a:lnTo>
                    <a:pt x="7626" y="2126"/>
                  </a:lnTo>
                  <a:lnTo>
                    <a:pt x="355" y="2126"/>
                  </a:lnTo>
                  <a:cubicBezTo>
                    <a:pt x="313" y="2126"/>
                    <a:pt x="281" y="2094"/>
                    <a:pt x="281" y="2052"/>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23;p58">
              <a:extLst>
                <a:ext uri="{FF2B5EF4-FFF2-40B4-BE49-F238E27FC236}">
                  <a16:creationId xmlns:a16="http://schemas.microsoft.com/office/drawing/2014/main" id="{97A0FBE5-0377-6B46-9643-52C346E741F0}"/>
                </a:ext>
              </a:extLst>
            </p:cNvPr>
            <p:cNvSpPr/>
            <p:nvPr/>
          </p:nvSpPr>
          <p:spPr>
            <a:xfrm>
              <a:off x="6165430" y="1799417"/>
              <a:ext cx="118018" cy="23385"/>
            </a:xfrm>
            <a:custGeom>
              <a:avLst/>
              <a:gdLst/>
              <a:ahLst/>
              <a:cxnLst/>
              <a:rect l="l" t="t" r="r" b="b"/>
              <a:pathLst>
                <a:path w="3674" h="728" extrusionOk="0">
                  <a:moveTo>
                    <a:pt x="1" y="1"/>
                  </a:moveTo>
                  <a:lnTo>
                    <a:pt x="1" y="727"/>
                  </a:lnTo>
                  <a:lnTo>
                    <a:pt x="3673" y="727"/>
                  </a:lnTo>
                  <a:lnTo>
                    <a:pt x="3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724;p58">
              <a:extLst>
                <a:ext uri="{FF2B5EF4-FFF2-40B4-BE49-F238E27FC236}">
                  <a16:creationId xmlns:a16="http://schemas.microsoft.com/office/drawing/2014/main" id="{CCA88B70-BB77-014E-A8F6-D9747BDF47BC}"/>
                </a:ext>
              </a:extLst>
            </p:cNvPr>
            <p:cNvSpPr/>
            <p:nvPr/>
          </p:nvSpPr>
          <p:spPr>
            <a:xfrm>
              <a:off x="6172048" y="1805938"/>
              <a:ext cx="104880" cy="10311"/>
            </a:xfrm>
            <a:custGeom>
              <a:avLst/>
              <a:gdLst/>
              <a:ahLst/>
              <a:cxnLst/>
              <a:rect l="l" t="t" r="r" b="b"/>
              <a:pathLst>
                <a:path w="3265" h="321" extrusionOk="0">
                  <a:moveTo>
                    <a:pt x="38" y="0"/>
                  </a:moveTo>
                  <a:cubicBezTo>
                    <a:pt x="16" y="0"/>
                    <a:pt x="0" y="18"/>
                    <a:pt x="0" y="38"/>
                  </a:cubicBezTo>
                  <a:lnTo>
                    <a:pt x="0" y="282"/>
                  </a:lnTo>
                  <a:cubicBezTo>
                    <a:pt x="0" y="304"/>
                    <a:pt x="16" y="320"/>
                    <a:pt x="38" y="320"/>
                  </a:cubicBezTo>
                  <a:lnTo>
                    <a:pt x="3226" y="320"/>
                  </a:lnTo>
                  <a:cubicBezTo>
                    <a:pt x="3247" y="320"/>
                    <a:pt x="3265" y="303"/>
                    <a:pt x="3265" y="282"/>
                  </a:cubicBezTo>
                  <a:lnTo>
                    <a:pt x="3265" y="38"/>
                  </a:lnTo>
                  <a:cubicBezTo>
                    <a:pt x="3265" y="16"/>
                    <a:pt x="3246" y="0"/>
                    <a:pt x="322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725;p58">
              <a:extLst>
                <a:ext uri="{FF2B5EF4-FFF2-40B4-BE49-F238E27FC236}">
                  <a16:creationId xmlns:a16="http://schemas.microsoft.com/office/drawing/2014/main" id="{5B0A5947-F883-7A45-B0A6-8E8DEA031768}"/>
                </a:ext>
              </a:extLst>
            </p:cNvPr>
            <p:cNvSpPr/>
            <p:nvPr/>
          </p:nvSpPr>
          <p:spPr>
            <a:xfrm>
              <a:off x="6099576" y="1722512"/>
              <a:ext cx="20687" cy="8994"/>
            </a:xfrm>
            <a:custGeom>
              <a:avLst/>
              <a:gdLst/>
              <a:ahLst/>
              <a:cxnLst/>
              <a:rect l="l" t="t" r="r" b="b"/>
              <a:pathLst>
                <a:path w="644" h="280" extrusionOk="0">
                  <a:moveTo>
                    <a:pt x="140" y="0"/>
                  </a:moveTo>
                  <a:cubicBezTo>
                    <a:pt x="65" y="0"/>
                    <a:pt x="1" y="62"/>
                    <a:pt x="1" y="139"/>
                  </a:cubicBezTo>
                  <a:cubicBezTo>
                    <a:pt x="1" y="216"/>
                    <a:pt x="63" y="280"/>
                    <a:pt x="140" y="280"/>
                  </a:cubicBezTo>
                  <a:lnTo>
                    <a:pt x="503" y="280"/>
                  </a:lnTo>
                  <a:cubicBezTo>
                    <a:pt x="581" y="280"/>
                    <a:pt x="644" y="217"/>
                    <a:pt x="644" y="139"/>
                  </a:cubicBezTo>
                  <a:cubicBezTo>
                    <a:pt x="644" y="64"/>
                    <a:pt x="581" y="0"/>
                    <a:pt x="50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26;p58">
              <a:extLst>
                <a:ext uri="{FF2B5EF4-FFF2-40B4-BE49-F238E27FC236}">
                  <a16:creationId xmlns:a16="http://schemas.microsoft.com/office/drawing/2014/main" id="{7CEC94A1-2662-D140-9C29-B5680CF6508F}"/>
                </a:ext>
              </a:extLst>
            </p:cNvPr>
            <p:cNvSpPr/>
            <p:nvPr/>
          </p:nvSpPr>
          <p:spPr>
            <a:xfrm>
              <a:off x="6051968" y="1722512"/>
              <a:ext cx="38611" cy="8994"/>
            </a:xfrm>
            <a:custGeom>
              <a:avLst/>
              <a:gdLst/>
              <a:ahLst/>
              <a:cxnLst/>
              <a:rect l="l" t="t" r="r" b="b"/>
              <a:pathLst>
                <a:path w="1202" h="280" extrusionOk="0">
                  <a:moveTo>
                    <a:pt x="139" y="0"/>
                  </a:moveTo>
                  <a:cubicBezTo>
                    <a:pt x="64" y="0"/>
                    <a:pt x="0" y="62"/>
                    <a:pt x="0" y="139"/>
                  </a:cubicBezTo>
                  <a:cubicBezTo>
                    <a:pt x="0" y="216"/>
                    <a:pt x="63" y="280"/>
                    <a:pt x="139" y="280"/>
                  </a:cubicBezTo>
                  <a:lnTo>
                    <a:pt x="1063" y="280"/>
                  </a:lnTo>
                  <a:cubicBezTo>
                    <a:pt x="1141" y="280"/>
                    <a:pt x="1202" y="217"/>
                    <a:pt x="1202" y="139"/>
                  </a:cubicBezTo>
                  <a:cubicBezTo>
                    <a:pt x="1202" y="64"/>
                    <a:pt x="1141" y="0"/>
                    <a:pt x="106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727;p58">
              <a:extLst>
                <a:ext uri="{FF2B5EF4-FFF2-40B4-BE49-F238E27FC236}">
                  <a16:creationId xmlns:a16="http://schemas.microsoft.com/office/drawing/2014/main" id="{D38A2782-E5C5-9649-B048-FF878AD4DA43}"/>
                </a:ext>
              </a:extLst>
            </p:cNvPr>
            <p:cNvSpPr/>
            <p:nvPr/>
          </p:nvSpPr>
          <p:spPr>
            <a:xfrm>
              <a:off x="6207063" y="1722512"/>
              <a:ext cx="8994" cy="8962"/>
            </a:xfrm>
            <a:custGeom>
              <a:avLst/>
              <a:gdLst/>
              <a:ahLst/>
              <a:cxnLst/>
              <a:rect l="l" t="t" r="r" b="b"/>
              <a:pathLst>
                <a:path w="280" h="279" extrusionOk="0">
                  <a:moveTo>
                    <a:pt x="139" y="0"/>
                  </a:moveTo>
                  <a:cubicBezTo>
                    <a:pt x="63" y="0"/>
                    <a:pt x="0" y="62"/>
                    <a:pt x="0" y="139"/>
                  </a:cubicBezTo>
                  <a:cubicBezTo>
                    <a:pt x="0" y="216"/>
                    <a:pt x="63" y="278"/>
                    <a:pt x="139" y="278"/>
                  </a:cubicBezTo>
                  <a:cubicBezTo>
                    <a:pt x="217" y="278"/>
                    <a:pt x="280" y="216"/>
                    <a:pt x="280" y="139"/>
                  </a:cubicBezTo>
                  <a:cubicBezTo>
                    <a:pt x="280" y="62"/>
                    <a:pt x="217"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728;p58">
              <a:extLst>
                <a:ext uri="{FF2B5EF4-FFF2-40B4-BE49-F238E27FC236}">
                  <a16:creationId xmlns:a16="http://schemas.microsoft.com/office/drawing/2014/main" id="{9B552897-42F1-4B49-8FF7-9632C4F74C87}"/>
                </a:ext>
              </a:extLst>
            </p:cNvPr>
            <p:cNvSpPr/>
            <p:nvPr/>
          </p:nvSpPr>
          <p:spPr>
            <a:xfrm>
              <a:off x="6225052" y="1722512"/>
              <a:ext cx="8962" cy="8962"/>
            </a:xfrm>
            <a:custGeom>
              <a:avLst/>
              <a:gdLst/>
              <a:ahLst/>
              <a:cxnLst/>
              <a:rect l="l" t="t" r="r" b="b"/>
              <a:pathLst>
                <a:path w="279" h="279" extrusionOk="0">
                  <a:moveTo>
                    <a:pt x="140" y="0"/>
                  </a:moveTo>
                  <a:cubicBezTo>
                    <a:pt x="63" y="0"/>
                    <a:pt x="1" y="62"/>
                    <a:pt x="1" y="139"/>
                  </a:cubicBezTo>
                  <a:cubicBezTo>
                    <a:pt x="1" y="216"/>
                    <a:pt x="63" y="278"/>
                    <a:pt x="140" y="278"/>
                  </a:cubicBezTo>
                  <a:cubicBezTo>
                    <a:pt x="216" y="278"/>
                    <a:pt x="279" y="216"/>
                    <a:pt x="279" y="139"/>
                  </a:cubicBezTo>
                  <a:cubicBezTo>
                    <a:pt x="279" y="62"/>
                    <a:pt x="216" y="0"/>
                    <a:pt x="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29;p58">
              <a:extLst>
                <a:ext uri="{FF2B5EF4-FFF2-40B4-BE49-F238E27FC236}">
                  <a16:creationId xmlns:a16="http://schemas.microsoft.com/office/drawing/2014/main" id="{073DC616-1E7A-DF40-A090-E481452FDCBD}"/>
                </a:ext>
              </a:extLst>
            </p:cNvPr>
            <p:cNvSpPr/>
            <p:nvPr/>
          </p:nvSpPr>
          <p:spPr>
            <a:xfrm>
              <a:off x="6243010" y="1722512"/>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730;p58">
              <a:extLst>
                <a:ext uri="{FF2B5EF4-FFF2-40B4-BE49-F238E27FC236}">
                  <a16:creationId xmlns:a16="http://schemas.microsoft.com/office/drawing/2014/main" id="{975E8BEF-CC4C-9045-A8A8-731301B61D68}"/>
                </a:ext>
              </a:extLst>
            </p:cNvPr>
            <p:cNvSpPr/>
            <p:nvPr/>
          </p:nvSpPr>
          <p:spPr>
            <a:xfrm>
              <a:off x="6260967" y="1722512"/>
              <a:ext cx="8962" cy="8962"/>
            </a:xfrm>
            <a:custGeom>
              <a:avLst/>
              <a:gdLst/>
              <a:ahLst/>
              <a:cxnLst/>
              <a:rect l="l" t="t" r="r" b="b"/>
              <a:pathLst>
                <a:path w="279" h="279" extrusionOk="0">
                  <a:moveTo>
                    <a:pt x="139" y="0"/>
                  </a:moveTo>
                  <a:cubicBezTo>
                    <a:pt x="62" y="0"/>
                    <a:pt x="0" y="62"/>
                    <a:pt x="0" y="139"/>
                  </a:cubicBezTo>
                  <a:cubicBezTo>
                    <a:pt x="0" y="216"/>
                    <a:pt x="62" y="278"/>
                    <a:pt x="139" y="278"/>
                  </a:cubicBezTo>
                  <a:cubicBezTo>
                    <a:pt x="216" y="278"/>
                    <a:pt x="278" y="216"/>
                    <a:pt x="278" y="139"/>
                  </a:cubicBezTo>
                  <a:cubicBezTo>
                    <a:pt x="278" y="62"/>
                    <a:pt x="216"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731;p58">
              <a:extLst>
                <a:ext uri="{FF2B5EF4-FFF2-40B4-BE49-F238E27FC236}">
                  <a16:creationId xmlns:a16="http://schemas.microsoft.com/office/drawing/2014/main" id="{519E00EE-E6A8-5B43-B473-2902AAFBCFC3}"/>
                </a:ext>
              </a:extLst>
            </p:cNvPr>
            <p:cNvSpPr/>
            <p:nvPr/>
          </p:nvSpPr>
          <p:spPr>
            <a:xfrm>
              <a:off x="6178922" y="1777059"/>
              <a:ext cx="8994" cy="8962"/>
            </a:xfrm>
            <a:custGeom>
              <a:avLst/>
              <a:gdLst/>
              <a:ahLst/>
              <a:cxnLst/>
              <a:rect l="l" t="t" r="r" b="b"/>
              <a:pathLst>
                <a:path w="280" h="279" extrusionOk="0">
                  <a:moveTo>
                    <a:pt x="141" y="0"/>
                  </a:moveTo>
                  <a:cubicBezTo>
                    <a:pt x="63" y="0"/>
                    <a:pt x="1" y="62"/>
                    <a:pt x="1" y="139"/>
                  </a:cubicBezTo>
                  <a:cubicBezTo>
                    <a:pt x="1" y="216"/>
                    <a:pt x="63" y="278"/>
                    <a:pt x="141" y="278"/>
                  </a:cubicBezTo>
                  <a:cubicBezTo>
                    <a:pt x="218" y="278"/>
                    <a:pt x="280" y="216"/>
                    <a:pt x="280" y="139"/>
                  </a:cubicBezTo>
                  <a:cubicBezTo>
                    <a:pt x="280" y="62"/>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32;p58">
              <a:extLst>
                <a:ext uri="{FF2B5EF4-FFF2-40B4-BE49-F238E27FC236}">
                  <a16:creationId xmlns:a16="http://schemas.microsoft.com/office/drawing/2014/main" id="{0A8EDBAB-18DB-7248-AB5B-427F409699FF}"/>
                </a:ext>
              </a:extLst>
            </p:cNvPr>
            <p:cNvSpPr/>
            <p:nvPr/>
          </p:nvSpPr>
          <p:spPr>
            <a:xfrm>
              <a:off x="6196880" y="1777059"/>
              <a:ext cx="73111" cy="8962"/>
            </a:xfrm>
            <a:custGeom>
              <a:avLst/>
              <a:gdLst/>
              <a:ahLst/>
              <a:cxnLst/>
              <a:rect l="l" t="t" r="r" b="b"/>
              <a:pathLst>
                <a:path w="2276" h="279" extrusionOk="0">
                  <a:moveTo>
                    <a:pt x="141" y="0"/>
                  </a:moveTo>
                  <a:cubicBezTo>
                    <a:pt x="64" y="0"/>
                    <a:pt x="0" y="61"/>
                    <a:pt x="0" y="139"/>
                  </a:cubicBezTo>
                  <a:cubicBezTo>
                    <a:pt x="0" y="214"/>
                    <a:pt x="63" y="278"/>
                    <a:pt x="141" y="278"/>
                  </a:cubicBezTo>
                  <a:lnTo>
                    <a:pt x="2134" y="278"/>
                  </a:lnTo>
                  <a:cubicBezTo>
                    <a:pt x="2212" y="278"/>
                    <a:pt x="2276" y="217"/>
                    <a:pt x="2275" y="139"/>
                  </a:cubicBezTo>
                  <a:cubicBezTo>
                    <a:pt x="2275" y="62"/>
                    <a:pt x="2212" y="0"/>
                    <a:pt x="213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733;p58">
              <a:extLst>
                <a:ext uri="{FF2B5EF4-FFF2-40B4-BE49-F238E27FC236}">
                  <a16:creationId xmlns:a16="http://schemas.microsoft.com/office/drawing/2014/main" id="{B4F3F428-2922-844D-8B81-954C77FF4363}"/>
                </a:ext>
              </a:extLst>
            </p:cNvPr>
            <p:cNvSpPr/>
            <p:nvPr/>
          </p:nvSpPr>
          <p:spPr>
            <a:xfrm>
              <a:off x="6056369" y="1781460"/>
              <a:ext cx="18085" cy="18021"/>
            </a:xfrm>
            <a:custGeom>
              <a:avLst/>
              <a:gdLst/>
              <a:ahLst/>
              <a:cxnLst/>
              <a:rect l="l" t="t" r="r" b="b"/>
              <a:pathLst>
                <a:path w="563" h="561" extrusionOk="0">
                  <a:moveTo>
                    <a:pt x="40" y="1"/>
                  </a:moveTo>
                  <a:cubicBezTo>
                    <a:pt x="18" y="1"/>
                    <a:pt x="1" y="18"/>
                    <a:pt x="1" y="38"/>
                  </a:cubicBezTo>
                  <a:lnTo>
                    <a:pt x="1" y="523"/>
                  </a:lnTo>
                  <a:cubicBezTo>
                    <a:pt x="1" y="545"/>
                    <a:pt x="20" y="561"/>
                    <a:pt x="40" y="561"/>
                  </a:cubicBezTo>
                  <a:lnTo>
                    <a:pt x="525" y="561"/>
                  </a:lnTo>
                  <a:cubicBezTo>
                    <a:pt x="545" y="561"/>
                    <a:pt x="563" y="544"/>
                    <a:pt x="563" y="523"/>
                  </a:cubicBezTo>
                  <a:lnTo>
                    <a:pt x="563" y="38"/>
                  </a:lnTo>
                  <a:cubicBezTo>
                    <a:pt x="563" y="17"/>
                    <a:pt x="544" y="1"/>
                    <a:pt x="5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734;p58">
              <a:extLst>
                <a:ext uri="{FF2B5EF4-FFF2-40B4-BE49-F238E27FC236}">
                  <a16:creationId xmlns:a16="http://schemas.microsoft.com/office/drawing/2014/main" id="{CADAFB86-6515-2845-B4A1-89E88264FB1F}"/>
                </a:ext>
              </a:extLst>
            </p:cNvPr>
            <p:cNvSpPr/>
            <p:nvPr/>
          </p:nvSpPr>
          <p:spPr>
            <a:xfrm>
              <a:off x="6129548" y="1763470"/>
              <a:ext cx="35913" cy="35977"/>
            </a:xfrm>
            <a:custGeom>
              <a:avLst/>
              <a:gdLst/>
              <a:ahLst/>
              <a:cxnLst/>
              <a:rect l="l" t="t" r="r" b="b"/>
              <a:pathLst>
                <a:path w="1118" h="1120" extrusionOk="0">
                  <a:moveTo>
                    <a:pt x="0" y="1"/>
                  </a:moveTo>
                  <a:lnTo>
                    <a:pt x="0" y="1046"/>
                  </a:lnTo>
                  <a:cubicBezTo>
                    <a:pt x="0" y="1086"/>
                    <a:pt x="32" y="1120"/>
                    <a:pt x="74" y="1120"/>
                  </a:cubicBezTo>
                  <a:lnTo>
                    <a:pt x="1118" y="1120"/>
                  </a:lnTo>
                  <a:lnTo>
                    <a:pt x="11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3735;p58">
              <a:extLst>
                <a:ext uri="{FF2B5EF4-FFF2-40B4-BE49-F238E27FC236}">
                  <a16:creationId xmlns:a16="http://schemas.microsoft.com/office/drawing/2014/main" id="{2F37D7EA-4996-5E4A-BAAB-53F92E2F38B2}"/>
                </a:ext>
              </a:extLst>
            </p:cNvPr>
            <p:cNvSpPr/>
            <p:nvPr/>
          </p:nvSpPr>
          <p:spPr>
            <a:xfrm>
              <a:off x="6071178" y="1817728"/>
              <a:ext cx="8962" cy="23064"/>
            </a:xfrm>
            <a:custGeom>
              <a:avLst/>
              <a:gdLst/>
              <a:ahLst/>
              <a:cxnLst/>
              <a:rect l="l" t="t" r="r" b="b"/>
              <a:pathLst>
                <a:path w="279" h="718" extrusionOk="0">
                  <a:moveTo>
                    <a:pt x="139" y="1"/>
                  </a:moveTo>
                  <a:cubicBezTo>
                    <a:pt x="63" y="1"/>
                    <a:pt x="0" y="62"/>
                    <a:pt x="0" y="140"/>
                  </a:cubicBezTo>
                  <a:lnTo>
                    <a:pt x="0" y="717"/>
                  </a:lnTo>
                  <a:lnTo>
                    <a:pt x="139" y="674"/>
                  </a:lnTo>
                  <a:lnTo>
                    <a:pt x="278" y="717"/>
                  </a:lnTo>
                  <a:lnTo>
                    <a:pt x="278" y="140"/>
                  </a:lnTo>
                  <a:cubicBezTo>
                    <a:pt x="278" y="62"/>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736;p58">
              <a:extLst>
                <a:ext uri="{FF2B5EF4-FFF2-40B4-BE49-F238E27FC236}">
                  <a16:creationId xmlns:a16="http://schemas.microsoft.com/office/drawing/2014/main" id="{EB68B4AA-7A08-A845-AB73-B270B37AE7EE}"/>
                </a:ext>
              </a:extLst>
            </p:cNvPr>
            <p:cNvSpPr/>
            <p:nvPr/>
          </p:nvSpPr>
          <p:spPr>
            <a:xfrm>
              <a:off x="6089135" y="1817728"/>
              <a:ext cx="8994" cy="23064"/>
            </a:xfrm>
            <a:custGeom>
              <a:avLst/>
              <a:gdLst/>
              <a:ahLst/>
              <a:cxnLst/>
              <a:rect l="l" t="t" r="r" b="b"/>
              <a:pathLst>
                <a:path w="280" h="718" extrusionOk="0">
                  <a:moveTo>
                    <a:pt x="139" y="1"/>
                  </a:moveTo>
                  <a:cubicBezTo>
                    <a:pt x="64" y="1"/>
                    <a:pt x="0" y="62"/>
                    <a:pt x="0" y="140"/>
                  </a:cubicBezTo>
                  <a:lnTo>
                    <a:pt x="0" y="717"/>
                  </a:lnTo>
                  <a:lnTo>
                    <a:pt x="125" y="670"/>
                  </a:lnTo>
                  <a:lnTo>
                    <a:pt x="280" y="717"/>
                  </a:lnTo>
                  <a:lnTo>
                    <a:pt x="280" y="140"/>
                  </a:lnTo>
                  <a:cubicBezTo>
                    <a:pt x="280" y="62"/>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737;p58">
              <a:extLst>
                <a:ext uri="{FF2B5EF4-FFF2-40B4-BE49-F238E27FC236}">
                  <a16:creationId xmlns:a16="http://schemas.microsoft.com/office/drawing/2014/main" id="{6897EFEF-9759-8E40-86E4-61B910829037}"/>
                </a:ext>
              </a:extLst>
            </p:cNvPr>
            <p:cNvSpPr/>
            <p:nvPr/>
          </p:nvSpPr>
          <p:spPr>
            <a:xfrm>
              <a:off x="6107061" y="1817728"/>
              <a:ext cx="9026" cy="23064"/>
            </a:xfrm>
            <a:custGeom>
              <a:avLst/>
              <a:gdLst/>
              <a:ahLst/>
              <a:cxnLst/>
              <a:rect l="l" t="t" r="r" b="b"/>
              <a:pathLst>
                <a:path w="281" h="718" extrusionOk="0">
                  <a:moveTo>
                    <a:pt x="140" y="1"/>
                  </a:moveTo>
                  <a:cubicBezTo>
                    <a:pt x="65" y="1"/>
                    <a:pt x="1" y="62"/>
                    <a:pt x="1" y="140"/>
                  </a:cubicBezTo>
                  <a:lnTo>
                    <a:pt x="1" y="717"/>
                  </a:lnTo>
                  <a:lnTo>
                    <a:pt x="140" y="678"/>
                  </a:lnTo>
                  <a:lnTo>
                    <a:pt x="280" y="717"/>
                  </a:lnTo>
                  <a:lnTo>
                    <a:pt x="280" y="140"/>
                  </a:lnTo>
                  <a:cubicBezTo>
                    <a:pt x="280" y="62"/>
                    <a:pt x="217"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738;p58">
              <a:extLst>
                <a:ext uri="{FF2B5EF4-FFF2-40B4-BE49-F238E27FC236}">
                  <a16:creationId xmlns:a16="http://schemas.microsoft.com/office/drawing/2014/main" id="{8CD92572-27BD-D24E-A828-FA73403D1C33}"/>
                </a:ext>
              </a:extLst>
            </p:cNvPr>
            <p:cNvSpPr/>
            <p:nvPr/>
          </p:nvSpPr>
          <p:spPr>
            <a:xfrm>
              <a:off x="6125082" y="1817728"/>
              <a:ext cx="8962" cy="23064"/>
            </a:xfrm>
            <a:custGeom>
              <a:avLst/>
              <a:gdLst/>
              <a:ahLst/>
              <a:cxnLst/>
              <a:rect l="l" t="t" r="r" b="b"/>
              <a:pathLst>
                <a:path w="279" h="718" extrusionOk="0">
                  <a:moveTo>
                    <a:pt x="139" y="1"/>
                  </a:moveTo>
                  <a:cubicBezTo>
                    <a:pt x="62" y="1"/>
                    <a:pt x="0" y="62"/>
                    <a:pt x="0" y="140"/>
                  </a:cubicBezTo>
                  <a:lnTo>
                    <a:pt x="0" y="717"/>
                  </a:lnTo>
                  <a:lnTo>
                    <a:pt x="139" y="674"/>
                  </a:lnTo>
                  <a:lnTo>
                    <a:pt x="278" y="717"/>
                  </a:lnTo>
                  <a:lnTo>
                    <a:pt x="278" y="140"/>
                  </a:lnTo>
                  <a:cubicBezTo>
                    <a:pt x="278" y="62"/>
                    <a:pt x="214"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739;p58">
              <a:extLst>
                <a:ext uri="{FF2B5EF4-FFF2-40B4-BE49-F238E27FC236}">
                  <a16:creationId xmlns:a16="http://schemas.microsoft.com/office/drawing/2014/main" id="{66E3C5A1-6612-424D-AA42-71972CC8EC7C}"/>
                </a:ext>
              </a:extLst>
            </p:cNvPr>
            <p:cNvSpPr/>
            <p:nvPr/>
          </p:nvSpPr>
          <p:spPr>
            <a:xfrm>
              <a:off x="6053124" y="1817728"/>
              <a:ext cx="9059" cy="23064"/>
            </a:xfrm>
            <a:custGeom>
              <a:avLst/>
              <a:gdLst/>
              <a:ahLst/>
              <a:cxnLst/>
              <a:rect l="l" t="t" r="r" b="b"/>
              <a:pathLst>
                <a:path w="282" h="718" extrusionOk="0">
                  <a:moveTo>
                    <a:pt x="141" y="1"/>
                  </a:moveTo>
                  <a:cubicBezTo>
                    <a:pt x="64" y="1"/>
                    <a:pt x="1" y="62"/>
                    <a:pt x="1" y="140"/>
                  </a:cubicBezTo>
                  <a:lnTo>
                    <a:pt x="1" y="717"/>
                  </a:lnTo>
                  <a:lnTo>
                    <a:pt x="134" y="683"/>
                  </a:lnTo>
                  <a:lnTo>
                    <a:pt x="281" y="717"/>
                  </a:lnTo>
                  <a:lnTo>
                    <a:pt x="281" y="140"/>
                  </a:lnTo>
                  <a:cubicBezTo>
                    <a:pt x="281" y="62"/>
                    <a:pt x="216"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740;p58">
              <a:extLst>
                <a:ext uri="{FF2B5EF4-FFF2-40B4-BE49-F238E27FC236}">
                  <a16:creationId xmlns:a16="http://schemas.microsoft.com/office/drawing/2014/main" id="{0B6F0978-591C-6340-83F8-1E9C21B9C40F}"/>
                </a:ext>
              </a:extLst>
            </p:cNvPr>
            <p:cNvSpPr/>
            <p:nvPr/>
          </p:nvSpPr>
          <p:spPr>
            <a:xfrm>
              <a:off x="6071114" y="1831798"/>
              <a:ext cx="9026" cy="9026"/>
            </a:xfrm>
            <a:custGeom>
              <a:avLst/>
              <a:gdLst/>
              <a:ahLst/>
              <a:cxnLst/>
              <a:rect l="l" t="t" r="r" b="b"/>
              <a:pathLst>
                <a:path w="281" h="281" extrusionOk="0">
                  <a:moveTo>
                    <a:pt x="1" y="0"/>
                  </a:moveTo>
                  <a:lnTo>
                    <a:pt x="1" y="281"/>
                  </a:lnTo>
                  <a:lnTo>
                    <a:pt x="280" y="281"/>
                  </a:ln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741;p58">
              <a:extLst>
                <a:ext uri="{FF2B5EF4-FFF2-40B4-BE49-F238E27FC236}">
                  <a16:creationId xmlns:a16="http://schemas.microsoft.com/office/drawing/2014/main" id="{EBDA42B2-AD00-9349-A05A-2FD50DA3579E}"/>
                </a:ext>
              </a:extLst>
            </p:cNvPr>
            <p:cNvSpPr/>
            <p:nvPr/>
          </p:nvSpPr>
          <p:spPr>
            <a:xfrm>
              <a:off x="6089071" y="1831798"/>
              <a:ext cx="9059" cy="9026"/>
            </a:xfrm>
            <a:custGeom>
              <a:avLst/>
              <a:gdLst/>
              <a:ahLst/>
              <a:cxnLst/>
              <a:rect l="l" t="t" r="r" b="b"/>
              <a:pathLst>
                <a:path w="282" h="281" extrusionOk="0">
                  <a:moveTo>
                    <a:pt x="1" y="0"/>
                  </a:moveTo>
                  <a:lnTo>
                    <a:pt x="1" y="281"/>
                  </a:lnTo>
                  <a:lnTo>
                    <a:pt x="282" y="281"/>
                  </a:ln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742;p58">
              <a:extLst>
                <a:ext uri="{FF2B5EF4-FFF2-40B4-BE49-F238E27FC236}">
                  <a16:creationId xmlns:a16="http://schemas.microsoft.com/office/drawing/2014/main" id="{922225FF-C7E6-CA44-9119-9E2A4A6D4825}"/>
                </a:ext>
              </a:extLst>
            </p:cNvPr>
            <p:cNvSpPr/>
            <p:nvPr/>
          </p:nvSpPr>
          <p:spPr>
            <a:xfrm>
              <a:off x="6107061" y="1831798"/>
              <a:ext cx="9059" cy="9026"/>
            </a:xfrm>
            <a:custGeom>
              <a:avLst/>
              <a:gdLst/>
              <a:ahLst/>
              <a:cxnLst/>
              <a:rect l="l" t="t" r="r" b="b"/>
              <a:pathLst>
                <a:path w="282" h="281" extrusionOk="0">
                  <a:moveTo>
                    <a:pt x="1" y="0"/>
                  </a:moveTo>
                  <a:lnTo>
                    <a:pt x="1" y="281"/>
                  </a:lnTo>
                  <a:lnTo>
                    <a:pt x="282" y="281"/>
                  </a:ln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743;p58">
              <a:extLst>
                <a:ext uri="{FF2B5EF4-FFF2-40B4-BE49-F238E27FC236}">
                  <a16:creationId xmlns:a16="http://schemas.microsoft.com/office/drawing/2014/main" id="{ED26F58A-F492-7F46-BFC9-B994EC2BD211}"/>
                </a:ext>
              </a:extLst>
            </p:cNvPr>
            <p:cNvSpPr/>
            <p:nvPr/>
          </p:nvSpPr>
          <p:spPr>
            <a:xfrm>
              <a:off x="6125082" y="1831798"/>
              <a:ext cx="8994" cy="9026"/>
            </a:xfrm>
            <a:custGeom>
              <a:avLst/>
              <a:gdLst/>
              <a:ahLst/>
              <a:cxnLst/>
              <a:rect l="l" t="t" r="r" b="b"/>
              <a:pathLst>
                <a:path w="280" h="281" extrusionOk="0">
                  <a:moveTo>
                    <a:pt x="0" y="0"/>
                  </a:moveTo>
                  <a:lnTo>
                    <a:pt x="0" y="281"/>
                  </a:lnTo>
                  <a:lnTo>
                    <a:pt x="280" y="281"/>
                  </a:ln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44;p58">
              <a:extLst>
                <a:ext uri="{FF2B5EF4-FFF2-40B4-BE49-F238E27FC236}">
                  <a16:creationId xmlns:a16="http://schemas.microsoft.com/office/drawing/2014/main" id="{B3FE0D04-13D2-4E4C-A842-308F03A72C33}"/>
                </a:ext>
              </a:extLst>
            </p:cNvPr>
            <p:cNvSpPr/>
            <p:nvPr/>
          </p:nvSpPr>
          <p:spPr>
            <a:xfrm>
              <a:off x="6053124" y="1831798"/>
              <a:ext cx="9059" cy="9026"/>
            </a:xfrm>
            <a:custGeom>
              <a:avLst/>
              <a:gdLst/>
              <a:ahLst/>
              <a:cxnLst/>
              <a:rect l="l" t="t" r="r" b="b"/>
              <a:pathLst>
                <a:path w="282" h="281" extrusionOk="0">
                  <a:moveTo>
                    <a:pt x="1" y="0"/>
                  </a:moveTo>
                  <a:lnTo>
                    <a:pt x="1" y="281"/>
                  </a:lnTo>
                  <a:lnTo>
                    <a:pt x="281" y="281"/>
                  </a:ln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745;p58">
              <a:extLst>
                <a:ext uri="{FF2B5EF4-FFF2-40B4-BE49-F238E27FC236}">
                  <a16:creationId xmlns:a16="http://schemas.microsoft.com/office/drawing/2014/main" id="{FF16A7F2-EE31-F34B-9F1F-C53EC82A1467}"/>
                </a:ext>
              </a:extLst>
            </p:cNvPr>
            <p:cNvSpPr/>
            <p:nvPr/>
          </p:nvSpPr>
          <p:spPr>
            <a:xfrm>
              <a:off x="6087915" y="1785989"/>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746;p58">
              <a:extLst>
                <a:ext uri="{FF2B5EF4-FFF2-40B4-BE49-F238E27FC236}">
                  <a16:creationId xmlns:a16="http://schemas.microsoft.com/office/drawing/2014/main" id="{E3C93185-452E-3441-9C0C-1A5F1692E779}"/>
                </a:ext>
              </a:extLst>
            </p:cNvPr>
            <p:cNvSpPr/>
            <p:nvPr/>
          </p:nvSpPr>
          <p:spPr>
            <a:xfrm>
              <a:off x="6105872" y="1785989"/>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47;p58">
              <a:extLst>
                <a:ext uri="{FF2B5EF4-FFF2-40B4-BE49-F238E27FC236}">
                  <a16:creationId xmlns:a16="http://schemas.microsoft.com/office/drawing/2014/main" id="{3DD45F50-370B-D149-8B72-88003E97A326}"/>
                </a:ext>
              </a:extLst>
            </p:cNvPr>
            <p:cNvSpPr/>
            <p:nvPr/>
          </p:nvSpPr>
          <p:spPr>
            <a:xfrm>
              <a:off x="6190905" y="1648563"/>
              <a:ext cx="8962" cy="8994"/>
            </a:xfrm>
            <a:custGeom>
              <a:avLst/>
              <a:gdLst/>
              <a:ahLst/>
              <a:cxnLst/>
              <a:rect l="l" t="t" r="r" b="b"/>
              <a:pathLst>
                <a:path w="279" h="280" extrusionOk="0">
                  <a:moveTo>
                    <a:pt x="140" y="0"/>
                  </a:moveTo>
                  <a:cubicBezTo>
                    <a:pt x="63" y="0"/>
                    <a:pt x="1" y="63"/>
                    <a:pt x="1" y="139"/>
                  </a:cubicBezTo>
                  <a:cubicBezTo>
                    <a:pt x="1" y="216"/>
                    <a:pt x="63" y="280"/>
                    <a:pt x="140" y="280"/>
                  </a:cubicBezTo>
                  <a:cubicBezTo>
                    <a:pt x="217" y="280"/>
                    <a:pt x="279" y="216"/>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748;p58">
              <a:extLst>
                <a:ext uri="{FF2B5EF4-FFF2-40B4-BE49-F238E27FC236}">
                  <a16:creationId xmlns:a16="http://schemas.microsoft.com/office/drawing/2014/main" id="{39A78E9C-EBB7-2349-8DD6-CEDA982F2ADC}"/>
                </a:ext>
              </a:extLst>
            </p:cNvPr>
            <p:cNvSpPr/>
            <p:nvPr/>
          </p:nvSpPr>
          <p:spPr>
            <a:xfrm>
              <a:off x="6208862" y="1648563"/>
              <a:ext cx="9026" cy="8994"/>
            </a:xfrm>
            <a:custGeom>
              <a:avLst/>
              <a:gdLst/>
              <a:ahLst/>
              <a:cxnLst/>
              <a:rect l="l" t="t" r="r" b="b"/>
              <a:pathLst>
                <a:path w="281" h="280" extrusionOk="0">
                  <a:moveTo>
                    <a:pt x="140" y="0"/>
                  </a:moveTo>
                  <a:cubicBezTo>
                    <a:pt x="63" y="0"/>
                    <a:pt x="1" y="63"/>
                    <a:pt x="1" y="139"/>
                  </a:cubicBezTo>
                  <a:cubicBezTo>
                    <a:pt x="1" y="216"/>
                    <a:pt x="63" y="280"/>
                    <a:pt x="140" y="280"/>
                  </a:cubicBezTo>
                  <a:cubicBezTo>
                    <a:pt x="216" y="280"/>
                    <a:pt x="280" y="216"/>
                    <a:pt x="280" y="139"/>
                  </a:cubicBezTo>
                  <a:cubicBezTo>
                    <a:pt x="280" y="63"/>
                    <a:pt x="216"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749;p58">
              <a:extLst>
                <a:ext uri="{FF2B5EF4-FFF2-40B4-BE49-F238E27FC236}">
                  <a16:creationId xmlns:a16="http://schemas.microsoft.com/office/drawing/2014/main" id="{01B5040D-2C74-BA4A-9344-FA441DCD6069}"/>
                </a:ext>
              </a:extLst>
            </p:cNvPr>
            <p:cNvSpPr/>
            <p:nvPr/>
          </p:nvSpPr>
          <p:spPr>
            <a:xfrm>
              <a:off x="6226819" y="1648563"/>
              <a:ext cx="8994" cy="8994"/>
            </a:xfrm>
            <a:custGeom>
              <a:avLst/>
              <a:gdLst/>
              <a:ahLst/>
              <a:cxnLst/>
              <a:rect l="l" t="t" r="r" b="b"/>
              <a:pathLst>
                <a:path w="280" h="280" extrusionOk="0">
                  <a:moveTo>
                    <a:pt x="140" y="0"/>
                  </a:moveTo>
                  <a:cubicBezTo>
                    <a:pt x="63" y="0"/>
                    <a:pt x="1" y="63"/>
                    <a:pt x="1" y="139"/>
                  </a:cubicBezTo>
                  <a:cubicBezTo>
                    <a:pt x="1" y="216"/>
                    <a:pt x="63" y="280"/>
                    <a:pt x="140" y="280"/>
                  </a:cubicBezTo>
                  <a:cubicBezTo>
                    <a:pt x="218" y="280"/>
                    <a:pt x="280" y="216"/>
                    <a:pt x="280" y="139"/>
                  </a:cubicBezTo>
                  <a:cubicBezTo>
                    <a:pt x="280" y="63"/>
                    <a:pt x="218"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50;p58">
              <a:extLst>
                <a:ext uri="{FF2B5EF4-FFF2-40B4-BE49-F238E27FC236}">
                  <a16:creationId xmlns:a16="http://schemas.microsoft.com/office/drawing/2014/main" id="{F4CCE7E9-BD4B-0745-884E-A901A0CDD27A}"/>
                </a:ext>
              </a:extLst>
            </p:cNvPr>
            <p:cNvSpPr/>
            <p:nvPr/>
          </p:nvSpPr>
          <p:spPr>
            <a:xfrm>
              <a:off x="6186118" y="1594659"/>
              <a:ext cx="22775" cy="8994"/>
            </a:xfrm>
            <a:custGeom>
              <a:avLst/>
              <a:gdLst/>
              <a:ahLst/>
              <a:cxnLst/>
              <a:rect l="l" t="t" r="r" b="b"/>
              <a:pathLst>
                <a:path w="709" h="280" extrusionOk="0">
                  <a:moveTo>
                    <a:pt x="140" y="1"/>
                  </a:moveTo>
                  <a:cubicBezTo>
                    <a:pt x="65" y="1"/>
                    <a:pt x="1" y="64"/>
                    <a:pt x="1" y="141"/>
                  </a:cubicBezTo>
                  <a:cubicBezTo>
                    <a:pt x="1" y="216"/>
                    <a:pt x="63" y="280"/>
                    <a:pt x="140" y="280"/>
                  </a:cubicBezTo>
                  <a:lnTo>
                    <a:pt x="570" y="280"/>
                  </a:lnTo>
                  <a:cubicBezTo>
                    <a:pt x="645" y="280"/>
                    <a:pt x="709" y="216"/>
                    <a:pt x="709" y="141"/>
                  </a:cubicBezTo>
                  <a:cubicBezTo>
                    <a:pt x="709" y="64"/>
                    <a:pt x="647" y="1"/>
                    <a:pt x="57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751;p58">
              <a:extLst>
                <a:ext uri="{FF2B5EF4-FFF2-40B4-BE49-F238E27FC236}">
                  <a16:creationId xmlns:a16="http://schemas.microsoft.com/office/drawing/2014/main" id="{69F21CD1-27FE-5943-BD82-E5CCCA79A48A}"/>
                </a:ext>
              </a:extLst>
            </p:cNvPr>
            <p:cNvSpPr/>
            <p:nvPr/>
          </p:nvSpPr>
          <p:spPr>
            <a:xfrm>
              <a:off x="6113068" y="1594659"/>
              <a:ext cx="64020" cy="8994"/>
            </a:xfrm>
            <a:custGeom>
              <a:avLst/>
              <a:gdLst/>
              <a:ahLst/>
              <a:cxnLst/>
              <a:rect l="l" t="t" r="r" b="b"/>
              <a:pathLst>
                <a:path w="1993" h="280" extrusionOk="0">
                  <a:moveTo>
                    <a:pt x="140" y="1"/>
                  </a:moveTo>
                  <a:cubicBezTo>
                    <a:pt x="64" y="1"/>
                    <a:pt x="1" y="64"/>
                    <a:pt x="1" y="141"/>
                  </a:cubicBezTo>
                  <a:cubicBezTo>
                    <a:pt x="1" y="216"/>
                    <a:pt x="63" y="280"/>
                    <a:pt x="140" y="280"/>
                  </a:cubicBezTo>
                  <a:lnTo>
                    <a:pt x="1854" y="280"/>
                  </a:lnTo>
                  <a:cubicBezTo>
                    <a:pt x="1932" y="280"/>
                    <a:pt x="1993" y="216"/>
                    <a:pt x="1993" y="141"/>
                  </a:cubicBezTo>
                  <a:cubicBezTo>
                    <a:pt x="1993" y="64"/>
                    <a:pt x="1932" y="1"/>
                    <a:pt x="185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752;p58">
              <a:extLst>
                <a:ext uri="{FF2B5EF4-FFF2-40B4-BE49-F238E27FC236}">
                  <a16:creationId xmlns:a16="http://schemas.microsoft.com/office/drawing/2014/main" id="{AF25D505-A5F1-8E46-9AC5-51E15816D3C9}"/>
                </a:ext>
              </a:extLst>
            </p:cNvPr>
            <p:cNvSpPr/>
            <p:nvPr/>
          </p:nvSpPr>
          <p:spPr>
            <a:xfrm>
              <a:off x="6134655" y="1612648"/>
              <a:ext cx="52681" cy="8962"/>
            </a:xfrm>
            <a:custGeom>
              <a:avLst/>
              <a:gdLst/>
              <a:ahLst/>
              <a:cxnLst/>
              <a:rect l="l" t="t" r="r" b="b"/>
              <a:pathLst>
                <a:path w="1640" h="279" extrusionOk="0">
                  <a:moveTo>
                    <a:pt x="139" y="1"/>
                  </a:moveTo>
                  <a:cubicBezTo>
                    <a:pt x="64" y="1"/>
                    <a:pt x="0" y="62"/>
                    <a:pt x="0" y="140"/>
                  </a:cubicBezTo>
                  <a:cubicBezTo>
                    <a:pt x="0" y="215"/>
                    <a:pt x="61" y="279"/>
                    <a:pt x="139" y="279"/>
                  </a:cubicBezTo>
                  <a:lnTo>
                    <a:pt x="1500" y="279"/>
                  </a:lnTo>
                  <a:cubicBezTo>
                    <a:pt x="1577" y="279"/>
                    <a:pt x="1639" y="215"/>
                    <a:pt x="1639" y="140"/>
                  </a:cubicBezTo>
                  <a:cubicBezTo>
                    <a:pt x="1639" y="63"/>
                    <a:pt x="1578" y="1"/>
                    <a:pt x="150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53;p58">
              <a:extLst>
                <a:ext uri="{FF2B5EF4-FFF2-40B4-BE49-F238E27FC236}">
                  <a16:creationId xmlns:a16="http://schemas.microsoft.com/office/drawing/2014/main" id="{A91C42FF-E867-9047-B4E0-9B348AB8E75B}"/>
                </a:ext>
              </a:extLst>
            </p:cNvPr>
            <p:cNvSpPr/>
            <p:nvPr/>
          </p:nvSpPr>
          <p:spPr>
            <a:xfrm>
              <a:off x="6135201" y="1630606"/>
              <a:ext cx="91356" cy="8962"/>
            </a:xfrm>
            <a:custGeom>
              <a:avLst/>
              <a:gdLst/>
              <a:ahLst/>
              <a:cxnLst/>
              <a:rect l="l" t="t" r="r" b="b"/>
              <a:pathLst>
                <a:path w="2844" h="279" extrusionOk="0">
                  <a:moveTo>
                    <a:pt x="141" y="1"/>
                  </a:moveTo>
                  <a:cubicBezTo>
                    <a:pt x="64" y="1"/>
                    <a:pt x="1" y="61"/>
                    <a:pt x="1" y="140"/>
                  </a:cubicBezTo>
                  <a:cubicBezTo>
                    <a:pt x="1" y="216"/>
                    <a:pt x="63" y="279"/>
                    <a:pt x="141" y="279"/>
                  </a:cubicBezTo>
                  <a:lnTo>
                    <a:pt x="2703" y="279"/>
                  </a:lnTo>
                  <a:cubicBezTo>
                    <a:pt x="2780" y="279"/>
                    <a:pt x="2844" y="216"/>
                    <a:pt x="2842" y="140"/>
                  </a:cubicBezTo>
                  <a:cubicBezTo>
                    <a:pt x="2842" y="64"/>
                    <a:pt x="2780" y="1"/>
                    <a:pt x="270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754;p58">
              <a:extLst>
                <a:ext uri="{FF2B5EF4-FFF2-40B4-BE49-F238E27FC236}">
                  <a16:creationId xmlns:a16="http://schemas.microsoft.com/office/drawing/2014/main" id="{FFBF9892-C9B6-5C4D-A0DE-1635036DB95F}"/>
                </a:ext>
              </a:extLst>
            </p:cNvPr>
            <p:cNvSpPr/>
            <p:nvPr/>
          </p:nvSpPr>
          <p:spPr>
            <a:xfrm>
              <a:off x="6095400" y="1630606"/>
              <a:ext cx="30870" cy="8962"/>
            </a:xfrm>
            <a:custGeom>
              <a:avLst/>
              <a:gdLst/>
              <a:ahLst/>
              <a:cxnLst/>
              <a:rect l="l" t="t" r="r" b="b"/>
              <a:pathLst>
                <a:path w="961" h="279" extrusionOk="0">
                  <a:moveTo>
                    <a:pt x="140" y="1"/>
                  </a:moveTo>
                  <a:cubicBezTo>
                    <a:pt x="64" y="1"/>
                    <a:pt x="1" y="61"/>
                    <a:pt x="1" y="140"/>
                  </a:cubicBezTo>
                  <a:cubicBezTo>
                    <a:pt x="1" y="216"/>
                    <a:pt x="63" y="279"/>
                    <a:pt x="140" y="279"/>
                  </a:cubicBezTo>
                  <a:lnTo>
                    <a:pt x="820" y="279"/>
                  </a:lnTo>
                  <a:cubicBezTo>
                    <a:pt x="898" y="279"/>
                    <a:pt x="960" y="216"/>
                    <a:pt x="960" y="140"/>
                  </a:cubicBezTo>
                  <a:cubicBezTo>
                    <a:pt x="960" y="64"/>
                    <a:pt x="898" y="1"/>
                    <a:pt x="82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755;p58">
              <a:extLst>
                <a:ext uri="{FF2B5EF4-FFF2-40B4-BE49-F238E27FC236}">
                  <a16:creationId xmlns:a16="http://schemas.microsoft.com/office/drawing/2014/main" id="{647EBD3E-35A9-304D-9DA2-AA3C69A9514A}"/>
                </a:ext>
              </a:extLst>
            </p:cNvPr>
            <p:cNvSpPr/>
            <p:nvPr/>
          </p:nvSpPr>
          <p:spPr>
            <a:xfrm>
              <a:off x="6086116" y="1648563"/>
              <a:ext cx="95821" cy="8994"/>
            </a:xfrm>
            <a:custGeom>
              <a:avLst/>
              <a:gdLst/>
              <a:ahLst/>
              <a:cxnLst/>
              <a:rect l="l" t="t" r="r" b="b"/>
              <a:pathLst>
                <a:path w="2983" h="280" extrusionOk="0">
                  <a:moveTo>
                    <a:pt x="139" y="0"/>
                  </a:moveTo>
                  <a:cubicBezTo>
                    <a:pt x="64" y="0"/>
                    <a:pt x="0" y="64"/>
                    <a:pt x="0" y="139"/>
                  </a:cubicBezTo>
                  <a:cubicBezTo>
                    <a:pt x="0" y="216"/>
                    <a:pt x="62" y="280"/>
                    <a:pt x="139" y="280"/>
                  </a:cubicBezTo>
                  <a:lnTo>
                    <a:pt x="2843" y="280"/>
                  </a:lnTo>
                  <a:cubicBezTo>
                    <a:pt x="2921" y="280"/>
                    <a:pt x="2982" y="216"/>
                    <a:pt x="2982" y="139"/>
                  </a:cubicBezTo>
                  <a:cubicBezTo>
                    <a:pt x="2982" y="64"/>
                    <a:pt x="2921" y="0"/>
                    <a:pt x="284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756;p58">
              <a:extLst>
                <a:ext uri="{FF2B5EF4-FFF2-40B4-BE49-F238E27FC236}">
                  <a16:creationId xmlns:a16="http://schemas.microsoft.com/office/drawing/2014/main" id="{AE26354A-6383-1F42-9811-2B347486F1A9}"/>
                </a:ext>
              </a:extLst>
            </p:cNvPr>
            <p:cNvSpPr/>
            <p:nvPr/>
          </p:nvSpPr>
          <p:spPr>
            <a:xfrm>
              <a:off x="6143008" y="1776962"/>
              <a:ext cx="8962" cy="8994"/>
            </a:xfrm>
            <a:custGeom>
              <a:avLst/>
              <a:gdLst/>
              <a:ahLst/>
              <a:cxnLst/>
              <a:rect l="l" t="t" r="r" b="b"/>
              <a:pathLst>
                <a:path w="279" h="280" extrusionOk="0">
                  <a:moveTo>
                    <a:pt x="140" y="0"/>
                  </a:moveTo>
                  <a:cubicBezTo>
                    <a:pt x="63" y="0"/>
                    <a:pt x="1" y="63"/>
                    <a:pt x="1" y="139"/>
                  </a:cubicBezTo>
                  <a:cubicBezTo>
                    <a:pt x="1" y="217"/>
                    <a:pt x="63" y="280"/>
                    <a:pt x="140" y="280"/>
                  </a:cubicBezTo>
                  <a:cubicBezTo>
                    <a:pt x="217" y="280"/>
                    <a:pt x="279" y="217"/>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891;p58">
            <a:extLst>
              <a:ext uri="{FF2B5EF4-FFF2-40B4-BE49-F238E27FC236}">
                <a16:creationId xmlns:a16="http://schemas.microsoft.com/office/drawing/2014/main" id="{2D87418A-827A-664B-8819-AA0B064001AC}"/>
              </a:ext>
            </a:extLst>
          </p:cNvPr>
          <p:cNvGrpSpPr/>
          <p:nvPr/>
        </p:nvGrpSpPr>
        <p:grpSpPr>
          <a:xfrm>
            <a:off x="6071280" y="3637105"/>
            <a:ext cx="1752968" cy="1274260"/>
            <a:chOff x="2202730" y="1587142"/>
            <a:chExt cx="297685" cy="209599"/>
          </a:xfrm>
          <a:effectLst>
            <a:glow rad="228600">
              <a:schemeClr val="accent3">
                <a:satMod val="175000"/>
                <a:alpha val="40000"/>
              </a:schemeClr>
            </a:glow>
          </a:effectLst>
        </p:grpSpPr>
        <p:sp>
          <p:nvSpPr>
            <p:cNvPr id="341" name="Google Shape;3892;p58">
              <a:extLst>
                <a:ext uri="{FF2B5EF4-FFF2-40B4-BE49-F238E27FC236}">
                  <a16:creationId xmlns:a16="http://schemas.microsoft.com/office/drawing/2014/main" id="{FBE75A1B-6BFD-A44B-B54E-524376BA0318}"/>
                </a:ext>
              </a:extLst>
            </p:cNvPr>
            <p:cNvSpPr/>
            <p:nvPr/>
          </p:nvSpPr>
          <p:spPr>
            <a:xfrm>
              <a:off x="2312659" y="1598546"/>
              <a:ext cx="187756" cy="186824"/>
            </a:xfrm>
            <a:custGeom>
              <a:avLst/>
              <a:gdLst/>
              <a:ahLst/>
              <a:cxnLst/>
              <a:rect l="l" t="t" r="r" b="b"/>
              <a:pathLst>
                <a:path w="5845" h="5816" extrusionOk="0">
                  <a:moveTo>
                    <a:pt x="2922" y="2310"/>
                  </a:moveTo>
                  <a:cubicBezTo>
                    <a:pt x="3232" y="2310"/>
                    <a:pt x="3520" y="2598"/>
                    <a:pt x="3520" y="2908"/>
                  </a:cubicBezTo>
                  <a:cubicBezTo>
                    <a:pt x="3520" y="3216"/>
                    <a:pt x="3232" y="3504"/>
                    <a:pt x="2922" y="3504"/>
                  </a:cubicBezTo>
                  <a:cubicBezTo>
                    <a:pt x="2613" y="3504"/>
                    <a:pt x="2363" y="3216"/>
                    <a:pt x="2363" y="2908"/>
                  </a:cubicBezTo>
                  <a:cubicBezTo>
                    <a:pt x="2363" y="2598"/>
                    <a:pt x="2613" y="2310"/>
                    <a:pt x="2922" y="2310"/>
                  </a:cubicBezTo>
                  <a:close/>
                  <a:moveTo>
                    <a:pt x="3211" y="0"/>
                  </a:moveTo>
                  <a:cubicBezTo>
                    <a:pt x="3115" y="0"/>
                    <a:pt x="3019" y="42"/>
                    <a:pt x="2922" y="42"/>
                  </a:cubicBezTo>
                  <a:cubicBezTo>
                    <a:pt x="1308" y="42"/>
                    <a:pt x="0" y="1294"/>
                    <a:pt x="0" y="2908"/>
                  </a:cubicBezTo>
                  <a:cubicBezTo>
                    <a:pt x="0" y="4522"/>
                    <a:pt x="1308" y="5774"/>
                    <a:pt x="2922" y="5774"/>
                  </a:cubicBezTo>
                  <a:cubicBezTo>
                    <a:pt x="3017" y="5774"/>
                    <a:pt x="3110" y="5815"/>
                    <a:pt x="3204" y="5815"/>
                  </a:cubicBezTo>
                  <a:cubicBezTo>
                    <a:pt x="3215" y="5815"/>
                    <a:pt x="3225" y="5815"/>
                    <a:pt x="3236" y="5813"/>
                  </a:cubicBezTo>
                  <a:cubicBezTo>
                    <a:pt x="4702" y="5659"/>
                    <a:pt x="5845" y="4416"/>
                    <a:pt x="5845" y="2908"/>
                  </a:cubicBezTo>
                  <a:cubicBezTo>
                    <a:pt x="5845" y="1398"/>
                    <a:pt x="4701" y="158"/>
                    <a:pt x="3236" y="1"/>
                  </a:cubicBezTo>
                  <a:cubicBezTo>
                    <a:pt x="3227" y="0"/>
                    <a:pt x="3219" y="0"/>
                    <a:pt x="3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893;p58">
              <a:extLst>
                <a:ext uri="{FF2B5EF4-FFF2-40B4-BE49-F238E27FC236}">
                  <a16:creationId xmlns:a16="http://schemas.microsoft.com/office/drawing/2014/main" id="{18CD0716-E338-9644-B07A-A7B82435D47F}"/>
                </a:ext>
              </a:extLst>
            </p:cNvPr>
            <p:cNvSpPr/>
            <p:nvPr/>
          </p:nvSpPr>
          <p:spPr>
            <a:xfrm>
              <a:off x="2312627" y="1598000"/>
              <a:ext cx="103981" cy="187756"/>
            </a:xfrm>
            <a:custGeom>
              <a:avLst/>
              <a:gdLst/>
              <a:ahLst/>
              <a:cxnLst/>
              <a:rect l="l" t="t" r="r" b="b"/>
              <a:pathLst>
                <a:path w="3237" h="5845" extrusionOk="0">
                  <a:moveTo>
                    <a:pt x="2923" y="1"/>
                  </a:moveTo>
                  <a:cubicBezTo>
                    <a:pt x="1309" y="1"/>
                    <a:pt x="0" y="1308"/>
                    <a:pt x="0" y="2922"/>
                  </a:cubicBezTo>
                  <a:cubicBezTo>
                    <a:pt x="0" y="4536"/>
                    <a:pt x="1309" y="5845"/>
                    <a:pt x="2923" y="5845"/>
                  </a:cubicBezTo>
                  <a:cubicBezTo>
                    <a:pt x="3030" y="5845"/>
                    <a:pt x="3133" y="5839"/>
                    <a:pt x="3237" y="5829"/>
                  </a:cubicBezTo>
                  <a:lnTo>
                    <a:pt x="3237" y="3462"/>
                  </a:lnTo>
                  <a:cubicBezTo>
                    <a:pt x="3146" y="3523"/>
                    <a:pt x="3039" y="3558"/>
                    <a:pt x="2923" y="3558"/>
                  </a:cubicBezTo>
                  <a:cubicBezTo>
                    <a:pt x="2614" y="3558"/>
                    <a:pt x="2364" y="3233"/>
                    <a:pt x="2364" y="2925"/>
                  </a:cubicBezTo>
                  <a:cubicBezTo>
                    <a:pt x="2364" y="2617"/>
                    <a:pt x="2614" y="2291"/>
                    <a:pt x="2923" y="2288"/>
                  </a:cubicBezTo>
                  <a:cubicBezTo>
                    <a:pt x="3039" y="2288"/>
                    <a:pt x="3147" y="2324"/>
                    <a:pt x="3237" y="2384"/>
                  </a:cubicBezTo>
                  <a:lnTo>
                    <a:pt x="3237" y="17"/>
                  </a:lnTo>
                  <a:cubicBezTo>
                    <a:pt x="3133" y="5"/>
                    <a:pt x="3028" y="1"/>
                    <a:pt x="292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894;p58">
              <a:extLst>
                <a:ext uri="{FF2B5EF4-FFF2-40B4-BE49-F238E27FC236}">
                  <a16:creationId xmlns:a16="http://schemas.microsoft.com/office/drawing/2014/main" id="{F72A0DC8-7954-AE42-83ED-5C1C6E0D6C4B}"/>
                </a:ext>
              </a:extLst>
            </p:cNvPr>
            <p:cNvSpPr/>
            <p:nvPr/>
          </p:nvSpPr>
          <p:spPr>
            <a:xfrm>
              <a:off x="2366691" y="1653125"/>
              <a:ext cx="79728" cy="77640"/>
            </a:xfrm>
            <a:custGeom>
              <a:avLst/>
              <a:gdLst/>
              <a:ahLst/>
              <a:cxnLst/>
              <a:rect l="l" t="t" r="r" b="b"/>
              <a:pathLst>
                <a:path w="2482" h="2417" extrusionOk="0">
                  <a:moveTo>
                    <a:pt x="1240" y="594"/>
                  </a:moveTo>
                  <a:cubicBezTo>
                    <a:pt x="1356" y="594"/>
                    <a:pt x="1463" y="684"/>
                    <a:pt x="1554" y="746"/>
                  </a:cubicBezTo>
                  <a:cubicBezTo>
                    <a:pt x="1702" y="847"/>
                    <a:pt x="1800" y="1017"/>
                    <a:pt x="1800" y="1209"/>
                  </a:cubicBezTo>
                  <a:cubicBezTo>
                    <a:pt x="1800" y="1402"/>
                    <a:pt x="1702" y="1572"/>
                    <a:pt x="1554" y="1672"/>
                  </a:cubicBezTo>
                  <a:cubicBezTo>
                    <a:pt x="1463" y="1733"/>
                    <a:pt x="1356" y="1824"/>
                    <a:pt x="1240" y="1824"/>
                  </a:cubicBezTo>
                  <a:cubicBezTo>
                    <a:pt x="931" y="1824"/>
                    <a:pt x="681" y="1517"/>
                    <a:pt x="681" y="1209"/>
                  </a:cubicBezTo>
                  <a:cubicBezTo>
                    <a:pt x="681" y="899"/>
                    <a:pt x="931" y="594"/>
                    <a:pt x="1240" y="594"/>
                  </a:cubicBezTo>
                  <a:close/>
                  <a:moveTo>
                    <a:pt x="1481" y="0"/>
                  </a:moveTo>
                  <a:cubicBezTo>
                    <a:pt x="1402" y="0"/>
                    <a:pt x="1322" y="25"/>
                    <a:pt x="1240" y="25"/>
                  </a:cubicBezTo>
                  <a:cubicBezTo>
                    <a:pt x="557" y="25"/>
                    <a:pt x="1" y="524"/>
                    <a:pt x="1" y="1209"/>
                  </a:cubicBezTo>
                  <a:cubicBezTo>
                    <a:pt x="1" y="1892"/>
                    <a:pt x="557" y="2392"/>
                    <a:pt x="1240" y="2392"/>
                  </a:cubicBezTo>
                  <a:cubicBezTo>
                    <a:pt x="1322" y="2392"/>
                    <a:pt x="1403" y="2416"/>
                    <a:pt x="1482" y="2416"/>
                  </a:cubicBezTo>
                  <a:cubicBezTo>
                    <a:pt x="1506" y="2416"/>
                    <a:pt x="1530" y="2414"/>
                    <a:pt x="1554" y="2408"/>
                  </a:cubicBezTo>
                  <a:cubicBezTo>
                    <a:pt x="2090" y="2270"/>
                    <a:pt x="2482" y="1785"/>
                    <a:pt x="2482" y="1209"/>
                  </a:cubicBezTo>
                  <a:cubicBezTo>
                    <a:pt x="2482" y="631"/>
                    <a:pt x="2087" y="146"/>
                    <a:pt x="1554" y="9"/>
                  </a:cubicBezTo>
                  <a:cubicBezTo>
                    <a:pt x="1530" y="3"/>
                    <a:pt x="1506" y="0"/>
                    <a:pt x="14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895;p58">
              <a:extLst>
                <a:ext uri="{FF2B5EF4-FFF2-40B4-BE49-F238E27FC236}">
                  <a16:creationId xmlns:a16="http://schemas.microsoft.com/office/drawing/2014/main" id="{2F8CE5D4-B38D-8746-A346-66B51E195AF4}"/>
                </a:ext>
              </a:extLst>
            </p:cNvPr>
            <p:cNvSpPr/>
            <p:nvPr/>
          </p:nvSpPr>
          <p:spPr>
            <a:xfrm>
              <a:off x="2366659" y="1652097"/>
              <a:ext cx="49886" cy="79696"/>
            </a:xfrm>
            <a:custGeom>
              <a:avLst/>
              <a:gdLst/>
              <a:ahLst/>
              <a:cxnLst/>
              <a:rect l="l" t="t" r="r" b="b"/>
              <a:pathLst>
                <a:path w="1553" h="2481" extrusionOk="0">
                  <a:moveTo>
                    <a:pt x="1239" y="0"/>
                  </a:moveTo>
                  <a:cubicBezTo>
                    <a:pt x="556" y="0"/>
                    <a:pt x="0" y="556"/>
                    <a:pt x="0" y="1240"/>
                  </a:cubicBezTo>
                  <a:cubicBezTo>
                    <a:pt x="0" y="1924"/>
                    <a:pt x="556" y="2480"/>
                    <a:pt x="1239" y="2480"/>
                  </a:cubicBezTo>
                  <a:cubicBezTo>
                    <a:pt x="1348" y="2480"/>
                    <a:pt x="1454" y="2466"/>
                    <a:pt x="1552" y="2440"/>
                  </a:cubicBezTo>
                  <a:lnTo>
                    <a:pt x="1552" y="1704"/>
                  </a:lnTo>
                  <a:cubicBezTo>
                    <a:pt x="1399" y="1803"/>
                    <a:pt x="1270" y="1798"/>
                    <a:pt x="1236" y="1800"/>
                  </a:cubicBezTo>
                  <a:cubicBezTo>
                    <a:pt x="1231" y="1800"/>
                    <a:pt x="1226" y="1800"/>
                    <a:pt x="1221" y="1800"/>
                  </a:cubicBezTo>
                  <a:cubicBezTo>
                    <a:pt x="920" y="1800"/>
                    <a:pt x="682" y="1544"/>
                    <a:pt x="682" y="1241"/>
                  </a:cubicBezTo>
                  <a:cubicBezTo>
                    <a:pt x="682" y="933"/>
                    <a:pt x="927" y="694"/>
                    <a:pt x="1236" y="681"/>
                  </a:cubicBezTo>
                  <a:cubicBezTo>
                    <a:pt x="1242" y="681"/>
                    <a:pt x="1247" y="681"/>
                    <a:pt x="1252" y="681"/>
                  </a:cubicBezTo>
                  <a:cubicBezTo>
                    <a:pt x="1400" y="681"/>
                    <a:pt x="1530" y="760"/>
                    <a:pt x="1552" y="776"/>
                  </a:cubicBezTo>
                  <a:lnTo>
                    <a:pt x="1552" y="41"/>
                  </a:lnTo>
                  <a:cubicBezTo>
                    <a:pt x="1451" y="15"/>
                    <a:pt x="1348" y="0"/>
                    <a:pt x="1239" y="0"/>
                  </a:cubicBez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896;p58">
              <a:extLst>
                <a:ext uri="{FF2B5EF4-FFF2-40B4-BE49-F238E27FC236}">
                  <a16:creationId xmlns:a16="http://schemas.microsoft.com/office/drawing/2014/main" id="{9E026D49-6F37-6446-BD84-887F7F09A661}"/>
                </a:ext>
              </a:extLst>
            </p:cNvPr>
            <p:cNvSpPr/>
            <p:nvPr/>
          </p:nvSpPr>
          <p:spPr>
            <a:xfrm>
              <a:off x="2203983" y="1587174"/>
              <a:ext cx="202436" cy="208411"/>
            </a:xfrm>
            <a:custGeom>
              <a:avLst/>
              <a:gdLst/>
              <a:ahLst/>
              <a:cxnLst/>
              <a:rect l="l" t="t" r="r" b="b"/>
              <a:pathLst>
                <a:path w="6302" h="6488" extrusionOk="0">
                  <a:moveTo>
                    <a:pt x="261" y="1"/>
                  </a:moveTo>
                  <a:lnTo>
                    <a:pt x="187" y="38"/>
                  </a:lnTo>
                  <a:cubicBezTo>
                    <a:pt x="84" y="38"/>
                    <a:pt x="0" y="122"/>
                    <a:pt x="0" y="225"/>
                  </a:cubicBezTo>
                  <a:lnTo>
                    <a:pt x="0" y="6302"/>
                  </a:lnTo>
                  <a:cubicBezTo>
                    <a:pt x="0" y="6405"/>
                    <a:pt x="84" y="6487"/>
                    <a:pt x="187" y="6487"/>
                  </a:cubicBezTo>
                  <a:lnTo>
                    <a:pt x="6078" y="6487"/>
                  </a:lnTo>
                  <a:cubicBezTo>
                    <a:pt x="6180" y="6487"/>
                    <a:pt x="6264" y="6403"/>
                    <a:pt x="6264" y="6299"/>
                  </a:cubicBezTo>
                  <a:lnTo>
                    <a:pt x="6302" y="6225"/>
                  </a:lnTo>
                  <a:lnTo>
                    <a:pt x="6302" y="187"/>
                  </a:lnTo>
                  <a:cubicBezTo>
                    <a:pt x="6302" y="83"/>
                    <a:pt x="6218" y="1"/>
                    <a:pt x="61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97;p58">
              <a:extLst>
                <a:ext uri="{FF2B5EF4-FFF2-40B4-BE49-F238E27FC236}">
                  <a16:creationId xmlns:a16="http://schemas.microsoft.com/office/drawing/2014/main" id="{47A3A4DC-55D0-D840-A4A7-85542ED61A3D}"/>
                </a:ext>
              </a:extLst>
            </p:cNvPr>
            <p:cNvSpPr/>
            <p:nvPr/>
          </p:nvSpPr>
          <p:spPr>
            <a:xfrm>
              <a:off x="2202730" y="1587142"/>
              <a:ext cx="203657" cy="209599"/>
            </a:xfrm>
            <a:custGeom>
              <a:avLst/>
              <a:gdLst/>
              <a:ahLst/>
              <a:cxnLst/>
              <a:rect l="l" t="t" r="r" b="b"/>
              <a:pathLst>
                <a:path w="6340" h="6525" extrusionOk="0">
                  <a:moveTo>
                    <a:pt x="187" y="0"/>
                  </a:moveTo>
                  <a:cubicBezTo>
                    <a:pt x="83" y="0"/>
                    <a:pt x="0" y="83"/>
                    <a:pt x="0" y="187"/>
                  </a:cubicBezTo>
                  <a:lnTo>
                    <a:pt x="0" y="6339"/>
                  </a:lnTo>
                  <a:cubicBezTo>
                    <a:pt x="0" y="6442"/>
                    <a:pt x="83" y="6525"/>
                    <a:pt x="187" y="6525"/>
                  </a:cubicBezTo>
                  <a:lnTo>
                    <a:pt x="6153" y="6525"/>
                  </a:lnTo>
                  <a:cubicBezTo>
                    <a:pt x="6255" y="6525"/>
                    <a:pt x="6339" y="6442"/>
                    <a:pt x="6339" y="6339"/>
                  </a:cubicBezTo>
                  <a:lnTo>
                    <a:pt x="6339" y="6226"/>
                  </a:lnTo>
                  <a:lnTo>
                    <a:pt x="372" y="6226"/>
                  </a:lnTo>
                  <a:cubicBezTo>
                    <a:pt x="332" y="6226"/>
                    <a:pt x="298" y="6195"/>
                    <a:pt x="298" y="6153"/>
                  </a:cubicBezTo>
                  <a:lnTo>
                    <a:pt x="29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898;p58">
              <a:extLst>
                <a:ext uri="{FF2B5EF4-FFF2-40B4-BE49-F238E27FC236}">
                  <a16:creationId xmlns:a16="http://schemas.microsoft.com/office/drawing/2014/main" id="{CF5ED5B7-D977-4D4D-AA0C-9423888C81D3}"/>
                </a:ext>
              </a:extLst>
            </p:cNvPr>
            <p:cNvSpPr/>
            <p:nvPr/>
          </p:nvSpPr>
          <p:spPr>
            <a:xfrm>
              <a:off x="2286702" y="1774296"/>
              <a:ext cx="84964" cy="8962"/>
            </a:xfrm>
            <a:custGeom>
              <a:avLst/>
              <a:gdLst/>
              <a:ahLst/>
              <a:cxnLst/>
              <a:rect l="l" t="t" r="r" b="b"/>
              <a:pathLst>
                <a:path w="2645" h="279" extrusionOk="0">
                  <a:moveTo>
                    <a:pt x="140" y="1"/>
                  </a:moveTo>
                  <a:cubicBezTo>
                    <a:pt x="64" y="1"/>
                    <a:pt x="1" y="62"/>
                    <a:pt x="1" y="140"/>
                  </a:cubicBezTo>
                  <a:cubicBezTo>
                    <a:pt x="1" y="217"/>
                    <a:pt x="63" y="279"/>
                    <a:pt x="140" y="279"/>
                  </a:cubicBezTo>
                  <a:lnTo>
                    <a:pt x="2504" y="279"/>
                  </a:lnTo>
                  <a:cubicBezTo>
                    <a:pt x="2582" y="279"/>
                    <a:pt x="2644" y="218"/>
                    <a:pt x="2643" y="140"/>
                  </a:cubicBezTo>
                  <a:cubicBezTo>
                    <a:pt x="2643" y="65"/>
                    <a:pt x="2582" y="1"/>
                    <a:pt x="250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899;p58">
              <a:extLst>
                <a:ext uri="{FF2B5EF4-FFF2-40B4-BE49-F238E27FC236}">
                  <a16:creationId xmlns:a16="http://schemas.microsoft.com/office/drawing/2014/main" id="{5A08BBC0-299D-2045-8790-F073A8C370B9}"/>
                </a:ext>
              </a:extLst>
            </p:cNvPr>
            <p:cNvSpPr/>
            <p:nvPr/>
          </p:nvSpPr>
          <p:spPr>
            <a:xfrm>
              <a:off x="2237553" y="1774296"/>
              <a:ext cx="40249" cy="8962"/>
            </a:xfrm>
            <a:custGeom>
              <a:avLst/>
              <a:gdLst/>
              <a:ahLst/>
              <a:cxnLst/>
              <a:rect l="l" t="t" r="r" b="b"/>
              <a:pathLst>
                <a:path w="1253" h="279" extrusionOk="0">
                  <a:moveTo>
                    <a:pt x="139" y="1"/>
                  </a:moveTo>
                  <a:cubicBezTo>
                    <a:pt x="63" y="1"/>
                    <a:pt x="1" y="62"/>
                    <a:pt x="1" y="140"/>
                  </a:cubicBezTo>
                  <a:cubicBezTo>
                    <a:pt x="1" y="217"/>
                    <a:pt x="61" y="279"/>
                    <a:pt x="139" y="279"/>
                  </a:cubicBezTo>
                  <a:lnTo>
                    <a:pt x="1112" y="279"/>
                  </a:lnTo>
                  <a:cubicBezTo>
                    <a:pt x="1189" y="279"/>
                    <a:pt x="1253" y="218"/>
                    <a:pt x="1251" y="140"/>
                  </a:cubicBezTo>
                  <a:cubicBezTo>
                    <a:pt x="1251" y="65"/>
                    <a:pt x="1190" y="1"/>
                    <a:pt x="111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900;p58">
              <a:extLst>
                <a:ext uri="{FF2B5EF4-FFF2-40B4-BE49-F238E27FC236}">
                  <a16:creationId xmlns:a16="http://schemas.microsoft.com/office/drawing/2014/main" id="{1D47281D-E333-CD4D-B632-B1F26B1967A0}"/>
                </a:ext>
              </a:extLst>
            </p:cNvPr>
            <p:cNvSpPr/>
            <p:nvPr/>
          </p:nvSpPr>
          <p:spPr>
            <a:xfrm>
              <a:off x="2243174" y="1646411"/>
              <a:ext cx="123961" cy="88176"/>
            </a:xfrm>
            <a:custGeom>
              <a:avLst/>
              <a:gdLst/>
              <a:ahLst/>
              <a:cxnLst/>
              <a:rect l="l" t="t" r="r" b="b"/>
              <a:pathLst>
                <a:path w="3859" h="2745" extrusionOk="0">
                  <a:moveTo>
                    <a:pt x="225" y="1"/>
                  </a:moveTo>
                  <a:lnTo>
                    <a:pt x="57" y="38"/>
                  </a:lnTo>
                  <a:cubicBezTo>
                    <a:pt x="25" y="38"/>
                    <a:pt x="1" y="65"/>
                    <a:pt x="1" y="95"/>
                  </a:cubicBezTo>
                  <a:lnTo>
                    <a:pt x="1" y="2649"/>
                  </a:lnTo>
                  <a:lnTo>
                    <a:pt x="57" y="2722"/>
                  </a:lnTo>
                  <a:lnTo>
                    <a:pt x="3721" y="2744"/>
                  </a:lnTo>
                  <a:lnTo>
                    <a:pt x="3859" y="2649"/>
                  </a:lnTo>
                  <a:lnTo>
                    <a:pt x="3859" y="57"/>
                  </a:lnTo>
                  <a:cubicBezTo>
                    <a:pt x="3859" y="25"/>
                    <a:pt x="3835" y="1"/>
                    <a:pt x="3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901;p58">
              <a:extLst>
                <a:ext uri="{FF2B5EF4-FFF2-40B4-BE49-F238E27FC236}">
                  <a16:creationId xmlns:a16="http://schemas.microsoft.com/office/drawing/2014/main" id="{2D290F95-7820-F04F-9EAE-F9682416BA88}"/>
                </a:ext>
              </a:extLst>
            </p:cNvPr>
            <p:cNvSpPr/>
            <p:nvPr/>
          </p:nvSpPr>
          <p:spPr>
            <a:xfrm>
              <a:off x="2242018" y="1646411"/>
              <a:ext cx="8416" cy="87662"/>
            </a:xfrm>
            <a:custGeom>
              <a:avLst/>
              <a:gdLst/>
              <a:ahLst/>
              <a:cxnLst/>
              <a:rect l="l" t="t" r="r" b="b"/>
              <a:pathLst>
                <a:path w="262" h="2729" extrusionOk="0">
                  <a:moveTo>
                    <a:pt x="57" y="1"/>
                  </a:moveTo>
                  <a:cubicBezTo>
                    <a:pt x="25" y="1"/>
                    <a:pt x="0" y="25"/>
                    <a:pt x="0" y="57"/>
                  </a:cubicBezTo>
                  <a:lnTo>
                    <a:pt x="0" y="2649"/>
                  </a:lnTo>
                  <a:lnTo>
                    <a:pt x="87" y="2728"/>
                  </a:lnTo>
                  <a:lnTo>
                    <a:pt x="203" y="2704"/>
                  </a:lnTo>
                  <a:lnTo>
                    <a:pt x="261" y="2649"/>
                  </a:ln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902;p58">
              <a:extLst>
                <a:ext uri="{FF2B5EF4-FFF2-40B4-BE49-F238E27FC236}">
                  <a16:creationId xmlns:a16="http://schemas.microsoft.com/office/drawing/2014/main" id="{748ED400-9AC1-0843-8D2E-0B5F4C3584E4}"/>
                </a:ext>
              </a:extLst>
            </p:cNvPr>
            <p:cNvSpPr/>
            <p:nvPr/>
          </p:nvSpPr>
          <p:spPr>
            <a:xfrm>
              <a:off x="2279442" y="1659967"/>
              <a:ext cx="50304" cy="8994"/>
            </a:xfrm>
            <a:custGeom>
              <a:avLst/>
              <a:gdLst/>
              <a:ahLst/>
              <a:cxnLst/>
              <a:rect l="l" t="t" r="r" b="b"/>
              <a:pathLst>
                <a:path w="1566" h="280" extrusionOk="0">
                  <a:moveTo>
                    <a:pt x="140" y="0"/>
                  </a:moveTo>
                  <a:cubicBezTo>
                    <a:pt x="65" y="0"/>
                    <a:pt x="1" y="64"/>
                    <a:pt x="1" y="139"/>
                  </a:cubicBezTo>
                  <a:cubicBezTo>
                    <a:pt x="1" y="216"/>
                    <a:pt x="62" y="279"/>
                    <a:pt x="140" y="279"/>
                  </a:cubicBezTo>
                  <a:lnTo>
                    <a:pt x="1425" y="279"/>
                  </a:lnTo>
                  <a:cubicBezTo>
                    <a:pt x="1502" y="279"/>
                    <a:pt x="1566" y="216"/>
                    <a:pt x="1566" y="139"/>
                  </a:cubicBezTo>
                  <a:cubicBezTo>
                    <a:pt x="1566" y="64"/>
                    <a:pt x="1505" y="0"/>
                    <a:pt x="142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903;p58">
              <a:extLst>
                <a:ext uri="{FF2B5EF4-FFF2-40B4-BE49-F238E27FC236}">
                  <a16:creationId xmlns:a16="http://schemas.microsoft.com/office/drawing/2014/main" id="{3689F668-16C1-7A4D-9CF4-D1563633EC8E}"/>
                </a:ext>
              </a:extLst>
            </p:cNvPr>
            <p:cNvSpPr/>
            <p:nvPr/>
          </p:nvSpPr>
          <p:spPr>
            <a:xfrm>
              <a:off x="2262352" y="1677892"/>
              <a:ext cx="84418" cy="9026"/>
            </a:xfrm>
            <a:custGeom>
              <a:avLst/>
              <a:gdLst/>
              <a:ahLst/>
              <a:cxnLst/>
              <a:rect l="l" t="t" r="r" b="b"/>
              <a:pathLst>
                <a:path w="2628" h="281" extrusionOk="0">
                  <a:moveTo>
                    <a:pt x="141" y="1"/>
                  </a:moveTo>
                  <a:cubicBezTo>
                    <a:pt x="64" y="1"/>
                    <a:pt x="0" y="63"/>
                    <a:pt x="0" y="141"/>
                  </a:cubicBezTo>
                  <a:cubicBezTo>
                    <a:pt x="0" y="217"/>
                    <a:pt x="62" y="280"/>
                    <a:pt x="141" y="280"/>
                  </a:cubicBezTo>
                  <a:lnTo>
                    <a:pt x="2489" y="280"/>
                  </a:lnTo>
                  <a:cubicBezTo>
                    <a:pt x="2567" y="280"/>
                    <a:pt x="2628" y="217"/>
                    <a:pt x="2628" y="141"/>
                  </a:cubicBezTo>
                  <a:cubicBezTo>
                    <a:pt x="2628" y="65"/>
                    <a:pt x="2567" y="1"/>
                    <a:pt x="248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904;p58">
              <a:extLst>
                <a:ext uri="{FF2B5EF4-FFF2-40B4-BE49-F238E27FC236}">
                  <a16:creationId xmlns:a16="http://schemas.microsoft.com/office/drawing/2014/main" id="{F993CA57-D19F-2245-9F44-9D8E78426659}"/>
                </a:ext>
              </a:extLst>
            </p:cNvPr>
            <p:cNvSpPr/>
            <p:nvPr/>
          </p:nvSpPr>
          <p:spPr>
            <a:xfrm>
              <a:off x="2275234" y="1701824"/>
              <a:ext cx="59298" cy="32090"/>
            </a:xfrm>
            <a:custGeom>
              <a:avLst/>
              <a:gdLst/>
              <a:ahLst/>
              <a:cxnLst/>
              <a:rect l="l" t="t" r="r" b="b"/>
              <a:pathLst>
                <a:path w="1846" h="999" extrusionOk="0">
                  <a:moveTo>
                    <a:pt x="1035" y="1"/>
                  </a:moveTo>
                  <a:cubicBezTo>
                    <a:pt x="995" y="1"/>
                    <a:pt x="955" y="12"/>
                    <a:pt x="914" y="12"/>
                  </a:cubicBezTo>
                  <a:cubicBezTo>
                    <a:pt x="401" y="12"/>
                    <a:pt x="4" y="413"/>
                    <a:pt x="0" y="925"/>
                  </a:cubicBezTo>
                  <a:lnTo>
                    <a:pt x="0" y="976"/>
                  </a:lnTo>
                  <a:lnTo>
                    <a:pt x="1800" y="999"/>
                  </a:lnTo>
                  <a:lnTo>
                    <a:pt x="1846" y="924"/>
                  </a:lnTo>
                  <a:cubicBezTo>
                    <a:pt x="1840" y="463"/>
                    <a:pt x="1503" y="75"/>
                    <a:pt x="1061" y="3"/>
                  </a:cubicBezTo>
                  <a:cubicBezTo>
                    <a:pt x="1052" y="2"/>
                    <a:pt x="1043" y="1"/>
                    <a:pt x="1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905;p58">
              <a:extLst>
                <a:ext uri="{FF2B5EF4-FFF2-40B4-BE49-F238E27FC236}">
                  <a16:creationId xmlns:a16="http://schemas.microsoft.com/office/drawing/2014/main" id="{4117305C-ADC4-F446-A9F2-EA0F56677E65}"/>
                </a:ext>
              </a:extLst>
            </p:cNvPr>
            <p:cNvSpPr/>
            <p:nvPr/>
          </p:nvSpPr>
          <p:spPr>
            <a:xfrm>
              <a:off x="2274560" y="1701535"/>
              <a:ext cx="34789" cy="32347"/>
            </a:xfrm>
            <a:custGeom>
              <a:avLst/>
              <a:gdLst/>
              <a:ahLst/>
              <a:cxnLst/>
              <a:rect l="l" t="t" r="r" b="b"/>
              <a:pathLst>
                <a:path w="1083" h="1007" extrusionOk="0">
                  <a:moveTo>
                    <a:pt x="932" y="0"/>
                  </a:moveTo>
                  <a:cubicBezTo>
                    <a:pt x="421" y="0"/>
                    <a:pt x="7" y="422"/>
                    <a:pt x="1" y="933"/>
                  </a:cubicBezTo>
                  <a:lnTo>
                    <a:pt x="56" y="1006"/>
                  </a:lnTo>
                  <a:lnTo>
                    <a:pt x="247" y="1005"/>
                  </a:lnTo>
                  <a:lnTo>
                    <a:pt x="299" y="933"/>
                  </a:lnTo>
                  <a:cubicBezTo>
                    <a:pt x="305" y="472"/>
                    <a:pt x="641" y="86"/>
                    <a:pt x="1082" y="13"/>
                  </a:cubicBezTo>
                  <a:cubicBezTo>
                    <a:pt x="1036" y="3"/>
                    <a:pt x="985" y="0"/>
                    <a:pt x="93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906;p58">
              <a:extLst>
                <a:ext uri="{FF2B5EF4-FFF2-40B4-BE49-F238E27FC236}">
                  <a16:creationId xmlns:a16="http://schemas.microsoft.com/office/drawing/2014/main" id="{00EF757E-C0C8-B344-A63D-F4ACC7CDF2A8}"/>
                </a:ext>
              </a:extLst>
            </p:cNvPr>
            <p:cNvSpPr/>
            <p:nvPr/>
          </p:nvSpPr>
          <p:spPr>
            <a:xfrm>
              <a:off x="2243142" y="1731475"/>
              <a:ext cx="123993" cy="28204"/>
            </a:xfrm>
            <a:custGeom>
              <a:avLst/>
              <a:gdLst/>
              <a:ahLst/>
              <a:cxnLst/>
              <a:rect l="l" t="t" r="r" b="b"/>
              <a:pathLst>
                <a:path w="3860" h="878" extrusionOk="0">
                  <a:moveTo>
                    <a:pt x="225" y="1"/>
                  </a:moveTo>
                  <a:lnTo>
                    <a:pt x="0" y="38"/>
                  </a:lnTo>
                  <a:lnTo>
                    <a:pt x="0" y="821"/>
                  </a:lnTo>
                  <a:cubicBezTo>
                    <a:pt x="0" y="852"/>
                    <a:pt x="25" y="878"/>
                    <a:pt x="55" y="878"/>
                  </a:cubicBezTo>
                  <a:lnTo>
                    <a:pt x="3766" y="878"/>
                  </a:lnTo>
                  <a:cubicBezTo>
                    <a:pt x="3796" y="878"/>
                    <a:pt x="3822" y="852"/>
                    <a:pt x="3822" y="821"/>
                  </a:cubicBezTo>
                  <a:lnTo>
                    <a:pt x="3860" y="653"/>
                  </a:lnTo>
                  <a:lnTo>
                    <a:pt x="38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907;p58">
              <a:extLst>
                <a:ext uri="{FF2B5EF4-FFF2-40B4-BE49-F238E27FC236}">
                  <a16:creationId xmlns:a16="http://schemas.microsoft.com/office/drawing/2014/main" id="{897BF929-C3EC-B94B-A230-7F1548F4C4AA}"/>
                </a:ext>
              </a:extLst>
            </p:cNvPr>
            <p:cNvSpPr/>
            <p:nvPr/>
          </p:nvSpPr>
          <p:spPr>
            <a:xfrm>
              <a:off x="2241986" y="1731475"/>
              <a:ext cx="125149" cy="29360"/>
            </a:xfrm>
            <a:custGeom>
              <a:avLst/>
              <a:gdLst/>
              <a:ahLst/>
              <a:cxnLst/>
              <a:rect l="l" t="t" r="r" b="b"/>
              <a:pathLst>
                <a:path w="3896" h="914" extrusionOk="0">
                  <a:moveTo>
                    <a:pt x="0" y="1"/>
                  </a:moveTo>
                  <a:lnTo>
                    <a:pt x="0" y="858"/>
                  </a:lnTo>
                  <a:cubicBezTo>
                    <a:pt x="0" y="888"/>
                    <a:pt x="25" y="914"/>
                    <a:pt x="55" y="914"/>
                  </a:cubicBezTo>
                  <a:lnTo>
                    <a:pt x="3839" y="914"/>
                  </a:lnTo>
                  <a:cubicBezTo>
                    <a:pt x="3870" y="914"/>
                    <a:pt x="3896" y="888"/>
                    <a:pt x="3896" y="858"/>
                  </a:cubicBezTo>
                  <a:lnTo>
                    <a:pt x="3896" y="653"/>
                  </a:lnTo>
                  <a:lnTo>
                    <a:pt x="298" y="653"/>
                  </a:lnTo>
                  <a:cubicBezTo>
                    <a:pt x="277" y="653"/>
                    <a:pt x="261" y="635"/>
                    <a:pt x="261" y="616"/>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908;p58">
              <a:extLst>
                <a:ext uri="{FF2B5EF4-FFF2-40B4-BE49-F238E27FC236}">
                  <a16:creationId xmlns:a16="http://schemas.microsoft.com/office/drawing/2014/main" id="{E270BD0E-60E2-1742-B4D3-A7C0A4FB9CDD}"/>
                </a:ext>
              </a:extLst>
            </p:cNvPr>
            <p:cNvSpPr/>
            <p:nvPr/>
          </p:nvSpPr>
          <p:spPr>
            <a:xfrm>
              <a:off x="2243174" y="1605067"/>
              <a:ext cx="124025" cy="22839"/>
            </a:xfrm>
            <a:custGeom>
              <a:avLst/>
              <a:gdLst/>
              <a:ahLst/>
              <a:cxnLst/>
              <a:rect l="l" t="t" r="r" b="b"/>
              <a:pathLst>
                <a:path w="3861" h="711" extrusionOk="0">
                  <a:moveTo>
                    <a:pt x="225" y="1"/>
                  </a:moveTo>
                  <a:lnTo>
                    <a:pt x="57" y="39"/>
                  </a:lnTo>
                  <a:cubicBezTo>
                    <a:pt x="25" y="39"/>
                    <a:pt x="1" y="65"/>
                    <a:pt x="1" y="95"/>
                  </a:cubicBezTo>
                  <a:lnTo>
                    <a:pt x="1" y="636"/>
                  </a:lnTo>
                  <a:cubicBezTo>
                    <a:pt x="1" y="667"/>
                    <a:pt x="25" y="693"/>
                    <a:pt x="57" y="693"/>
                  </a:cubicBezTo>
                  <a:lnTo>
                    <a:pt x="3766" y="710"/>
                  </a:lnTo>
                  <a:cubicBezTo>
                    <a:pt x="3796" y="710"/>
                    <a:pt x="3822" y="686"/>
                    <a:pt x="3822" y="654"/>
                  </a:cubicBezTo>
                  <a:lnTo>
                    <a:pt x="3860" y="468"/>
                  </a:lnTo>
                  <a:lnTo>
                    <a:pt x="3860" y="57"/>
                  </a:lnTo>
                  <a:cubicBezTo>
                    <a:pt x="3860" y="27"/>
                    <a:pt x="3835" y="1"/>
                    <a:pt x="3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909;p58">
              <a:extLst>
                <a:ext uri="{FF2B5EF4-FFF2-40B4-BE49-F238E27FC236}">
                  <a16:creationId xmlns:a16="http://schemas.microsoft.com/office/drawing/2014/main" id="{213C77FD-D01F-A44E-A3F1-ED69566D4CBF}"/>
                </a:ext>
              </a:extLst>
            </p:cNvPr>
            <p:cNvSpPr/>
            <p:nvPr/>
          </p:nvSpPr>
          <p:spPr>
            <a:xfrm>
              <a:off x="2241986" y="1605067"/>
              <a:ext cx="125149" cy="23449"/>
            </a:xfrm>
            <a:custGeom>
              <a:avLst/>
              <a:gdLst/>
              <a:ahLst/>
              <a:cxnLst/>
              <a:rect l="l" t="t" r="r" b="b"/>
              <a:pathLst>
                <a:path w="3896" h="730" extrusionOk="0">
                  <a:moveTo>
                    <a:pt x="55" y="1"/>
                  </a:moveTo>
                  <a:cubicBezTo>
                    <a:pt x="25" y="1"/>
                    <a:pt x="0" y="27"/>
                    <a:pt x="0" y="57"/>
                  </a:cubicBezTo>
                  <a:lnTo>
                    <a:pt x="0" y="673"/>
                  </a:lnTo>
                  <a:cubicBezTo>
                    <a:pt x="0" y="703"/>
                    <a:pt x="25" y="729"/>
                    <a:pt x="55" y="729"/>
                  </a:cubicBezTo>
                  <a:lnTo>
                    <a:pt x="3839" y="729"/>
                  </a:lnTo>
                  <a:cubicBezTo>
                    <a:pt x="3870" y="729"/>
                    <a:pt x="3896" y="703"/>
                    <a:pt x="3896" y="673"/>
                  </a:cubicBezTo>
                  <a:lnTo>
                    <a:pt x="3896" y="468"/>
                  </a:lnTo>
                  <a:lnTo>
                    <a:pt x="316" y="468"/>
                  </a:lnTo>
                  <a:cubicBezTo>
                    <a:pt x="285" y="468"/>
                    <a:pt x="261" y="442"/>
                    <a:pt x="261" y="412"/>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873;p58">
            <a:extLst>
              <a:ext uri="{FF2B5EF4-FFF2-40B4-BE49-F238E27FC236}">
                <a16:creationId xmlns:a16="http://schemas.microsoft.com/office/drawing/2014/main" id="{D35111F0-9686-024E-9BC3-8488164771D8}"/>
              </a:ext>
            </a:extLst>
          </p:cNvPr>
          <p:cNvGrpSpPr>
            <a:grpSpLocks noChangeAspect="1"/>
          </p:cNvGrpSpPr>
          <p:nvPr/>
        </p:nvGrpSpPr>
        <p:grpSpPr>
          <a:xfrm>
            <a:off x="2060327" y="84840"/>
            <a:ext cx="1507408" cy="1646649"/>
            <a:chOff x="2850191" y="1543100"/>
            <a:chExt cx="272508" cy="297680"/>
          </a:xfrm>
          <a:effectLst>
            <a:glow rad="228600">
              <a:schemeClr val="accent2">
                <a:satMod val="175000"/>
                <a:alpha val="40000"/>
              </a:schemeClr>
            </a:glow>
          </a:effectLst>
        </p:grpSpPr>
        <p:sp>
          <p:nvSpPr>
            <p:cNvPr id="360" name="Google Shape;3874;p58">
              <a:extLst>
                <a:ext uri="{FF2B5EF4-FFF2-40B4-BE49-F238E27FC236}">
                  <a16:creationId xmlns:a16="http://schemas.microsoft.com/office/drawing/2014/main" id="{90B752A5-32D4-3848-A810-E1F098D4676C}"/>
                </a:ext>
              </a:extLst>
            </p:cNvPr>
            <p:cNvSpPr/>
            <p:nvPr/>
          </p:nvSpPr>
          <p:spPr>
            <a:xfrm>
              <a:off x="2850802" y="1543100"/>
              <a:ext cx="271885" cy="297069"/>
            </a:xfrm>
            <a:custGeom>
              <a:avLst/>
              <a:gdLst/>
              <a:ahLst/>
              <a:cxnLst/>
              <a:rect l="l" t="t" r="r" b="b"/>
              <a:pathLst>
                <a:path w="8464" h="9248" extrusionOk="0">
                  <a:moveTo>
                    <a:pt x="619" y="0"/>
                  </a:moveTo>
                  <a:cubicBezTo>
                    <a:pt x="571" y="0"/>
                    <a:pt x="522" y="20"/>
                    <a:pt x="487" y="55"/>
                  </a:cubicBezTo>
                  <a:lnTo>
                    <a:pt x="242" y="300"/>
                  </a:lnTo>
                  <a:lnTo>
                    <a:pt x="56" y="524"/>
                  </a:lnTo>
                  <a:cubicBezTo>
                    <a:pt x="21" y="558"/>
                    <a:pt x="1" y="607"/>
                    <a:pt x="1" y="656"/>
                  </a:cubicBezTo>
                  <a:lnTo>
                    <a:pt x="1" y="9061"/>
                  </a:lnTo>
                  <a:cubicBezTo>
                    <a:pt x="1" y="9165"/>
                    <a:pt x="85" y="9248"/>
                    <a:pt x="187" y="9248"/>
                  </a:cubicBezTo>
                  <a:lnTo>
                    <a:pt x="8259" y="9248"/>
                  </a:lnTo>
                  <a:cubicBezTo>
                    <a:pt x="8362" y="9248"/>
                    <a:pt x="8446" y="9165"/>
                    <a:pt x="8446" y="9061"/>
                  </a:cubicBezTo>
                  <a:lnTo>
                    <a:pt x="8463" y="9006"/>
                  </a:lnTo>
                  <a:lnTo>
                    <a:pt x="8463" y="2518"/>
                  </a:lnTo>
                  <a:lnTo>
                    <a:pt x="8426" y="2480"/>
                  </a:lnTo>
                  <a:lnTo>
                    <a:pt x="8424" y="1720"/>
                  </a:lnTo>
                  <a:lnTo>
                    <a:pt x="8463" y="1678"/>
                  </a:lnTo>
                  <a:lnTo>
                    <a:pt x="8463" y="187"/>
                  </a:lnTo>
                  <a:cubicBezTo>
                    <a:pt x="8463" y="84"/>
                    <a:pt x="8381" y="0"/>
                    <a:pt x="8278" y="0"/>
                  </a:cubicBezTo>
                  <a:lnTo>
                    <a:pt x="7514" y="0"/>
                  </a:lnTo>
                  <a:cubicBezTo>
                    <a:pt x="7411" y="0"/>
                    <a:pt x="7327" y="84"/>
                    <a:pt x="7327" y="187"/>
                  </a:cubicBezTo>
                  <a:lnTo>
                    <a:pt x="7327" y="281"/>
                  </a:lnTo>
                  <a:lnTo>
                    <a:pt x="7282" y="366"/>
                  </a:lnTo>
                  <a:lnTo>
                    <a:pt x="2256" y="420"/>
                  </a:lnTo>
                  <a:lnTo>
                    <a:pt x="2220" y="355"/>
                  </a:lnTo>
                  <a:lnTo>
                    <a:pt x="1772" y="355"/>
                  </a:lnTo>
                  <a:cubicBezTo>
                    <a:pt x="1703" y="355"/>
                    <a:pt x="1641" y="317"/>
                    <a:pt x="1607" y="256"/>
                  </a:cubicBezTo>
                  <a:lnTo>
                    <a:pt x="1526" y="100"/>
                  </a:lnTo>
                  <a:cubicBezTo>
                    <a:pt x="1493" y="39"/>
                    <a:pt x="1431" y="0"/>
                    <a:pt x="13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875;p58">
              <a:extLst>
                <a:ext uri="{FF2B5EF4-FFF2-40B4-BE49-F238E27FC236}">
                  <a16:creationId xmlns:a16="http://schemas.microsoft.com/office/drawing/2014/main" id="{37DE9B43-0783-0549-8358-413F5AE21221}"/>
                </a:ext>
              </a:extLst>
            </p:cNvPr>
            <p:cNvSpPr/>
            <p:nvPr/>
          </p:nvSpPr>
          <p:spPr>
            <a:xfrm>
              <a:off x="2850191" y="1552705"/>
              <a:ext cx="272495" cy="288075"/>
            </a:xfrm>
            <a:custGeom>
              <a:avLst/>
              <a:gdLst/>
              <a:ahLst/>
              <a:cxnLst/>
              <a:rect l="l" t="t" r="r" b="b"/>
              <a:pathLst>
                <a:path w="8483" h="8968" extrusionOk="0">
                  <a:moveTo>
                    <a:pt x="264" y="1"/>
                  </a:moveTo>
                  <a:lnTo>
                    <a:pt x="57" y="206"/>
                  </a:lnTo>
                  <a:cubicBezTo>
                    <a:pt x="22" y="241"/>
                    <a:pt x="4" y="290"/>
                    <a:pt x="4" y="340"/>
                  </a:cubicBezTo>
                  <a:lnTo>
                    <a:pt x="4" y="1379"/>
                  </a:lnTo>
                  <a:lnTo>
                    <a:pt x="44" y="1422"/>
                  </a:lnTo>
                  <a:lnTo>
                    <a:pt x="40" y="2185"/>
                  </a:lnTo>
                  <a:lnTo>
                    <a:pt x="1" y="2219"/>
                  </a:lnTo>
                  <a:lnTo>
                    <a:pt x="1" y="8781"/>
                  </a:lnTo>
                  <a:cubicBezTo>
                    <a:pt x="1" y="8884"/>
                    <a:pt x="85" y="8967"/>
                    <a:pt x="187" y="8967"/>
                  </a:cubicBezTo>
                  <a:lnTo>
                    <a:pt x="8297" y="8967"/>
                  </a:lnTo>
                  <a:cubicBezTo>
                    <a:pt x="8400" y="8967"/>
                    <a:pt x="8482" y="8884"/>
                    <a:pt x="8482" y="8781"/>
                  </a:cubicBezTo>
                  <a:lnTo>
                    <a:pt x="8482" y="8707"/>
                  </a:lnTo>
                  <a:lnTo>
                    <a:pt x="358" y="8707"/>
                  </a:lnTo>
                  <a:cubicBezTo>
                    <a:pt x="305" y="8707"/>
                    <a:pt x="264" y="8663"/>
                    <a:pt x="264" y="8613"/>
                  </a:cubicBezTo>
                  <a:lnTo>
                    <a:pt x="26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876;p58">
              <a:extLst>
                <a:ext uri="{FF2B5EF4-FFF2-40B4-BE49-F238E27FC236}">
                  <a16:creationId xmlns:a16="http://schemas.microsoft.com/office/drawing/2014/main" id="{632476A5-0A69-FA43-A98D-29AD05B89AD5}"/>
                </a:ext>
              </a:extLst>
            </p:cNvPr>
            <p:cNvSpPr/>
            <p:nvPr/>
          </p:nvSpPr>
          <p:spPr>
            <a:xfrm>
              <a:off x="3031949" y="1552127"/>
              <a:ext cx="54255" cy="89911"/>
            </a:xfrm>
            <a:custGeom>
              <a:avLst/>
              <a:gdLst/>
              <a:ahLst/>
              <a:cxnLst/>
              <a:rect l="l" t="t" r="r" b="b"/>
              <a:pathLst>
                <a:path w="1689" h="2799" extrusionOk="0">
                  <a:moveTo>
                    <a:pt x="569" y="0"/>
                  </a:moveTo>
                  <a:lnTo>
                    <a:pt x="0" y="6"/>
                  </a:lnTo>
                  <a:lnTo>
                    <a:pt x="0" y="2724"/>
                  </a:lnTo>
                  <a:lnTo>
                    <a:pt x="569" y="2798"/>
                  </a:lnTo>
                  <a:lnTo>
                    <a:pt x="1409" y="2798"/>
                  </a:lnTo>
                  <a:cubicBezTo>
                    <a:pt x="1564" y="2798"/>
                    <a:pt x="1688" y="2671"/>
                    <a:pt x="1688" y="2517"/>
                  </a:cubicBezTo>
                  <a:lnTo>
                    <a:pt x="168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877;p58">
              <a:extLst>
                <a:ext uri="{FF2B5EF4-FFF2-40B4-BE49-F238E27FC236}">
                  <a16:creationId xmlns:a16="http://schemas.microsoft.com/office/drawing/2014/main" id="{876913CD-A228-0D45-AE36-EF06874288E0}"/>
                </a:ext>
              </a:extLst>
            </p:cNvPr>
            <p:cNvSpPr/>
            <p:nvPr/>
          </p:nvSpPr>
          <p:spPr>
            <a:xfrm>
              <a:off x="3045795" y="1565587"/>
              <a:ext cx="26919" cy="9026"/>
            </a:xfrm>
            <a:custGeom>
              <a:avLst/>
              <a:gdLst/>
              <a:ahLst/>
              <a:cxnLst/>
              <a:rect l="l" t="t" r="r" b="b"/>
              <a:pathLst>
                <a:path w="838" h="281" extrusionOk="0">
                  <a:moveTo>
                    <a:pt x="140" y="1"/>
                  </a:moveTo>
                  <a:cubicBezTo>
                    <a:pt x="63" y="1"/>
                    <a:pt x="1" y="63"/>
                    <a:pt x="1" y="141"/>
                  </a:cubicBezTo>
                  <a:cubicBezTo>
                    <a:pt x="1" y="217"/>
                    <a:pt x="61" y="280"/>
                    <a:pt x="140" y="280"/>
                  </a:cubicBezTo>
                  <a:lnTo>
                    <a:pt x="698" y="280"/>
                  </a:lnTo>
                  <a:cubicBezTo>
                    <a:pt x="776" y="280"/>
                    <a:pt x="837" y="218"/>
                    <a:pt x="837" y="141"/>
                  </a:cubicBezTo>
                  <a:cubicBezTo>
                    <a:pt x="837" y="65"/>
                    <a:pt x="776" y="1"/>
                    <a:pt x="6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878;p58">
              <a:extLst>
                <a:ext uri="{FF2B5EF4-FFF2-40B4-BE49-F238E27FC236}">
                  <a16:creationId xmlns:a16="http://schemas.microsoft.com/office/drawing/2014/main" id="{95FE19D3-65DF-E646-A35D-9DB078AC68B8}"/>
                </a:ext>
              </a:extLst>
            </p:cNvPr>
            <p:cNvSpPr/>
            <p:nvPr/>
          </p:nvSpPr>
          <p:spPr>
            <a:xfrm>
              <a:off x="2868181" y="1804782"/>
              <a:ext cx="24028" cy="18021"/>
            </a:xfrm>
            <a:custGeom>
              <a:avLst/>
              <a:gdLst/>
              <a:ahLst/>
              <a:cxnLst/>
              <a:rect l="l" t="t" r="r" b="b"/>
              <a:pathLst>
                <a:path w="748" h="561" extrusionOk="0">
                  <a:moveTo>
                    <a:pt x="95" y="0"/>
                  </a:moveTo>
                  <a:cubicBezTo>
                    <a:pt x="43" y="0"/>
                    <a:pt x="1" y="43"/>
                    <a:pt x="1" y="94"/>
                  </a:cubicBezTo>
                  <a:lnTo>
                    <a:pt x="1" y="466"/>
                  </a:lnTo>
                  <a:cubicBezTo>
                    <a:pt x="1" y="520"/>
                    <a:pt x="44" y="560"/>
                    <a:pt x="95" y="560"/>
                  </a:cubicBezTo>
                  <a:lnTo>
                    <a:pt x="654" y="560"/>
                  </a:lnTo>
                  <a:cubicBezTo>
                    <a:pt x="705" y="560"/>
                    <a:pt x="747" y="520"/>
                    <a:pt x="748" y="466"/>
                  </a:cubicBezTo>
                  <a:lnTo>
                    <a:pt x="748" y="94"/>
                  </a:lnTo>
                  <a:cubicBezTo>
                    <a:pt x="748" y="42"/>
                    <a:pt x="705"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879;p58">
              <a:extLst>
                <a:ext uri="{FF2B5EF4-FFF2-40B4-BE49-F238E27FC236}">
                  <a16:creationId xmlns:a16="http://schemas.microsoft.com/office/drawing/2014/main" id="{9C27719F-1EBC-8B46-BD4F-5CCE26A4BAFE}"/>
                </a:ext>
              </a:extLst>
            </p:cNvPr>
            <p:cNvSpPr/>
            <p:nvPr/>
          </p:nvSpPr>
          <p:spPr>
            <a:xfrm>
              <a:off x="3080778" y="1804782"/>
              <a:ext cx="24028" cy="18021"/>
            </a:xfrm>
            <a:custGeom>
              <a:avLst/>
              <a:gdLst/>
              <a:ahLst/>
              <a:cxnLst/>
              <a:rect l="l" t="t" r="r" b="b"/>
              <a:pathLst>
                <a:path w="748" h="561" extrusionOk="0">
                  <a:moveTo>
                    <a:pt x="94" y="0"/>
                  </a:moveTo>
                  <a:cubicBezTo>
                    <a:pt x="42" y="0"/>
                    <a:pt x="0" y="43"/>
                    <a:pt x="0" y="94"/>
                  </a:cubicBezTo>
                  <a:lnTo>
                    <a:pt x="0" y="466"/>
                  </a:lnTo>
                  <a:cubicBezTo>
                    <a:pt x="0" y="520"/>
                    <a:pt x="44" y="560"/>
                    <a:pt x="94" y="560"/>
                  </a:cubicBezTo>
                  <a:lnTo>
                    <a:pt x="653" y="560"/>
                  </a:lnTo>
                  <a:cubicBezTo>
                    <a:pt x="704" y="560"/>
                    <a:pt x="746" y="520"/>
                    <a:pt x="747" y="466"/>
                  </a:cubicBezTo>
                  <a:lnTo>
                    <a:pt x="747" y="94"/>
                  </a:lnTo>
                  <a:cubicBezTo>
                    <a:pt x="747" y="42"/>
                    <a:pt x="704" y="0"/>
                    <a:pt x="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880;p58">
              <a:extLst>
                <a:ext uri="{FF2B5EF4-FFF2-40B4-BE49-F238E27FC236}">
                  <a16:creationId xmlns:a16="http://schemas.microsoft.com/office/drawing/2014/main" id="{22BDD6DF-2C54-7B4F-8F71-7910B9CEA30C}"/>
                </a:ext>
              </a:extLst>
            </p:cNvPr>
            <p:cNvSpPr/>
            <p:nvPr/>
          </p:nvSpPr>
          <p:spPr>
            <a:xfrm>
              <a:off x="2940974" y="1664689"/>
              <a:ext cx="91035" cy="89879"/>
            </a:xfrm>
            <a:custGeom>
              <a:avLst/>
              <a:gdLst/>
              <a:ahLst/>
              <a:cxnLst/>
              <a:rect l="l" t="t" r="r" b="b"/>
              <a:pathLst>
                <a:path w="2834" h="2798" extrusionOk="0">
                  <a:moveTo>
                    <a:pt x="1416" y="1"/>
                  </a:moveTo>
                  <a:cubicBezTo>
                    <a:pt x="1076" y="1"/>
                    <a:pt x="765" y="121"/>
                    <a:pt x="522" y="322"/>
                  </a:cubicBezTo>
                  <a:cubicBezTo>
                    <a:pt x="522" y="322"/>
                    <a:pt x="1" y="840"/>
                    <a:pt x="38" y="1418"/>
                  </a:cubicBezTo>
                  <a:cubicBezTo>
                    <a:pt x="89" y="2200"/>
                    <a:pt x="635" y="2798"/>
                    <a:pt x="1416" y="2798"/>
                  </a:cubicBezTo>
                  <a:cubicBezTo>
                    <a:pt x="2166" y="2798"/>
                    <a:pt x="2573" y="2236"/>
                    <a:pt x="2573" y="2236"/>
                  </a:cubicBezTo>
                  <a:cubicBezTo>
                    <a:pt x="2737" y="2004"/>
                    <a:pt x="2834" y="1722"/>
                    <a:pt x="2834" y="1418"/>
                  </a:cubicBezTo>
                  <a:cubicBezTo>
                    <a:pt x="2834" y="636"/>
                    <a:pt x="2198" y="1"/>
                    <a:pt x="1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881;p58">
              <a:extLst>
                <a:ext uri="{FF2B5EF4-FFF2-40B4-BE49-F238E27FC236}">
                  <a16:creationId xmlns:a16="http://schemas.microsoft.com/office/drawing/2014/main" id="{4795F729-A83A-9B4B-B4F9-9A7D41A57092}"/>
                </a:ext>
              </a:extLst>
            </p:cNvPr>
            <p:cNvSpPr/>
            <p:nvPr/>
          </p:nvSpPr>
          <p:spPr>
            <a:xfrm>
              <a:off x="2940974" y="1674969"/>
              <a:ext cx="82683" cy="80756"/>
            </a:xfrm>
            <a:custGeom>
              <a:avLst/>
              <a:gdLst/>
              <a:ahLst/>
              <a:cxnLst/>
              <a:rect l="l" t="t" r="r" b="b"/>
              <a:pathLst>
                <a:path w="2574" h="2514" extrusionOk="0">
                  <a:moveTo>
                    <a:pt x="522" y="1"/>
                  </a:moveTo>
                  <a:lnTo>
                    <a:pt x="522" y="1"/>
                  </a:lnTo>
                  <a:cubicBezTo>
                    <a:pt x="203" y="258"/>
                    <a:pt x="1" y="655"/>
                    <a:pt x="1" y="1097"/>
                  </a:cubicBezTo>
                  <a:cubicBezTo>
                    <a:pt x="1" y="1878"/>
                    <a:pt x="636" y="2514"/>
                    <a:pt x="1418" y="2514"/>
                  </a:cubicBezTo>
                  <a:cubicBezTo>
                    <a:pt x="1896" y="2514"/>
                    <a:pt x="2317" y="2276"/>
                    <a:pt x="2573" y="1914"/>
                  </a:cubicBezTo>
                  <a:lnTo>
                    <a:pt x="2573" y="1914"/>
                  </a:lnTo>
                  <a:cubicBezTo>
                    <a:pt x="2330" y="2116"/>
                    <a:pt x="2019" y="2234"/>
                    <a:pt x="1678" y="2234"/>
                  </a:cubicBezTo>
                  <a:cubicBezTo>
                    <a:pt x="897" y="2234"/>
                    <a:pt x="261" y="1599"/>
                    <a:pt x="261" y="819"/>
                  </a:cubicBezTo>
                  <a:cubicBezTo>
                    <a:pt x="261" y="515"/>
                    <a:pt x="358" y="232"/>
                    <a:pt x="52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882;p58">
              <a:extLst>
                <a:ext uri="{FF2B5EF4-FFF2-40B4-BE49-F238E27FC236}">
                  <a16:creationId xmlns:a16="http://schemas.microsoft.com/office/drawing/2014/main" id="{6329C7BA-C973-AE43-BD6F-EBF93CB78B76}"/>
                </a:ext>
              </a:extLst>
            </p:cNvPr>
            <p:cNvSpPr/>
            <p:nvPr/>
          </p:nvSpPr>
          <p:spPr>
            <a:xfrm>
              <a:off x="2977467" y="1701246"/>
              <a:ext cx="18053" cy="18021"/>
            </a:xfrm>
            <a:custGeom>
              <a:avLst/>
              <a:gdLst/>
              <a:ahLst/>
              <a:cxnLst/>
              <a:rect l="l" t="t" r="r" b="b"/>
              <a:pathLst>
                <a:path w="562" h="561" extrusionOk="0">
                  <a:moveTo>
                    <a:pt x="95" y="1"/>
                  </a:moveTo>
                  <a:cubicBezTo>
                    <a:pt x="44" y="1"/>
                    <a:pt x="1" y="41"/>
                    <a:pt x="1" y="93"/>
                  </a:cubicBezTo>
                  <a:lnTo>
                    <a:pt x="1" y="467"/>
                  </a:lnTo>
                  <a:cubicBezTo>
                    <a:pt x="1" y="517"/>
                    <a:pt x="41" y="561"/>
                    <a:pt x="95" y="561"/>
                  </a:cubicBezTo>
                  <a:lnTo>
                    <a:pt x="467" y="561"/>
                  </a:lnTo>
                  <a:cubicBezTo>
                    <a:pt x="518" y="561"/>
                    <a:pt x="561" y="519"/>
                    <a:pt x="561" y="467"/>
                  </a:cubicBezTo>
                  <a:lnTo>
                    <a:pt x="561" y="93"/>
                  </a:lnTo>
                  <a:cubicBezTo>
                    <a:pt x="560" y="41"/>
                    <a:pt x="518" y="1"/>
                    <a:pt x="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883;p58">
              <a:extLst>
                <a:ext uri="{FF2B5EF4-FFF2-40B4-BE49-F238E27FC236}">
                  <a16:creationId xmlns:a16="http://schemas.microsoft.com/office/drawing/2014/main" id="{A6976FE1-3E94-4F42-8764-19DB182760A5}"/>
                </a:ext>
              </a:extLst>
            </p:cNvPr>
            <p:cNvSpPr/>
            <p:nvPr/>
          </p:nvSpPr>
          <p:spPr>
            <a:xfrm>
              <a:off x="2922085" y="1543132"/>
              <a:ext cx="128201" cy="98841"/>
            </a:xfrm>
            <a:custGeom>
              <a:avLst/>
              <a:gdLst/>
              <a:ahLst/>
              <a:cxnLst/>
              <a:rect l="l" t="t" r="r" b="b"/>
              <a:pathLst>
                <a:path w="3991" h="3077" extrusionOk="0">
                  <a:moveTo>
                    <a:pt x="186" y="1"/>
                  </a:moveTo>
                  <a:cubicBezTo>
                    <a:pt x="83" y="1"/>
                    <a:pt x="1" y="83"/>
                    <a:pt x="1" y="186"/>
                  </a:cubicBezTo>
                  <a:lnTo>
                    <a:pt x="1" y="2796"/>
                  </a:lnTo>
                  <a:cubicBezTo>
                    <a:pt x="1" y="2951"/>
                    <a:pt x="127" y="3077"/>
                    <a:pt x="280" y="3077"/>
                  </a:cubicBezTo>
                  <a:lnTo>
                    <a:pt x="3991" y="3077"/>
                  </a:lnTo>
                  <a:lnTo>
                    <a:pt x="3991" y="186"/>
                  </a:lnTo>
                  <a:cubicBezTo>
                    <a:pt x="3991" y="83"/>
                    <a:pt x="3907" y="1"/>
                    <a:pt x="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884;p58">
              <a:extLst>
                <a:ext uri="{FF2B5EF4-FFF2-40B4-BE49-F238E27FC236}">
                  <a16:creationId xmlns:a16="http://schemas.microsoft.com/office/drawing/2014/main" id="{3BA89E70-4DEE-0241-A592-6D3F1163AA8C}"/>
                </a:ext>
              </a:extLst>
            </p:cNvPr>
            <p:cNvSpPr/>
            <p:nvPr/>
          </p:nvSpPr>
          <p:spPr>
            <a:xfrm>
              <a:off x="2940588" y="1561122"/>
              <a:ext cx="35399" cy="62318"/>
            </a:xfrm>
            <a:custGeom>
              <a:avLst/>
              <a:gdLst/>
              <a:ahLst/>
              <a:cxnLst/>
              <a:rect l="l" t="t" r="r" b="b"/>
              <a:pathLst>
                <a:path w="1102" h="1940" extrusionOk="0">
                  <a:moveTo>
                    <a:pt x="356" y="1"/>
                  </a:moveTo>
                  <a:cubicBezTo>
                    <a:pt x="325" y="1"/>
                    <a:pt x="301" y="27"/>
                    <a:pt x="301" y="57"/>
                  </a:cubicBezTo>
                  <a:lnTo>
                    <a:pt x="301" y="356"/>
                  </a:lnTo>
                  <a:cubicBezTo>
                    <a:pt x="301" y="364"/>
                    <a:pt x="293" y="374"/>
                    <a:pt x="282" y="374"/>
                  </a:cubicBezTo>
                  <a:lnTo>
                    <a:pt x="244" y="374"/>
                  </a:lnTo>
                  <a:lnTo>
                    <a:pt x="57" y="392"/>
                  </a:lnTo>
                  <a:cubicBezTo>
                    <a:pt x="27" y="392"/>
                    <a:pt x="1" y="418"/>
                    <a:pt x="1" y="448"/>
                  </a:cubicBezTo>
                  <a:lnTo>
                    <a:pt x="1" y="1883"/>
                  </a:lnTo>
                  <a:cubicBezTo>
                    <a:pt x="1" y="1913"/>
                    <a:pt x="27" y="1939"/>
                    <a:pt x="57" y="1939"/>
                  </a:cubicBezTo>
                  <a:lnTo>
                    <a:pt x="1027" y="1939"/>
                  </a:lnTo>
                  <a:cubicBezTo>
                    <a:pt x="1058" y="1939"/>
                    <a:pt x="1084" y="1913"/>
                    <a:pt x="1084" y="1884"/>
                  </a:cubicBezTo>
                  <a:lnTo>
                    <a:pt x="1101" y="1699"/>
                  </a:lnTo>
                  <a:lnTo>
                    <a:pt x="1101" y="429"/>
                  </a:lnTo>
                  <a:cubicBezTo>
                    <a:pt x="1101" y="399"/>
                    <a:pt x="1077" y="374"/>
                    <a:pt x="1046" y="374"/>
                  </a:cubicBezTo>
                  <a:lnTo>
                    <a:pt x="803" y="374"/>
                  </a:lnTo>
                  <a:cubicBezTo>
                    <a:pt x="794" y="374"/>
                    <a:pt x="786" y="367"/>
                    <a:pt x="786" y="356"/>
                  </a:cubicBezTo>
                  <a:lnTo>
                    <a:pt x="786" y="57"/>
                  </a:lnTo>
                  <a:cubicBezTo>
                    <a:pt x="786" y="27"/>
                    <a:pt x="760" y="1"/>
                    <a:pt x="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885;p58">
              <a:extLst>
                <a:ext uri="{FF2B5EF4-FFF2-40B4-BE49-F238E27FC236}">
                  <a16:creationId xmlns:a16="http://schemas.microsoft.com/office/drawing/2014/main" id="{108D738F-2475-6644-A65D-06FFA1CC5C63}"/>
                </a:ext>
              </a:extLst>
            </p:cNvPr>
            <p:cNvSpPr/>
            <p:nvPr/>
          </p:nvSpPr>
          <p:spPr>
            <a:xfrm>
              <a:off x="2940042" y="1573040"/>
              <a:ext cx="35945" cy="50946"/>
            </a:xfrm>
            <a:custGeom>
              <a:avLst/>
              <a:gdLst/>
              <a:ahLst/>
              <a:cxnLst/>
              <a:rect l="l" t="t" r="r" b="b"/>
              <a:pathLst>
                <a:path w="1119" h="1586" extrusionOk="0">
                  <a:moveTo>
                    <a:pt x="56" y="0"/>
                  </a:moveTo>
                  <a:cubicBezTo>
                    <a:pt x="25" y="0"/>
                    <a:pt x="1" y="27"/>
                    <a:pt x="1" y="57"/>
                  </a:cubicBezTo>
                  <a:lnTo>
                    <a:pt x="1" y="1531"/>
                  </a:lnTo>
                  <a:cubicBezTo>
                    <a:pt x="1" y="1561"/>
                    <a:pt x="25" y="1586"/>
                    <a:pt x="56" y="1586"/>
                  </a:cubicBezTo>
                  <a:lnTo>
                    <a:pt x="1062" y="1586"/>
                  </a:lnTo>
                  <a:cubicBezTo>
                    <a:pt x="1094" y="1586"/>
                    <a:pt x="1118" y="1561"/>
                    <a:pt x="1118" y="1531"/>
                  </a:cubicBezTo>
                  <a:lnTo>
                    <a:pt x="1118" y="1325"/>
                  </a:lnTo>
                  <a:lnTo>
                    <a:pt x="299" y="1325"/>
                  </a:lnTo>
                  <a:cubicBezTo>
                    <a:pt x="277" y="1325"/>
                    <a:pt x="261" y="1308"/>
                    <a:pt x="261" y="1287"/>
                  </a:cubicBezTo>
                  <a:lnTo>
                    <a:pt x="26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886;p58">
              <a:extLst>
                <a:ext uri="{FF2B5EF4-FFF2-40B4-BE49-F238E27FC236}">
                  <a16:creationId xmlns:a16="http://schemas.microsoft.com/office/drawing/2014/main" id="{9AF35AD9-39AD-C043-855E-3658D142E0FE}"/>
                </a:ext>
              </a:extLst>
            </p:cNvPr>
            <p:cNvSpPr/>
            <p:nvPr/>
          </p:nvSpPr>
          <p:spPr>
            <a:xfrm>
              <a:off x="3007471" y="1556656"/>
              <a:ext cx="20976" cy="8962"/>
            </a:xfrm>
            <a:custGeom>
              <a:avLst/>
              <a:gdLst/>
              <a:ahLst/>
              <a:cxnLst/>
              <a:rect l="l" t="t" r="r" b="b"/>
              <a:pathLst>
                <a:path w="653" h="279" extrusionOk="0">
                  <a:moveTo>
                    <a:pt x="140" y="1"/>
                  </a:moveTo>
                  <a:cubicBezTo>
                    <a:pt x="64" y="1"/>
                    <a:pt x="1" y="65"/>
                    <a:pt x="1" y="140"/>
                  </a:cubicBezTo>
                  <a:cubicBezTo>
                    <a:pt x="1" y="217"/>
                    <a:pt x="61" y="279"/>
                    <a:pt x="140" y="279"/>
                  </a:cubicBezTo>
                  <a:lnTo>
                    <a:pt x="513" y="279"/>
                  </a:lnTo>
                  <a:cubicBezTo>
                    <a:pt x="588" y="279"/>
                    <a:pt x="652" y="217"/>
                    <a:pt x="652" y="140"/>
                  </a:cubicBezTo>
                  <a:cubicBezTo>
                    <a:pt x="652" y="65"/>
                    <a:pt x="590" y="1"/>
                    <a:pt x="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887;p58">
              <a:extLst>
                <a:ext uri="{FF2B5EF4-FFF2-40B4-BE49-F238E27FC236}">
                  <a16:creationId xmlns:a16="http://schemas.microsoft.com/office/drawing/2014/main" id="{64692628-1299-8642-AC92-BB61D4B6E29D}"/>
                </a:ext>
              </a:extLst>
            </p:cNvPr>
            <p:cNvSpPr/>
            <p:nvPr/>
          </p:nvSpPr>
          <p:spPr>
            <a:xfrm>
              <a:off x="3018811" y="1782391"/>
              <a:ext cx="66461" cy="8962"/>
            </a:xfrm>
            <a:custGeom>
              <a:avLst/>
              <a:gdLst/>
              <a:ahLst/>
              <a:cxnLst/>
              <a:rect l="l" t="t" r="r" b="b"/>
              <a:pathLst>
                <a:path w="2069" h="279" extrusionOk="0">
                  <a:moveTo>
                    <a:pt x="140" y="1"/>
                  </a:moveTo>
                  <a:cubicBezTo>
                    <a:pt x="63" y="1"/>
                    <a:pt x="1" y="62"/>
                    <a:pt x="1" y="140"/>
                  </a:cubicBezTo>
                  <a:cubicBezTo>
                    <a:pt x="1" y="215"/>
                    <a:pt x="62" y="279"/>
                    <a:pt x="140" y="279"/>
                  </a:cubicBezTo>
                  <a:lnTo>
                    <a:pt x="1929" y="279"/>
                  </a:lnTo>
                  <a:cubicBezTo>
                    <a:pt x="2007" y="279"/>
                    <a:pt x="2068" y="218"/>
                    <a:pt x="2068" y="140"/>
                  </a:cubicBezTo>
                  <a:cubicBezTo>
                    <a:pt x="2068" y="63"/>
                    <a:pt x="2007" y="1"/>
                    <a:pt x="192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888;p58">
              <a:extLst>
                <a:ext uri="{FF2B5EF4-FFF2-40B4-BE49-F238E27FC236}">
                  <a16:creationId xmlns:a16="http://schemas.microsoft.com/office/drawing/2014/main" id="{53522718-7EE1-1F42-BA56-E9A25E96838C}"/>
                </a:ext>
              </a:extLst>
            </p:cNvPr>
            <p:cNvSpPr/>
            <p:nvPr/>
          </p:nvSpPr>
          <p:spPr>
            <a:xfrm>
              <a:off x="2850802" y="1597454"/>
              <a:ext cx="17410" cy="26180"/>
            </a:xfrm>
            <a:custGeom>
              <a:avLst/>
              <a:gdLst/>
              <a:ahLst/>
              <a:cxnLst/>
              <a:rect l="l" t="t" r="r" b="b"/>
              <a:pathLst>
                <a:path w="542" h="815" extrusionOk="0">
                  <a:moveTo>
                    <a:pt x="171" y="0"/>
                  </a:moveTo>
                  <a:cubicBezTo>
                    <a:pt x="98" y="0"/>
                    <a:pt x="1" y="6"/>
                    <a:pt x="1" y="6"/>
                  </a:cubicBezTo>
                  <a:lnTo>
                    <a:pt x="1" y="808"/>
                  </a:lnTo>
                  <a:cubicBezTo>
                    <a:pt x="1" y="808"/>
                    <a:pt x="91" y="814"/>
                    <a:pt x="163" y="814"/>
                  </a:cubicBezTo>
                  <a:cubicBezTo>
                    <a:pt x="199" y="814"/>
                    <a:pt x="230" y="813"/>
                    <a:pt x="242" y="808"/>
                  </a:cubicBezTo>
                  <a:cubicBezTo>
                    <a:pt x="415" y="756"/>
                    <a:pt x="542" y="597"/>
                    <a:pt x="542" y="406"/>
                  </a:cubicBezTo>
                  <a:cubicBezTo>
                    <a:pt x="542" y="216"/>
                    <a:pt x="417" y="57"/>
                    <a:pt x="242" y="5"/>
                  </a:cubicBezTo>
                  <a:cubicBezTo>
                    <a:pt x="231" y="1"/>
                    <a:pt x="203"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889;p58">
              <a:extLst>
                <a:ext uri="{FF2B5EF4-FFF2-40B4-BE49-F238E27FC236}">
                  <a16:creationId xmlns:a16="http://schemas.microsoft.com/office/drawing/2014/main" id="{D2533EA8-1C92-D646-8E87-9E82798949AB}"/>
                </a:ext>
              </a:extLst>
            </p:cNvPr>
            <p:cNvSpPr/>
            <p:nvPr/>
          </p:nvSpPr>
          <p:spPr>
            <a:xfrm>
              <a:off x="2850256" y="1596972"/>
              <a:ext cx="8384" cy="27015"/>
            </a:xfrm>
            <a:custGeom>
              <a:avLst/>
              <a:gdLst/>
              <a:ahLst/>
              <a:cxnLst/>
              <a:rect l="l" t="t" r="r" b="b"/>
              <a:pathLst>
                <a:path w="261" h="841" extrusionOk="0">
                  <a:moveTo>
                    <a:pt x="0" y="1"/>
                  </a:moveTo>
                  <a:lnTo>
                    <a:pt x="0" y="841"/>
                  </a:lnTo>
                  <a:lnTo>
                    <a:pt x="139" y="841"/>
                  </a:lnTo>
                  <a:cubicBezTo>
                    <a:pt x="181" y="841"/>
                    <a:pt x="222" y="833"/>
                    <a:pt x="261" y="823"/>
                  </a:cubicBezTo>
                  <a:lnTo>
                    <a:pt x="261" y="20"/>
                  </a:lnTo>
                  <a:cubicBezTo>
                    <a:pt x="222" y="8"/>
                    <a:pt x="183"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890;p58">
              <a:extLst>
                <a:ext uri="{FF2B5EF4-FFF2-40B4-BE49-F238E27FC236}">
                  <a16:creationId xmlns:a16="http://schemas.microsoft.com/office/drawing/2014/main" id="{8A3B5F24-1C1B-D34E-B1D9-778186AF13C0}"/>
                </a:ext>
              </a:extLst>
            </p:cNvPr>
            <p:cNvSpPr/>
            <p:nvPr/>
          </p:nvSpPr>
          <p:spPr>
            <a:xfrm>
              <a:off x="3104710" y="1596972"/>
              <a:ext cx="17989" cy="27015"/>
            </a:xfrm>
            <a:custGeom>
              <a:avLst/>
              <a:gdLst/>
              <a:ahLst/>
              <a:cxnLst/>
              <a:rect l="l" t="t" r="r" b="b"/>
              <a:pathLst>
                <a:path w="560" h="841" extrusionOk="0">
                  <a:moveTo>
                    <a:pt x="421" y="1"/>
                  </a:moveTo>
                  <a:cubicBezTo>
                    <a:pt x="189" y="1"/>
                    <a:pt x="1" y="189"/>
                    <a:pt x="1" y="421"/>
                  </a:cubicBezTo>
                  <a:cubicBezTo>
                    <a:pt x="1" y="652"/>
                    <a:pt x="189" y="841"/>
                    <a:pt x="421" y="841"/>
                  </a:cubicBezTo>
                  <a:lnTo>
                    <a:pt x="559" y="841"/>
                  </a:lnTo>
                  <a:lnTo>
                    <a:pt x="5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mc:AlternateContent xmlns:mc="http://schemas.openxmlformats.org/markup-compatibility/2006">
        <mc:Choice xmlns:a14="http://schemas.microsoft.com/office/drawing/2010/main"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Let us assume we collect data from 20 people (paired) and observe a mean diff of 3.75, and a </a:t>
                </a:r>
                <a:r>
                  <a:rPr lang="en-US" sz="2000" dirty="0" err="1">
                    <a:solidFill>
                      <a:schemeClr val="bg2"/>
                    </a:solidFill>
                    <a:latin typeface="Arial" panose="020B0604020202020204" pitchFamily="34" charset="0"/>
                    <a:cs typeface="Arial" panose="020B0604020202020204" pitchFamily="34" charset="0"/>
                  </a:rPr>
                  <a:t>sd</a:t>
                </a:r>
                <a:r>
                  <a:rPr lang="en-US" sz="2000" dirty="0">
                    <a:solidFill>
                      <a:schemeClr val="bg2"/>
                    </a:solidFill>
                    <a:latin typeface="Arial" panose="020B0604020202020204" pitchFamily="34" charset="0"/>
                    <a:cs typeface="Arial" panose="020B0604020202020204" pitchFamily="34" charset="0"/>
                  </a:rPr>
                  <a:t> of 1</a:t>
                </a:r>
              </a:p>
              <a:p>
                <a:pPr algn="l">
                  <a:lnSpc>
                    <a:spcPct val="150000"/>
                  </a:lnSpc>
                </a:pPr>
                <a:r>
                  <a:rPr lang="en-US" sz="2000" dirty="0">
                    <a:solidFill>
                      <a:schemeClr val="bg2"/>
                    </a:solidFill>
                    <a:latin typeface="Arial" panose="020B0604020202020204" pitchFamily="34" charset="0"/>
                    <a:cs typeface="Arial" panose="020B0604020202020204" pitchFamily="34" charset="0"/>
                  </a:rPr>
                  <a:t>Then the t value for a paired test would be:</a:t>
                </a:r>
              </a:p>
              <a:p>
                <a:pPr algn="l">
                  <a:lnSpc>
                    <a:spcPct val="150000"/>
                  </a:lnSpc>
                </a:pP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𝑡</m:t>
                      </m:r>
                      <m:r>
                        <a:rPr lang="en-US" sz="2000" i="1">
                          <a:solidFill>
                            <a:schemeClr val="bg2"/>
                          </a:solidFill>
                          <a:latin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 3.75</m:t>
                          </m:r>
                        </m:num>
                        <m:den>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ad>
                                <m:radPr>
                                  <m:degHide m:val="on"/>
                                  <m:ctrlPr>
                                    <a:rPr lang="en-US" sz="2000" i="1">
                                      <a:solidFill>
                                        <a:schemeClr val="bg2"/>
                                      </a:solidFill>
                                      <a:latin typeface="Cambria Math" panose="02040503050406030204" pitchFamily="18" charset="0"/>
                                    </a:rPr>
                                  </m:ctrlPr>
                                </m:radPr>
                                <m:deg/>
                                <m:e>
                                  <m:r>
                                    <a:rPr lang="en-US" sz="2000" i="1">
                                      <a:solidFill>
                                        <a:schemeClr val="bg2"/>
                                      </a:solidFill>
                                      <a:latin typeface="Cambria Math" panose="02040503050406030204" pitchFamily="18" charset="0"/>
                                    </a:rPr>
                                    <m:t>20</m:t>
                                  </m:r>
                                </m:e>
                              </m:rad>
                            </m:den>
                          </m:f>
                        </m:den>
                      </m:f>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with</m:t>
                      </m:r>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df</m:t>
                      </m:r>
                      <m:r>
                        <a:rPr lang="en-US" sz="2000">
                          <a:solidFill>
                            <a:schemeClr val="bg2"/>
                          </a:solidFill>
                          <a:latin typeface="Cambria Math" panose="02040503050406030204" pitchFamily="18" charset="0"/>
                        </a:rPr>
                        <m:t> 19</m:t>
                      </m:r>
                    </m:oMath>
                  </m:oMathPara>
                </a14:m>
                <a:endParaRPr lang="en-US" sz="2000" dirty="0">
                  <a:solidFill>
                    <a:schemeClr val="bg2"/>
                  </a:solidFill>
                  <a:latin typeface="Arial" panose="020B0604020202020204" pitchFamily="34" charset="0"/>
                  <a:cs typeface="Arial" panose="020B0604020202020204" pitchFamily="34" charset="0"/>
                </a:endParaRPr>
              </a:p>
            </p:txBody>
          </p:sp>
        </mc:Choice>
        <mc:Fallback>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697475" y="1345236"/>
                <a:ext cx="8053333" cy="3209700"/>
              </a:xfrm>
              <a:prstGeom prst="rect">
                <a:avLst/>
              </a:prstGeom>
              <a:blipFill>
                <a:blip r:embed="rId3"/>
                <a:stretch>
                  <a:fillRect/>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AD18A77-D704-9947-A45B-55120B5633FD}"/>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68BD1E8D-9E63-9D4D-88C0-8DA0381DFEF6}"/>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5E717C2A-7A44-B94B-A88B-ABA8F21963C3}"/>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BFCA0B2D-4738-174B-B580-BC8B79E5B27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BE104212-53A5-AD42-826B-23AC729E124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24A1BBD9-610B-BB41-8017-7C2C4947AFC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EE966D29-FA06-1F4B-81A5-4110C52318C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4788F74B-2CFC-1E4C-A79D-0982658D25F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955F516C-F924-3042-930F-4F15E483207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3E5222B9-F36C-A844-935C-73C5CEBFE6C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BD7606AF-7FD7-B848-84DF-04AA3D8CDB2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C6EE7EE6-8E18-874B-ABDA-DF9A8E72A3C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2C27E259-E17B-1C47-83C9-E0094662BA5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20234FBA-00DA-1641-A872-EA349801FBCC}"/>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E5B2F78E-716B-0D4C-BA54-6D474AEA903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05B3014F-6202-D245-AE2C-08E7104A228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06D5419C-DBA6-3C46-A9E3-E1D95CF49DEE}"/>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BC128CC0-8963-444B-9FC2-78F8F0C8398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AB11F411-3F1C-1D49-9A84-AB834A025B7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70B40825-A189-F643-B776-591BF129EEE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8ECBEE37-20B3-7D48-B44E-0E0CDCBE2F8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2DA6CB3D-7964-804A-9C36-CFBC461252C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FCD2ECFD-3DFD-D24A-BC59-992A8F0E9A0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8F68C2DA-404A-9242-8F3F-6CFD8AD072A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484CC7A2-2619-2C42-AA06-F3C00A9158AC}"/>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6069B5B1-59A8-4745-BF59-73649DBEAAA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C0157C78-98F9-C748-9A08-9D899447285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DCFB2035-091C-F748-A297-1C0604692F6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A431E817-6E9C-D641-9704-715463A620ED}"/>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E0619BFF-4349-4C4C-BB9F-EF6BFF719CC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6E00D93C-2675-C749-9740-5575047330D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9E1AE909-760D-C74C-BF9D-651F96018763}"/>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31F38E85-958A-794E-A7B3-CC040B04A0A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42A57C34-29E6-F244-A407-000C47FAA62B}"/>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6F2589F0-06BF-2D49-B46F-3F4E1846F2D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4D218138-F578-BC48-AFF2-26A0DC16FB11}"/>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36D2976E-143B-A942-A7C0-FE02EF312391}"/>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6605EDF4-7E18-3A47-BAAB-764760AF8DD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6C29706D-7DC1-7440-8D55-B0B2FAA9A9C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79D51A46-BC8C-1F44-A8C9-C6E26991851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70052F7E-D1E3-E240-AD59-1CFB8C74E66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3B2A60A1-3D1C-F045-A60E-44BAF073BBDA}"/>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1D6714AE-786B-F543-ACC5-8CA36B9BC8E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E2E88644-3BB4-FB41-A425-B38D3EF1D37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9376ACE6-1D1B-D04E-9D62-5BF2ACAC995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DB1524F4-2A91-BE4C-A2E2-11DA7CFD3D1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A8C6FFB8-53A1-B147-B4A5-9C9E115A27AE}"/>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370CC6BF-32E7-6C4C-8AAD-FA83164A70B3}"/>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D0ECE2A6-2CB2-E940-84F3-5CC46C3467A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07CE0FFE-786A-164A-A982-D605017FF3BD}"/>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61750E38-145B-5445-89C3-8D237119BD8D}"/>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6DB2D3C8-5E55-6E41-AE66-A8691F8AE3A3}"/>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E080D42A-BC1F-A046-9CF8-FB90B1CC3F0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7A2EAC6D-30A5-0F4A-BC58-A82174AEC54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D25FADEB-F20C-BF48-901C-55D64FE0A3D3}"/>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920EA1D1-EA63-A749-8E50-C79155E597B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D7CA7CD3-FC53-3445-B1AB-DAE90F15BE6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54925129-2E02-CC4D-AC3D-E0FEFEA18A2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CD16776B-8240-644A-8E9E-591CB6E848DE}"/>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1818141B-D23E-9848-B9EE-34130181FED1}"/>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70F9A6BC-1F26-EC4C-B4F2-FE2DEE1D4EE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DD407061-7172-3245-BB1E-CAF7A63F017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1281E0B4-EA6E-AA44-B709-B67BA10A747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9DA10ED8-E8E0-6048-8467-6A97BF644A3E}"/>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04448A46-1A28-1E44-A08D-9CDE3C79412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DEE3E0B6-3C34-504C-83B0-2DFD13CCA62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7AE991C2-E3D0-1E46-A2CA-A9D075EF510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4D866423-2061-5642-8194-0316276FDE72}"/>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105D6FD5-1B19-4A49-BB01-DE4BA2DBDAB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E3D973FE-82BA-434D-969B-75EAD1EA13BA}"/>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2D0023BF-1160-D749-836C-3A4ED460929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2D34D4F3-E971-8742-9F51-211EA5E1F4C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ADF06D22-3DCA-E145-962C-1589D8DD728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F035EE73-AC3E-5144-AA9E-EE6F11FBE66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BB69CFBE-68E8-8D48-80D1-923E30D359E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B218AD10-EC92-EF4D-9422-9B838D534CA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C8860D0A-699C-B24F-AD42-9C7FE698BB2E}"/>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425D32B2-90A3-444E-88AD-DB28F11A9B8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BE0C3D1E-8CD5-3C46-80F0-6C95FAA98E3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1BDAF471-35ED-6D4E-B7B8-DC89FB500D8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4641B6D4-3F1F-C44C-B415-1C39A740CE69}"/>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0FB73B23-40EE-464A-8FEA-64A1C928061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D7A617ED-1B14-1B4D-92C1-1E071CF912DA}"/>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E5DF0DC9-2F24-1443-A8A8-E3C698022449}"/>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35F06CA4-F771-8C4E-8461-D9BCAB12A033}"/>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3EE3DD54-2B0F-684F-963B-AC97A25E252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0B04DD61-8086-E244-8906-420AB951842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C746E123-B942-C34A-A922-8AD717E272E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AA19FD50-D815-354F-A0C6-1F587EED3DE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67D16FA7-EE89-804B-A3B4-5CAB7319C4A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061FC7B9-D2DE-124F-8A06-15434534F53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C6CE0710-4144-5146-BD8C-DE401DE0B12C}"/>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B164FB98-C17F-934A-9E21-1677DF7EF4C3}"/>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2BCD0C9A-6563-F949-8EE8-E642C5D8849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91FDB538-95E0-8641-868D-EE6F8193FE7F}"/>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5326B460-ED3C-0146-9DEF-B5E51956279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C81AE43A-FB75-A344-8C6F-C097AD98986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152DBC6B-31DD-7343-B000-241E00F3A31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7612A1D8-9D80-714E-892F-B79087EDBCA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FAA0C85F-1ED1-484C-B073-91223886011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03091C3A-D2C9-E948-8D0C-01F14C2DDD5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5491ED98-1FF7-A94D-9476-329D74D8B1C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FB8C41B0-FDDB-4541-B8C5-63B30C3E5709}"/>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23C2A00A-E544-F34E-9206-8CF10891114C}"/>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0F54EDCB-F989-9146-AE8C-2427316182A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EC48F4FC-F38D-7343-840C-CD47DA45D23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2FB9AD35-472D-A444-8D6A-754CB2F0FDF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083BDE13-FA78-BB48-8244-9A00540E47E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BAB09D71-0130-574D-BFF9-9C85C11926A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613151AE-2578-0448-87A9-9D89DBEECB6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B553B9F3-8855-E24D-AA4E-AC4FCBF29E8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0B2307D8-ABA4-1048-B7F3-E34A92A4F97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45B5BE07-0E11-8E4D-97E6-8F715FDBC5DB}"/>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B7A5739A-DFEC-B746-8EBE-82729C863C4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363CF49C-2F4D-2947-B48D-BF8620EE6018}"/>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A6E78EDD-1FFC-C74C-9145-B038A32D8AF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5C4E8C9E-C8F6-864B-B65B-7EA06ED3F98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1B9B2A31-B409-D945-B7A3-A811D87708F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DB132809-41F8-5A4E-A8F0-D36FF22B740D}"/>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5FF13D2E-E3A2-DD4D-8C4A-C0BE313F30E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138340D5-527A-7B4F-9A2D-028C94B2939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EB1605E4-AA78-AC47-B880-17A3CCB3841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4AB6E0BD-F149-BC4C-8BAD-53530A361150}"/>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4E22746F-8A25-9948-89DB-E932B85B190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3452BC5E-1719-8048-B549-A8D5FE00C7A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9DF7E43E-5C1C-9749-9539-36428733213D}"/>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0440579D-CB46-F344-B2FB-E634FF2B0F2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3A92BEA6-D424-5E43-847F-E74D1CFEE7D6}"/>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ABE5578F-C551-7041-BE18-F9F6FC1449F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32CDFC3B-F7E4-C647-9F53-BA5D70270F5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332C1C4A-C484-0D47-AA6F-828CB070FE6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3FE846B5-AE71-2849-9597-5A5DCD6434D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37658A48-E447-284E-9635-3EA84136B083}"/>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E5F8E21B-7A84-E54F-9A54-828E68D09B7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7152FFF3-A1F7-304C-BDD2-55B45C05842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1B8DC071-0577-6A4A-BC49-605145C3264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5F55D42A-A48A-F348-8959-C373F66A6E07}"/>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2A93C165-2052-D147-B85A-12202718CD94}"/>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DD0EEA4D-24FC-B34F-88FB-190BB7A6DB22}"/>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EB5B8B07-5D2C-1241-9DFE-49B017A58D6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88F5A867-C354-034A-9F5E-840BBFD6A90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8D85D502-4993-2146-83C8-9584BE703E2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5E31F850-9EF7-E04C-B709-93AE7F0030D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DE3FB142-A3B6-184F-8282-B4CC102A44B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BEBD35A0-FF45-D747-84C2-DBC724BBD49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A82B6DE8-0547-9641-AA60-68016548CA4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01E36B79-6597-B749-A863-76ED7313F0F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4A1051C8-970D-9B49-874A-85775AAF046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1452CA76-9EFA-AD44-BE0A-926E451C92A5}"/>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D2C205C7-2A94-E642-B5D7-469BFFCD8DE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C86C1572-0FCF-8346-A695-AE8EF000F82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6074D337-CDFE-5749-B477-4336FCF2AC6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B19C01AA-AFCD-EA4D-897C-19916DBD3C6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AC41A3B5-3BEC-2743-B5FD-CDA7ECE24BE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D38EFC28-8063-414B-ADE5-3D990BB5F84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B9A683D7-1BB2-CD48-8A37-D1B493BBE3F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16C25859-DFEA-D940-99D6-E3509652911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D360113B-F1FD-C14D-84AE-7DE5A422492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4D57FAA8-3343-614E-8BD5-6E9FCA78E63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2CA9BF4C-AB9F-1A49-B5A2-E495B7DAD606}"/>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49325EA1-D01C-854D-B95A-773095B5175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B2DE6DEF-D1A4-9148-9453-FC6DE09462D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DBE10E19-B067-5C4C-9DA4-CDAB3D15CCC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53DFFA4A-5C09-9F47-8EBE-ECA3BF60070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459FFFC4-EC1D-C349-AF99-6337A16595A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80994243-F8C3-CB4F-94DE-13AEE9EDF20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0D820226-169B-9F4B-8C90-245CCB2AB65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680E0808-3F03-E144-BE60-4A5A03C969F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8C4BAB08-E6EF-854A-BF92-F35B3AEB270B}"/>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83B906C9-A52F-CB49-9ED0-51086DD4B20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FFDDF3BF-14AF-4B4D-904D-03C0C0E72575}"/>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29A9E3FD-FCDE-6142-8059-F17358F7C1B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F713CB38-56D9-8C43-921A-0779752A3D3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13308C81-24CD-D84E-B762-EEDB7CB2D95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60923CF5-3E25-954A-99DC-5370926F9E8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33236753-3359-2F49-B0EF-9F0D6ECB262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307EA772-8EAC-0B48-9D38-170EC0920DA7}"/>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B8E2D797-E826-D249-9E9A-CF644C35FA3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770DE603-3F06-614A-99AA-0E1C5982FC6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9E607ED3-6CB9-1548-B055-25DB9069E33D}"/>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02053F42-F868-9342-9653-8B9715F4DE2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8EF3036A-2DD0-A343-910D-072FD4DE4FBD}"/>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402F39F4-FEE3-8E44-8222-3A49677507DD}"/>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943087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mc:AlternateContent xmlns:mc="http://schemas.openxmlformats.org/markup-compatibility/2006">
        <mc:Choice xmlns:a14="http://schemas.microsoft.com/office/drawing/2010/main"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966900"/>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Let us assume we collect data from 20 people (independent groups) and observe a mean diff of 3.75, and a </a:t>
                </a:r>
                <a:r>
                  <a:rPr lang="en-US" sz="2000" dirty="0" err="1">
                    <a:solidFill>
                      <a:schemeClr val="bg2"/>
                    </a:solidFill>
                    <a:latin typeface="Arial" panose="020B0604020202020204" pitchFamily="34" charset="0"/>
                    <a:cs typeface="Arial" panose="020B0604020202020204" pitchFamily="34" charset="0"/>
                  </a:rPr>
                  <a:t>sd</a:t>
                </a:r>
                <a:r>
                  <a:rPr lang="en-US" sz="2000" dirty="0">
                    <a:solidFill>
                      <a:schemeClr val="bg2"/>
                    </a:solidFill>
                    <a:latin typeface="Arial" panose="020B0604020202020204" pitchFamily="34" charset="0"/>
                    <a:cs typeface="Arial" panose="020B0604020202020204" pitchFamily="34" charset="0"/>
                  </a:rPr>
                  <a:t> of 1 (assuming equal variance ) </a:t>
                </a:r>
              </a:p>
              <a:p>
                <a:pPr algn="l">
                  <a:lnSpc>
                    <a:spcPct val="150000"/>
                  </a:lnSpc>
                </a:pPr>
                <a:r>
                  <a:rPr lang="en-US" sz="2000" dirty="0">
                    <a:solidFill>
                      <a:schemeClr val="bg2"/>
                    </a:solidFill>
                    <a:latin typeface="Arial" panose="020B0604020202020204" pitchFamily="34" charset="0"/>
                    <a:cs typeface="Arial" panose="020B0604020202020204" pitchFamily="34" charset="0"/>
                  </a:rPr>
                  <a:t>Then the t value for an unpaired test would be:</a:t>
                </a:r>
              </a:p>
              <a:p>
                <a:pPr algn="l">
                  <a:lnSpc>
                    <a:spcPct val="150000"/>
                  </a:lnSpc>
                </a:pP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𝑡</m:t>
                      </m:r>
                      <m:r>
                        <a:rPr lang="en-US" sz="2000" i="1">
                          <a:solidFill>
                            <a:schemeClr val="bg2"/>
                          </a:solidFill>
                          <a:latin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𝑚𝑒𝑎𝑛</m:t>
                          </m:r>
                          <m:r>
                            <a:rPr lang="en-US" sz="2000" i="1">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𝑑𝑖𝑓𝑓</m:t>
                          </m:r>
                        </m:num>
                        <m:den>
                          <m:r>
                            <a:rPr lang="en-US" sz="2000" i="1">
                              <a:solidFill>
                                <a:schemeClr val="bg2"/>
                              </a:solidFill>
                              <a:latin typeface="Cambria Math" panose="02040503050406030204" pitchFamily="18" charset="0"/>
                            </a:rPr>
                            <m:t>𝑠𝑝</m:t>
                          </m:r>
                          <m:r>
                            <a:rPr lang="en-US" sz="2000" i="1">
                              <a:solidFill>
                                <a:schemeClr val="bg2"/>
                              </a:solidFill>
                              <a:latin typeface="Cambria Math" panose="02040503050406030204" pitchFamily="18" charset="0"/>
                            </a:rPr>
                            <m:t>∗</m:t>
                          </m:r>
                          <m:rad>
                            <m:radPr>
                              <m:degHide m:val="on"/>
                              <m:ctrlPr>
                                <a:rPr lang="en-US" sz="2000" i="1">
                                  <a:solidFill>
                                    <a:schemeClr val="bg2"/>
                                  </a:solidFill>
                                  <a:latin typeface="Cambria Math" panose="02040503050406030204" pitchFamily="18" charset="0"/>
                                </a:rPr>
                              </m:ctrlPr>
                            </m:radPr>
                            <m:deg/>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𝑛</m:t>
                                  </m:r>
                                  <m:r>
                                    <a:rPr lang="en-US" sz="2000" i="1">
                                      <a:solidFill>
                                        <a:schemeClr val="bg2"/>
                                      </a:solidFill>
                                      <a:latin typeface="Cambria Math" panose="02040503050406030204" pitchFamily="18" charset="0"/>
                                    </a:rPr>
                                    <m:t>1</m:t>
                                  </m:r>
                                </m:den>
                              </m:f>
                              <m:r>
                                <a:rPr lang="en-US" sz="2000" i="1">
                                  <a:solidFill>
                                    <a:schemeClr val="bg2"/>
                                  </a:solidFill>
                                  <a:latin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𝑛</m:t>
                                  </m:r>
                                  <m:r>
                                    <a:rPr lang="en-US" sz="2000" i="1">
                                      <a:solidFill>
                                        <a:schemeClr val="bg2"/>
                                      </a:solidFill>
                                      <a:latin typeface="Cambria Math" panose="02040503050406030204" pitchFamily="18" charset="0"/>
                                    </a:rPr>
                                    <m:t>2</m:t>
                                  </m:r>
                                </m:den>
                              </m:f>
                            </m:e>
                          </m:rad>
                        </m:den>
                      </m:f>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with</m:t>
                      </m:r>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df</m:t>
                      </m:r>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n</m:t>
                      </m:r>
                      <m:r>
                        <a:rPr lang="en-US" sz="2000">
                          <a:solidFill>
                            <a:schemeClr val="bg2"/>
                          </a:solidFill>
                          <a:latin typeface="Cambria Math" panose="02040503050406030204" pitchFamily="18" charset="0"/>
                        </a:rPr>
                        <m:t>1+</m:t>
                      </m:r>
                      <m:r>
                        <m:rPr>
                          <m:sty m:val="p"/>
                        </m:rPr>
                        <a:rPr lang="en-US" sz="2000">
                          <a:solidFill>
                            <a:schemeClr val="bg2"/>
                          </a:solidFill>
                          <a:latin typeface="Cambria Math" panose="02040503050406030204" pitchFamily="18" charset="0"/>
                        </a:rPr>
                        <m:t>n</m:t>
                      </m:r>
                      <m:r>
                        <a:rPr lang="en-US" sz="2000">
                          <a:solidFill>
                            <a:schemeClr val="bg2"/>
                          </a:solidFill>
                          <a:latin typeface="Cambria Math" panose="02040503050406030204" pitchFamily="18" charset="0"/>
                        </a:rPr>
                        <m:t>2−2</m:t>
                      </m:r>
                    </m:oMath>
                  </m:oMathPara>
                </a14:m>
                <a:endParaRPr lang="en-US" sz="2000" dirty="0">
                  <a:solidFill>
                    <a:schemeClr val="bg2"/>
                  </a:solidFill>
                  <a:latin typeface="Arial" panose="020B0604020202020204" pitchFamily="34" charset="0"/>
                  <a:cs typeface="Arial" panose="020B0604020202020204" pitchFamily="34" charset="0"/>
                </a:endParaRPr>
              </a:p>
            </p:txBody>
          </p:sp>
        </mc:Choice>
        <mc:Fallback>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697475" y="966900"/>
                <a:ext cx="8053333" cy="3209700"/>
              </a:xfrm>
              <a:prstGeom prst="rect">
                <a:avLst/>
              </a:prstGeom>
              <a:blipFill>
                <a:blip r:embed="rId3"/>
                <a:stretch>
                  <a:fillRect r="-157" b="-6324"/>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5320DA3-3F4A-564B-82A5-546037033EC7}"/>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F1E5EB06-32BF-084A-B773-D8ADDD77FBAC}"/>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4C0D98D3-A34F-0F40-8642-2274D67E8CA8}"/>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9150A677-6107-AC46-A00A-40EDEC4237D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1B6B271A-5249-3F4C-B15F-20EEB5B0A0C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476CE13A-A90B-E543-ABFF-B0A9900041C0}"/>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5597AA49-650A-4844-9791-B5104C4F093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91639945-0426-374D-B7C3-FCB3851D99B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B57863AC-3DD0-F94B-AF4F-868E1434AAB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99FD152F-5997-684F-B047-C204467C775E}"/>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10196D37-7461-BD4A-92F5-9A359A64768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9E6BA52C-FB52-3F4E-8645-7A28E0699AC7}"/>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9E05B916-7662-8941-807E-AFAD47A4D67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040C0368-2C95-8146-B710-3E947017344A}"/>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64E00CD0-71D3-D94B-9806-F7208086C4A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72BCD9C3-D726-8141-A4FD-BA8C30150C66}"/>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F5062DA1-7EE9-6C41-A351-7DBC877AF5E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6B40DD6A-3683-0E40-9F18-681B848C356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F430CABC-FA65-D64F-A602-81E472170AD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8FD476BC-3D75-5041-86EB-776A516EE00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03703C2C-4DB8-AA46-A041-3DFCE636C8A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6F9CCDFE-9ED1-994C-AC7B-9E3DB5F5D5F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51D82B94-B2B3-EE4A-B01A-5591EA62C1A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E7383DF8-2067-CC46-AAD2-08F885BF4AA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1CACA6B7-46A1-7F43-B759-12D9813CB8F2}"/>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2E09B742-3E88-B64C-AEA6-EE5E669A6D26}"/>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AD402311-8717-8745-94AA-1627024FE20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BEB158BF-1E21-0A4B-B9EC-D3DBDFB9840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BE20E9AE-7477-B044-8BF5-5D1D7CD95A4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5BF95494-F2DE-394C-A92A-48CF25E6FE4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B296549D-5D61-234A-8241-284856522B4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BDDCB028-A925-484A-A765-6B352786799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D2232D6C-8780-BD4F-B6CE-2511179A12D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98391678-1DDD-9448-A457-D9DB801B6C6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A3ECA1A4-6858-2843-9BE6-4CBA4EAD30E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C3C662F6-46DC-D448-B3C1-798F4A3D0697}"/>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AA3131F8-5800-D249-83A4-A4E6FDEB392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A80B5453-D508-F641-8208-0D6410A9866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61D5DC8B-D0CD-DE43-9951-82FBB84E262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837A977B-4C88-A244-8018-8C4A9D1F27E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18B3769D-EF7B-E341-8FC7-FADD2A10865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44FDC50B-F305-EC42-9841-98E19EA83CE7}"/>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EFE64BA3-7604-E148-9410-8059D5C0367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ED232219-59E6-A641-B756-37F98F781BF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98E6BC3E-1ED4-3641-9BF6-2DBA771A6C9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8CED9D97-AE8F-0544-9AA7-2FA188D9C1D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96A3F887-D981-F447-AB8B-2FDDA558382D}"/>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7E214FD9-302F-5241-958F-08ABAF1D4D22}"/>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B8DD2729-A966-7E44-93B2-D8AC5D62DBF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442DA6D2-45B8-EB42-8435-C54AAF54C20A}"/>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E6390F2B-B50C-F64A-8785-8328F785C55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3AF6AD6C-F416-DA44-A77A-411B0724438A}"/>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4E575370-D42B-9143-9112-6A97562C8B1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0D2E173E-C0EF-3346-8049-3C0B8FDA0490}"/>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35909B86-960F-A346-BA0C-CF3E0706165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0AB5E8D2-88D8-954E-950A-4A2E435030C0}"/>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9D877303-E659-7442-A965-5C3B0D2A019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1AD3D29E-DFE5-8246-83D4-B42188A0DCC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A8236A52-3C21-9C48-A52C-D63E57554B43}"/>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2E4720DB-D9C2-FE42-A7E8-886CAD7A083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92E401ED-0F8F-244E-9F43-45DE4EC5CA0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A391B4F2-86F1-F646-8050-4E6FC1BCEC50}"/>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33136608-395B-944A-AC6D-391BB6093CA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A17C5D76-AEC9-FA44-9559-96E30406EDA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D6155CD8-FBDF-6A4F-8A59-DE6FDAF49F8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EA34F71E-18DE-4A4B-99D0-C31D02F5173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66C69561-82BA-FA46-9718-312D24069F1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34F1E1C3-C4F8-874C-8243-3F6FCF800E9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712D6E99-29F6-F24C-990A-C9AD9BB2254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0241F970-743C-8C42-AAB7-D1C5950CC006}"/>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4AE7F9F8-E9EA-AE47-8D54-0FED55A1F461}"/>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2E8EF529-F669-B442-A129-49990775341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04662890-6D21-664E-9A83-299DE8BAD62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DA66D12E-96D7-8B4A-96BE-3FF965D3AF2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664049EA-D571-D747-8842-0F8BDF2191B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BE7ADBBC-2482-0E4F-850F-76E26D27BD60}"/>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4E4C07E3-93B9-8C46-AC7A-30A8953BFEA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4FDCAE8E-5311-C442-A63D-89B9437AB6E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44B7AFA0-8396-A14A-BB16-F08A1A28558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E165EA2A-E933-3043-AD51-42F2ECA0586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817155C8-70F5-0D49-BC4A-963D8416F4E9}"/>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ADF76162-93A8-C147-9F3F-2F52D90F828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8E2515EC-F786-1C4A-8438-76CDFCABAC9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15ABCF22-511C-4745-85BD-29142133616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3364D59B-C455-EB4A-BBE5-7042BFD40F77}"/>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4318CC82-B7AE-1441-AB5D-482175B2243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B4C83D05-BF9F-0147-A28F-678F0B17042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951D3320-78EF-7C46-AD8B-254145E6DE0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74531C2D-A6E1-C64B-A44D-7525A712739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173F4497-1F4A-9E49-A6AC-20479D3A515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03CEE9C8-C3BD-BA45-9966-AB6A2FFFB6C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743DE3BC-73F9-7B4D-96BA-4F4E11E5B46D}"/>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9976AF51-5E7F-0B4F-A565-3354B63C9615}"/>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34B4CD5F-7504-D54F-B880-FA0E4F11812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9512FCB6-994F-6F41-86E1-82ADB235E07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73538876-52A3-9F47-B5FD-E789C66FD5C3}"/>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696F3F2C-41D6-DB4A-8450-13F9231D6F5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3FF0D1FC-CF5F-2B47-9A05-450975C4D3E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71B6E4BF-97E7-8A4C-AD61-7C6FF8A7B3B0}"/>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DE334AF7-4274-7B46-BD20-1FD9C148766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ACF5DB1C-9E54-494A-8AF7-54393285BB4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AA2D84AF-DAAD-3849-B3D9-C7EAC0DE391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B71F072F-57C5-C740-91E1-1C31B772B42C}"/>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AEE9EB85-9EAE-2347-A663-EACBBF5231B4}"/>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07D142CB-779C-974C-8841-45F55E823D1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5E2E5CD6-0B66-964D-9615-C599CA9EC49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F4D16746-7CAF-124D-AE51-20C24C23480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BF85A2C1-88E7-9A42-A0A0-4EC98CB852B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1D100FAB-7CB9-144A-A513-7FE0F39F709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35B4E0E6-E511-6040-95FF-FEF63442F03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2969E552-ED57-954E-9D39-A0134D418DA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1BED4711-6942-B946-8EC1-C95A7DF62485}"/>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52DC2BD9-66EB-A14A-ADFA-CA4BB780AC6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1FEC2007-10C9-A043-9918-33C46553D39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A5634042-3661-0F4C-976D-6260D98AA09F}"/>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D8D14C60-80F7-AF47-8B41-E079116C7577}"/>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C9A9431B-68FD-C44C-A234-C190B9803C0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FC96EF9B-63E9-3C4F-B414-97123C499DA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5D0F82DA-C0E6-5C44-B0D3-7E268B3C07F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04575E90-B37F-3248-92E7-4CB3782A8CC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FADA18F8-6350-2742-989E-C073B928D14A}"/>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07327E26-F759-B344-8293-960D2096B4D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EAAD362D-9AB1-C94B-8CF4-4D527C8D2D0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3A5CDA34-1956-1D41-A69B-634329E4766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8AFA6A66-F075-1341-9BD9-F17DF84E5A7A}"/>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C7F0BA2C-3F49-AD45-9317-E96D09DBA566}"/>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EEA18C70-38F4-7A42-82D1-171D29F0FB7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FB72BD9B-4895-9B4F-B447-4A06C98A83A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6C500502-57F9-D041-81BC-84444513EFD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0F2FED32-D822-874C-B03C-CEC94E0BD3D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5D6ED339-A9E7-1847-981F-80F14019027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94EE7C2D-A811-3F49-A53A-2FA67FFE3A7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0B3DD149-AFE7-4549-AA5F-DFBFF109D20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FABDFBBA-17EE-8E4A-85BB-5567F186A0E2}"/>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C97CD44E-EAE4-AF46-B56F-D4DE8F3A496D}"/>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94CA6C21-AAE8-0544-BFD1-24A141F5BBB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8371FB2B-7F04-A347-9D57-4A47FFF77635}"/>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3414F031-23CB-604C-8C00-DDFBEF597B9D}"/>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1EDFB38F-2F5D-5C4B-A209-2C296866D272}"/>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D2749794-E58F-BD4A-B45C-BCA43B26DEA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66C08AD8-A94C-4E40-8506-ECF275E2A1B7}"/>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CFC67E5A-55D7-B648-8930-C5D63C08DB8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50E4C4B7-196B-DE4F-B93B-3102A991401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BBD3C1BD-6EC1-E444-B78C-B375088C6FF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D3C43EE0-91AF-E744-9CD2-3F7FAA9E954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0FC9C22B-D379-F040-950C-D6854E7C6EF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3A4B3FF1-CBFC-7A49-88D4-9193FFFC480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A5857BCC-A221-5E47-8CF4-DA7934CCE80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F3F40F24-FF95-6543-B500-22B048306BEC}"/>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4B6B28F9-CF7F-F64C-B75A-4417743993B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C2B2389E-5F99-634C-8F3F-787B85BAB1D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D067618B-D170-3F4E-B11B-2AF6C616CB0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19DC8935-4196-D840-BDF8-3DCD7ABB53F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00202CEC-3F5D-AA49-9FC2-FA2D995FD58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DD431AF1-8E47-914D-A689-72D0467F827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C4E249EF-C8C7-D345-9B10-EA9C2A38026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C5887E5F-1DFA-FC48-9E05-0B4B65B2B28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E295F3B6-1F17-4C49-8CCA-64777291425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B8AC00EA-880A-3D43-A935-AE2E4A7C1A3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4CE8A49B-8F3C-5943-9FC2-B7D8BF703C23}"/>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188CCA3B-93CA-9F4C-8A5D-EB3B58C7575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154DBEFF-86D5-DE4D-82F8-432EC72618E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F004E163-2F01-4746-A613-B0E05D17C233}"/>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2F408A2D-11BE-1744-A0EC-DA48D3D32B3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609F9E6C-21E8-0F48-A954-AE4D5177527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3309291C-FFDA-8B48-911D-D655B3B67CA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E2A8E3B8-0FC9-954F-87C8-11557843091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A27256D0-B880-DD44-A6EA-1849C888ACC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327F305D-7D09-B647-94DF-DC8CE882547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9EAC6214-CCBA-4543-8204-44C52FE7858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B3012544-CB1D-3D49-BA2D-C89584EAB999}"/>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6161705B-CE25-2E46-8089-A15B9B59757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CE2620C0-61FE-ED49-9C55-38CFB9AE24F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F741EDE9-D980-F849-96EE-CC50BD797807}"/>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985DED24-EE28-9D4F-971F-AB7703BC423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8D43B688-20F8-654B-9EF0-518A737A1A8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EBF77F28-6D3B-F648-A5F3-B88A1C76D0E1}"/>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2CC54D86-3947-124A-871D-BC3B4EBCCF9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DAC4259E-C32D-C249-9EE2-5599ECCBDC6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03F731D6-F82F-3646-9C07-8FF80AD77A72}"/>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752567F1-E52C-3742-81BF-AA87EC1BB00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8A89E497-26AA-F44D-88F7-B9EE29B240CC}"/>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014D0BC6-EBB2-C64B-A83B-65E844609722}"/>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917927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mc:AlternateContent xmlns:mc="http://schemas.openxmlformats.org/markup-compatibility/2006">
        <mc:Choice xmlns:a14="http://schemas.microsoft.com/office/drawing/2010/main"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966900"/>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Let us assume we collect data from 20 people (independent groups) and observe a mean diff of 3.75, and a </a:t>
                </a:r>
                <a:r>
                  <a:rPr lang="en-US" sz="2000" dirty="0" err="1">
                    <a:solidFill>
                      <a:schemeClr val="bg2"/>
                    </a:solidFill>
                    <a:latin typeface="Arial" panose="020B0604020202020204" pitchFamily="34" charset="0"/>
                    <a:cs typeface="Arial" panose="020B0604020202020204" pitchFamily="34" charset="0"/>
                  </a:rPr>
                  <a:t>sd</a:t>
                </a:r>
                <a:r>
                  <a:rPr lang="en-US" sz="2000" dirty="0">
                    <a:solidFill>
                      <a:schemeClr val="bg2"/>
                    </a:solidFill>
                    <a:latin typeface="Arial" panose="020B0604020202020204" pitchFamily="34" charset="0"/>
                    <a:cs typeface="Arial" panose="020B0604020202020204" pitchFamily="34" charset="0"/>
                  </a:rPr>
                  <a:t> of 1 (assuming equal variance ) </a:t>
                </a:r>
              </a:p>
              <a:p>
                <a:pPr algn="l">
                  <a:lnSpc>
                    <a:spcPct val="150000"/>
                  </a:lnSpc>
                </a:pPr>
                <a:r>
                  <a:rPr lang="en-US" sz="2000" dirty="0">
                    <a:solidFill>
                      <a:schemeClr val="bg2"/>
                    </a:solidFill>
                    <a:latin typeface="Arial" panose="020B0604020202020204" pitchFamily="34" charset="0"/>
                    <a:cs typeface="Arial" panose="020B0604020202020204" pitchFamily="34" charset="0"/>
                  </a:rPr>
                  <a:t>Then the t value for an unpaired test would be:</a:t>
                </a:r>
              </a:p>
              <a:p>
                <a:pPr algn="l">
                  <a:lnSpc>
                    <a:spcPct val="150000"/>
                  </a:lnSpc>
                </a:pPr>
                <a14:m>
                  <m:oMathPara xmlns:m="http://schemas.openxmlformats.org/officeDocument/2006/math">
                    <m:oMathParaPr>
                      <m:jc m:val="centerGroup"/>
                    </m:oMathParaPr>
                    <m:oMath xmlns:m="http://schemas.openxmlformats.org/officeDocument/2006/math">
                      <m:r>
                        <m:rPr>
                          <m:sty m:val="p"/>
                        </m:rPr>
                        <a:rPr lang="en-US" sz="2000">
                          <a:solidFill>
                            <a:schemeClr val="bg2"/>
                          </a:solidFill>
                          <a:latin typeface="Cambria Math" panose="02040503050406030204" pitchFamily="18" charset="0"/>
                        </a:rPr>
                        <m:t>sp</m:t>
                      </m:r>
                      <m:r>
                        <a:rPr lang="en-US" sz="2000">
                          <a:solidFill>
                            <a:schemeClr val="bg2"/>
                          </a:solidFill>
                          <a:latin typeface="Cambria Math" panose="02040503050406030204" pitchFamily="18" charset="0"/>
                        </a:rPr>
                        <m:t>=</m:t>
                      </m:r>
                      <m:rad>
                        <m:radPr>
                          <m:degHide m:val="on"/>
                          <m:ctrlPr>
                            <a:rPr lang="en-US" sz="2000" i="1">
                              <a:solidFill>
                                <a:schemeClr val="bg2"/>
                              </a:solidFill>
                              <a:latin typeface="Cambria Math" panose="02040503050406030204" pitchFamily="18" charset="0"/>
                            </a:rPr>
                          </m:ctrlPr>
                        </m:radPr>
                        <m:deg/>
                        <m:e>
                          <m:f>
                            <m:fPr>
                              <m:ctrlPr>
                                <a:rPr lang="en-US" sz="2000" i="1">
                                  <a:solidFill>
                                    <a:schemeClr val="bg2"/>
                                  </a:solidFill>
                                  <a:latin typeface="Cambria Math" panose="02040503050406030204" pitchFamily="18" charset="0"/>
                                </a:rPr>
                              </m:ctrlPr>
                            </m:fPr>
                            <m:num>
                              <m:d>
                                <m:dPr>
                                  <m:ctrlPr>
                                    <a:rPr lang="en-US" sz="2000" i="1">
                                      <a:solidFill>
                                        <a:schemeClr val="bg2"/>
                                      </a:solidFill>
                                      <a:latin typeface="Cambria Math" panose="02040503050406030204" pitchFamily="18" charset="0"/>
                                    </a:rPr>
                                  </m:ctrlPr>
                                </m:dPr>
                                <m:e>
                                  <m:r>
                                    <a:rPr lang="en-US" sz="2000" i="1">
                                      <a:solidFill>
                                        <a:schemeClr val="bg2"/>
                                      </a:solidFill>
                                      <a:latin typeface="Cambria Math" panose="02040503050406030204" pitchFamily="18" charset="0"/>
                                    </a:rPr>
                                    <m:t>𝑛</m:t>
                                  </m:r>
                                  <m:r>
                                    <a:rPr lang="en-US" sz="2000" i="1">
                                      <a:solidFill>
                                        <a:schemeClr val="bg2"/>
                                      </a:solidFill>
                                      <a:latin typeface="Cambria Math" panose="02040503050406030204" pitchFamily="18" charset="0"/>
                                    </a:rPr>
                                    <m:t>1−1</m:t>
                                  </m:r>
                                </m:e>
                              </m:d>
                              <m:r>
                                <a:rPr lang="en-US" sz="2000" i="1">
                                  <a:solidFill>
                                    <a:schemeClr val="bg2"/>
                                  </a:solidFill>
                                  <a:latin typeface="Cambria Math" panose="02040503050406030204" pitchFamily="18" charset="0"/>
                                </a:rPr>
                                <m:t>∗</m:t>
                              </m:r>
                              <m:sSup>
                                <m:sSupPr>
                                  <m:ctrlPr>
                                    <a:rPr lang="en-US" sz="2000" i="1">
                                      <a:solidFill>
                                        <a:schemeClr val="bg2"/>
                                      </a:solidFill>
                                      <a:latin typeface="Cambria Math" panose="02040503050406030204" pitchFamily="18" charset="0"/>
                                    </a:rPr>
                                  </m:ctrlPr>
                                </m:sSupPr>
                                <m:e>
                                  <m:r>
                                    <a:rPr lang="en-US" sz="2000" i="1">
                                      <a:solidFill>
                                        <a:schemeClr val="bg2"/>
                                      </a:solidFill>
                                      <a:latin typeface="Cambria Math" panose="02040503050406030204" pitchFamily="18" charset="0"/>
                                    </a:rPr>
                                    <m:t>𝑠𝑡𝑑</m:t>
                                  </m:r>
                                  <m:r>
                                    <a:rPr lang="en-US" sz="2000" i="1">
                                      <a:solidFill>
                                        <a:schemeClr val="bg2"/>
                                      </a:solidFill>
                                      <a:latin typeface="Cambria Math" panose="02040503050406030204" pitchFamily="18" charset="0"/>
                                    </a:rPr>
                                    <m:t>1</m:t>
                                  </m:r>
                                </m:e>
                                <m:sup>
                                  <m:r>
                                    <a:rPr lang="en-US" sz="2000" i="1">
                                      <a:solidFill>
                                        <a:schemeClr val="bg2"/>
                                      </a:solidFill>
                                      <a:latin typeface="Cambria Math" panose="02040503050406030204" pitchFamily="18" charset="0"/>
                                    </a:rPr>
                                    <m:t>2</m:t>
                                  </m:r>
                                </m:sup>
                              </m:sSup>
                              <m:r>
                                <a:rPr lang="en-US" sz="2000" i="1">
                                  <a:solidFill>
                                    <a:schemeClr val="bg2"/>
                                  </a:solidFill>
                                  <a:latin typeface="Cambria Math" panose="02040503050406030204" pitchFamily="18" charset="0"/>
                                </a:rPr>
                                <m:t>+</m:t>
                              </m:r>
                              <m:d>
                                <m:dPr>
                                  <m:ctrlPr>
                                    <a:rPr lang="en-US" sz="2000" i="1">
                                      <a:solidFill>
                                        <a:schemeClr val="bg2"/>
                                      </a:solidFill>
                                      <a:latin typeface="Cambria Math" panose="02040503050406030204" pitchFamily="18" charset="0"/>
                                    </a:rPr>
                                  </m:ctrlPr>
                                </m:dPr>
                                <m:e>
                                  <m:r>
                                    <a:rPr lang="en-US" sz="2000" i="1">
                                      <a:solidFill>
                                        <a:schemeClr val="bg2"/>
                                      </a:solidFill>
                                      <a:latin typeface="Cambria Math" panose="02040503050406030204" pitchFamily="18" charset="0"/>
                                    </a:rPr>
                                    <m:t>𝑛</m:t>
                                  </m:r>
                                  <m:r>
                                    <a:rPr lang="en-US" sz="2000" i="1">
                                      <a:solidFill>
                                        <a:schemeClr val="bg2"/>
                                      </a:solidFill>
                                      <a:latin typeface="Cambria Math" panose="02040503050406030204" pitchFamily="18" charset="0"/>
                                    </a:rPr>
                                    <m:t>2−1</m:t>
                                  </m:r>
                                </m:e>
                              </m:d>
                              <m:r>
                                <a:rPr lang="en-US" sz="2000" i="1">
                                  <a:solidFill>
                                    <a:schemeClr val="bg2"/>
                                  </a:solidFill>
                                  <a:latin typeface="Cambria Math" panose="02040503050406030204" pitchFamily="18" charset="0"/>
                                </a:rPr>
                                <m:t>∗</m:t>
                              </m:r>
                              <m:sSup>
                                <m:sSupPr>
                                  <m:ctrlPr>
                                    <a:rPr lang="en-US" sz="2000" i="1">
                                      <a:solidFill>
                                        <a:schemeClr val="bg2"/>
                                      </a:solidFill>
                                      <a:latin typeface="Cambria Math" panose="02040503050406030204" pitchFamily="18" charset="0"/>
                                    </a:rPr>
                                  </m:ctrlPr>
                                </m:sSupPr>
                                <m:e>
                                  <m:r>
                                    <a:rPr lang="en-US" sz="2000" i="1">
                                      <a:solidFill>
                                        <a:schemeClr val="bg2"/>
                                      </a:solidFill>
                                      <a:latin typeface="Cambria Math" panose="02040503050406030204" pitchFamily="18" charset="0"/>
                                    </a:rPr>
                                    <m:t>𝑠𝑡𝑑</m:t>
                                  </m:r>
                                  <m:r>
                                    <a:rPr lang="en-US" sz="2000" i="1">
                                      <a:solidFill>
                                        <a:schemeClr val="bg2"/>
                                      </a:solidFill>
                                      <a:latin typeface="Cambria Math" panose="02040503050406030204" pitchFamily="18" charset="0"/>
                                    </a:rPr>
                                    <m:t>2</m:t>
                                  </m:r>
                                </m:e>
                                <m:sup>
                                  <m:r>
                                    <a:rPr lang="en-US" sz="2000" i="1">
                                      <a:solidFill>
                                        <a:schemeClr val="bg2"/>
                                      </a:solidFill>
                                      <a:latin typeface="Cambria Math" panose="02040503050406030204" pitchFamily="18" charset="0"/>
                                    </a:rPr>
                                    <m:t>2</m:t>
                                  </m:r>
                                </m:sup>
                              </m:sSup>
                            </m:num>
                            <m:den>
                              <m:r>
                                <a:rPr lang="en-US" sz="2000" i="1">
                                  <a:solidFill>
                                    <a:schemeClr val="bg2"/>
                                  </a:solidFill>
                                  <a:latin typeface="Cambria Math" panose="02040503050406030204" pitchFamily="18" charset="0"/>
                                </a:rPr>
                                <m:t>𝑛</m:t>
                              </m:r>
                              <m:r>
                                <a:rPr lang="en-US" sz="2000" i="1">
                                  <a:solidFill>
                                    <a:schemeClr val="bg2"/>
                                  </a:solidFill>
                                  <a:latin typeface="Cambria Math" panose="02040503050406030204" pitchFamily="18" charset="0"/>
                                </a:rPr>
                                <m:t>1+</m:t>
                              </m:r>
                              <m:r>
                                <a:rPr lang="en-US" sz="2000" i="1">
                                  <a:solidFill>
                                    <a:schemeClr val="bg2"/>
                                  </a:solidFill>
                                  <a:latin typeface="Cambria Math" panose="02040503050406030204" pitchFamily="18" charset="0"/>
                                </a:rPr>
                                <m:t>𝑛</m:t>
                              </m:r>
                              <m:r>
                                <a:rPr lang="en-US" sz="2000" i="1">
                                  <a:solidFill>
                                    <a:schemeClr val="bg2"/>
                                  </a:solidFill>
                                  <a:latin typeface="Cambria Math" panose="02040503050406030204" pitchFamily="18" charset="0"/>
                                </a:rPr>
                                <m:t>2−2</m:t>
                              </m:r>
                            </m:den>
                          </m:f>
                        </m:e>
                      </m:rad>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df</m:t>
                      </m:r>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n</m:t>
                      </m:r>
                      <m:r>
                        <a:rPr lang="en-US" sz="2000">
                          <a:solidFill>
                            <a:schemeClr val="bg2"/>
                          </a:solidFill>
                          <a:latin typeface="Cambria Math" panose="02040503050406030204" pitchFamily="18" charset="0"/>
                        </a:rPr>
                        <m:t>1+</m:t>
                      </m:r>
                      <m:r>
                        <m:rPr>
                          <m:sty m:val="p"/>
                        </m:rPr>
                        <a:rPr lang="en-US" sz="2000">
                          <a:solidFill>
                            <a:schemeClr val="bg2"/>
                          </a:solidFill>
                          <a:latin typeface="Cambria Math" panose="02040503050406030204" pitchFamily="18" charset="0"/>
                        </a:rPr>
                        <m:t>n</m:t>
                      </m:r>
                      <m:r>
                        <a:rPr lang="en-US" sz="2000">
                          <a:solidFill>
                            <a:schemeClr val="bg2"/>
                          </a:solidFill>
                          <a:latin typeface="Cambria Math" panose="02040503050406030204" pitchFamily="18" charset="0"/>
                        </a:rPr>
                        <m:t>2−2</m:t>
                      </m:r>
                    </m:oMath>
                  </m:oMathPara>
                </a14:m>
                <a:endParaRPr lang="en-US" sz="2000" dirty="0">
                  <a:solidFill>
                    <a:schemeClr val="bg2"/>
                  </a:solidFill>
                  <a:latin typeface="Arial" panose="020B0604020202020204" pitchFamily="34" charset="0"/>
                  <a:cs typeface="Arial" panose="020B0604020202020204" pitchFamily="34" charset="0"/>
                </a:endParaRPr>
              </a:p>
            </p:txBody>
          </p:sp>
        </mc:Choice>
        <mc:Fallback>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697475" y="966900"/>
                <a:ext cx="8053333" cy="3209700"/>
              </a:xfrm>
              <a:prstGeom prst="rect">
                <a:avLst/>
              </a:prstGeom>
              <a:blipFill>
                <a:blip r:embed="rId3"/>
                <a:stretch>
                  <a:fillRect r="-157"/>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4DB2486-C7B0-3046-B658-DF521BDB7F23}"/>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3598482C-C3D0-8447-8C0F-49B6D96A6D0F}"/>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12F67D21-176C-5847-9B7D-AF10D3BCBBC0}"/>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5FD581EB-E68D-AE4C-933B-FE13857F3F9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B88C78F2-0E74-E347-820C-CD6F6F4EFE9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0E9BE2BF-B05B-7444-A766-0A09B65FAF2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00C85610-4EF6-2545-9FAB-8D89C7346A3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59B4ECF9-82D8-BD4E-A6B3-553173BA092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3C8E9662-9940-1F4B-871D-A1CF3B606A41}"/>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495A7967-CF30-2D42-B356-C335440661C3}"/>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97F7A1BD-3E18-6B4E-9223-4DEC6E63468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6362C33B-C7D5-3F46-9D61-31B98BF2B68B}"/>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81AABB36-1828-544A-A95E-8E6485974D3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D27C0170-1874-5944-82E5-0AA74C4C6BC9}"/>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8D7CBA2C-471B-3645-9B4C-ED70504FBEC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E06B8EA3-18BE-7840-931E-A5B4D803B29A}"/>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E220279F-9D10-A641-B57C-4F83B4EA0A5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C7760252-81C9-D44E-9CD3-B3C61A9E754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7875E9BA-C360-C841-BD33-E40790A6C88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CA9EB955-C42E-2843-8416-479CDF63B6E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BC0A9712-0CD7-014F-B1D0-BF01F0079D1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77E864BA-8A91-294D-B69A-2AA30E3FBE7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3001CD9E-A16A-AF4A-9430-359655281D2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8F6AD15C-0718-6A4E-B841-10AA2F03DD9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A9D28DF2-52E0-8442-837D-C136A0E7A261}"/>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97F71F91-3A8E-9F4F-8226-7FC7FE73BBD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B1746D86-4CBA-E64F-8E9D-76EBC7E8CD8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00E96E83-1FF0-E943-AA89-67B08765EAD0}"/>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FA6BB97A-178F-F542-BDFA-B8F180E1011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1F7A1A44-9551-1649-B90B-C16D34B19E1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C55F5C5E-D4F0-7E41-9E6A-741D94609FBA}"/>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3B045B48-CA3D-4949-8ACA-D80B940BC74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C1CE1E32-A534-FD4A-9D31-33E56F8E0FB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16E70066-87F0-834F-8F90-C7F9089EFC27}"/>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0603DFE6-295F-0048-BA89-CAC54E8B95B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2D96B280-CF96-0F40-BEE0-D049F84236A3}"/>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8EDDD286-4795-6444-85E6-3AB434694ED2}"/>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6E08C639-2124-2948-A656-4643FA85CAEA}"/>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0AD103E7-3EB1-9743-BC18-1F75FFE747A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21CC10D4-764E-1242-8EDF-2134DD9C13D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990E253C-67F1-CE4A-AAED-9629C278C7F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6ADB18D1-96B3-9845-8A11-2009E56A9E3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CC103748-F9FB-0E42-ACF5-E6DAEFAA6B7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9B8B7ECD-EE11-ED42-8CD0-C8BF9CFE66D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579E6074-01E4-0340-AFE7-4E4A5AEEF202}"/>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22F19ABA-C080-6F40-BB3C-57FBCCB05CA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D02DCBD4-850F-7A47-9F67-24C417E06079}"/>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82E6C394-1CED-1141-AEBD-35F8B40A6BA5}"/>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5039F60D-0B3B-5F4A-B142-4BD0A59DB597}"/>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24C9D118-10F9-6549-8A87-5C3B02BA15F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108416D8-3EDF-614E-A909-3609E6C6254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0A708509-40C1-F44B-B869-3BB08680065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1F58B9DD-BB76-9244-8E6B-00D112F793C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5EE70E0C-A9D9-B945-B35A-C7D6F568C52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986EC937-B417-3845-B2E4-EE30BBB3F86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262D6FEA-DAB2-8441-AC40-C8E8FDEE1FA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78F27EF3-28C5-7044-ADFA-48C99F5897B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B2A2E70C-F7E8-0040-A495-6E0A7006F63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00084A7D-60CA-1F4B-9D97-2D902DBFE8F9}"/>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EB25663B-B162-CD46-B7B8-ABCFF6F86B4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0582BE40-181D-644B-BE52-2291D96D5AB8}"/>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CD1F3C48-C031-2349-B4BD-470838B0F0BD}"/>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7D115827-58BB-6E41-96B3-1E8DC038CDA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E15AA9CF-C81E-8344-85B3-E35AB9532603}"/>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D8E61CAB-4C60-EC4C-89AB-CEF6F07BFB7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82D138A7-5E1F-4D4E-8708-BFAB842F53B4}"/>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0B386154-8151-C840-9E7B-F680E843389C}"/>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5B7EF4EE-A06F-B54B-89D2-C3280308FB5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B3DEC3C2-62E7-804A-825F-10F233F3463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58F58084-6B47-2041-94E1-D34751981BE9}"/>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B555F709-5C36-134C-A61A-86EE7397D53C}"/>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17C4FAF1-6D65-6046-B18B-3836FB1476B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D045E332-9CDD-B149-9AF5-C7169A354540}"/>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3B823828-8343-5E45-B010-38CE1589C85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FB64B286-29CD-CA47-9AFF-E8158BF7807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81A4DEAF-468C-0741-97DE-BA92B4BF53A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C7C7E046-7697-874C-A1D2-F645BDF38E2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952A9BF8-73C3-A049-A94F-34CA04F5DF0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A14F18B0-82F4-2A47-958F-C9AA94CAFEF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1F770F5C-678E-6D43-B110-2850DDD59EF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6BA2DD58-EA08-C548-8315-3681FD599ED1}"/>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C9F6B2C5-54E5-BC4B-8F11-EA5E2A314276}"/>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997CDF2A-F973-C748-83D6-43A6EC4ED35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2C3FEA16-3D93-644C-AF61-1F9D79FD16C9}"/>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D45ED165-8CE6-4946-AC61-766B103A08C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3841A398-B4F1-AD41-B542-7C0F40D77D4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DD390A72-4296-6B4A-82C6-A5C8AAA4A330}"/>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F022AA39-57A7-EE47-8142-2101DA196BA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C4BE536C-2426-9E4D-9C8D-ADE876556A4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A08A7B46-F0C0-3D41-A449-44EA340BA5E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C75E1769-9C4C-964F-A90A-2A48582684D9}"/>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24AFF3F2-5425-684C-8C0D-77F4877844D4}"/>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4FB0CF01-E4FD-C349-90F0-9DC6F7C0DCFB}"/>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A1BEBD37-2068-FB4D-9F27-A31A9A21BC01}"/>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36D4FE58-22C2-E547-A1C9-BA91DF5B6CB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908068DD-733D-C545-A1D9-F2B899152C6E}"/>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BB7CDDDF-FEF3-9744-9C3D-D11968510EB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E98E982E-87F5-504C-BD0A-805A9D8DFF2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7634D662-3B13-AE4F-932C-98A7BC5CBAB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4C5FB04A-02AB-044A-9057-FA28B796EC8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610C3574-4FCD-6647-A6B1-EFAA47C2F08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A2DD4225-A32E-B340-B855-FCA38A6B3E5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15C8E801-D2CD-D349-973C-D1324AC90BEE}"/>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8207EFF0-C951-3B43-976B-646609292253}"/>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6BE398D8-462C-8C49-97B1-054247957A1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7FB79764-6596-D547-A988-E91C7118306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F0151079-4A81-1F46-987E-3576C70380C3}"/>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C397D016-EC65-0841-8864-FBCDD659B0D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99EB52CF-3D77-C941-864D-1BE369C54E4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38E22417-912A-E44F-8737-D65ADC5E033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5C5F39F4-AD93-F54E-AD66-BB94C2DF6AC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E98633AB-EE5F-ED45-BFA0-4B7137491E4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11FE956B-049C-FB49-AE63-6EAFBE7D7B8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5A9C4A05-A873-3844-A1AD-A10BD6D350B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59A50626-0C2A-6747-8E60-5C5353F318E1}"/>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6E3F2976-B93C-A44A-98E7-063C42B8E43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4F4D1BBB-3134-184C-B12E-F0C3839631D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C9A8E66D-E534-E94E-AF7C-37A2349F522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BC5615E6-7101-DF44-8317-73F1807F20C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E8323173-7F6F-F645-83AD-174687816208}"/>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EF82AC96-614C-AE4F-A65B-D19B4D21405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653B28FD-EDDF-F548-8D34-BFFA5496F93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C1CA168B-6769-974E-91D6-38FFDF7EE23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235499AF-1B40-1B4C-9681-777D069605F2}"/>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8A052CD8-15F3-2A4C-8CE3-2A00D36E254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0389722C-4156-FE42-9463-1571E9190AD4}"/>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8B2C0259-E507-334F-897E-E80722FAB9E2}"/>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A2824A64-6A60-4245-B2E1-7AFE987539E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3CA5891D-1B30-AE4F-B47D-EC7EF140C1BE}"/>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E0655C85-C091-994E-A6EE-D149FDF741A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E1995D97-E83A-5B40-B434-0D017032BA2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62EF3FF2-85EE-4743-BF5F-3E12A05AAC7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5F5679B4-B950-F548-A013-64992389426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6B44CAFD-4260-AA45-961F-020BADE4361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6D904799-2F84-6B4F-96D3-52C94EAAA0A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E27E18C7-C03F-424C-8C34-12BB443FFB5A}"/>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99C7E97A-EC83-9E40-B7F6-2BB2B2A404EF}"/>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D7E7C9CB-91FB-C745-BFB2-F2BFB7BECBEA}"/>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252272BD-20AB-C349-A245-703C5E2EA756}"/>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1B16D433-493B-B94D-ACF3-69A34B3D052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91119CEB-AB05-C040-A984-8E83F2B3A9D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625D8AF5-41F5-B74E-BE83-34A36840D90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C56826F7-E8FA-6644-B4E7-71158B96DF9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15467AE9-A210-384C-9F33-5C621065005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71B86539-7F5A-6441-B925-D2E1906C07D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D7F8E08E-41E8-F345-9A48-58DEF9257C30}"/>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A5EB8841-8D6B-E647-811D-B60ADB7AA75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36FC5B9A-CF76-564D-8DED-1DDEBF34314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660894D5-AD19-F34A-AD02-762DCEB014AB}"/>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FAB7F390-752C-8943-AD4C-E8860BE31FD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D96E840E-2FEE-064A-B88F-0A081E38A34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0E33A606-2E20-F247-9E74-B8A406CF5A7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31091D8C-EED1-0947-A443-6ED0F559285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B4F97DB9-4B9D-294C-A95A-A5E386C5E4D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D697F405-693D-DC42-B207-B803902AA077}"/>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D457CE36-610D-9744-B8AF-7CFB49CDA45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A5D129C9-A9B4-E047-B526-A011AEA1A102}"/>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D392B9A2-DC91-8B4F-8D6A-72042806BBE3}"/>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E74DC900-A47D-7340-B463-1526463FA1B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4AC60B08-DF3F-794F-9089-757F3886F08E}"/>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3012E651-4F60-1A4A-8FF8-A1089FBB3001}"/>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676DE4F1-49DA-2D49-AAD5-926A63FB60E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2A3BF041-00D2-6A42-869E-446B86BEC5E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6C32AE34-AE03-B84C-AE43-C675BE60920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A43DF491-50B3-B247-86F5-94E7BFDE4B3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D85364D5-5F9E-F548-96BC-F6A68079AFB5}"/>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14397FA1-250D-704A-9B60-575F7CC00E9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2C50C0EF-EC80-814D-9477-86927EC73A1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3BDB9364-2151-0B49-AF9F-BF6DAECD555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BEB6E538-5CDE-5448-B121-E055E9A6359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4EBE4A69-04BF-194C-BF8F-5963F94F3A9D}"/>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E3D04BBD-E5F6-BB4C-8790-DEA5CEB4961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B47F58A2-A545-C542-91C9-92880B986728}"/>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12AD8377-AB07-4B44-ACE9-91C50F9A1C1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47D8D93A-81D1-5440-8FFA-479EADB1B58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0F1526BB-5E4C-B648-9246-DF11E14A6CE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079C5D9A-1192-BF47-A58B-EB2740752F2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9F3035CD-E614-0D4D-85D0-E02E8BFCF33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C919CC37-3D91-5D46-A8DC-9B458D0A294B}"/>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4CC2272E-E679-2740-A4EE-9EE1819D6E2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C753362B-C2A2-3D40-9DA3-424416922CF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8DC5A9B3-1D36-7642-A681-5A70AF4867D8}"/>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6E37B942-E2A2-2D48-A5A6-67C9742DD840}"/>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493976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mc:AlternateContent xmlns:mc="http://schemas.openxmlformats.org/markup-compatibility/2006">
        <mc:Choice xmlns:a14="http://schemas.microsoft.com/office/drawing/2010/main"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062431"/>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Let us assume we collect data from 20 people (independent groups) and observe a mean diff of 3.75, and a </a:t>
                </a:r>
                <a:r>
                  <a:rPr lang="en-US" sz="2000" dirty="0" err="1">
                    <a:solidFill>
                      <a:schemeClr val="bg2"/>
                    </a:solidFill>
                    <a:latin typeface="Arial" panose="020B0604020202020204" pitchFamily="34" charset="0"/>
                    <a:cs typeface="Arial" panose="020B0604020202020204" pitchFamily="34" charset="0"/>
                  </a:rPr>
                  <a:t>sd</a:t>
                </a:r>
                <a:r>
                  <a:rPr lang="en-US" sz="2000" dirty="0">
                    <a:solidFill>
                      <a:schemeClr val="bg2"/>
                    </a:solidFill>
                    <a:latin typeface="Arial" panose="020B0604020202020204" pitchFamily="34" charset="0"/>
                    <a:cs typeface="Arial" panose="020B0604020202020204" pitchFamily="34" charset="0"/>
                  </a:rPr>
                  <a:t> of 1 (assuming equal variance ) </a:t>
                </a:r>
              </a:p>
              <a:p>
                <a:pPr algn="l">
                  <a:lnSpc>
                    <a:spcPct val="150000"/>
                  </a:lnSpc>
                </a:pPr>
                <a:r>
                  <a:rPr lang="en-US" sz="2000" dirty="0">
                    <a:solidFill>
                      <a:schemeClr val="bg2"/>
                    </a:solidFill>
                    <a:latin typeface="Arial" panose="020B0604020202020204" pitchFamily="34" charset="0"/>
                    <a:cs typeface="Arial" panose="020B0604020202020204" pitchFamily="34" charset="0"/>
                  </a:rPr>
                  <a:t>Then the t value for an unpaired test would be:</a:t>
                </a:r>
              </a:p>
              <a:p>
                <a:pPr algn="l">
                  <a:lnSpc>
                    <a:spcPct val="150000"/>
                  </a:lnSpc>
                </a:pPr>
                <a14:m>
                  <m:oMathPara xmlns:m="http://schemas.openxmlformats.org/officeDocument/2006/math">
                    <m:oMathParaPr>
                      <m:jc m:val="centerGroup"/>
                    </m:oMathParaPr>
                    <m:oMath xmlns:m="http://schemas.openxmlformats.org/officeDocument/2006/math">
                      <m:r>
                        <m:rPr>
                          <m:sty m:val="p"/>
                        </m:rPr>
                        <a:rPr lang="en-US" sz="2000">
                          <a:solidFill>
                            <a:schemeClr val="bg2"/>
                          </a:solidFill>
                          <a:latin typeface="Cambria Math" panose="02040503050406030204" pitchFamily="18" charset="0"/>
                        </a:rPr>
                        <m:t>sp</m:t>
                      </m:r>
                      <m:r>
                        <a:rPr lang="en-US" sz="2000">
                          <a:solidFill>
                            <a:schemeClr val="bg2"/>
                          </a:solidFill>
                          <a:latin typeface="Cambria Math" panose="02040503050406030204" pitchFamily="18" charset="0"/>
                        </a:rPr>
                        <m:t>=</m:t>
                      </m:r>
                      <m:rad>
                        <m:radPr>
                          <m:degHide m:val="on"/>
                          <m:ctrlPr>
                            <a:rPr lang="en-US" sz="2000" i="1">
                              <a:solidFill>
                                <a:schemeClr val="bg2"/>
                              </a:solidFill>
                              <a:latin typeface="Cambria Math" panose="02040503050406030204" pitchFamily="18" charset="0"/>
                            </a:rPr>
                          </m:ctrlPr>
                        </m:radPr>
                        <m:deg/>
                        <m:e>
                          <m:f>
                            <m:fPr>
                              <m:ctrlPr>
                                <a:rPr lang="en-US" sz="2000" i="1">
                                  <a:solidFill>
                                    <a:schemeClr val="bg2"/>
                                  </a:solidFill>
                                  <a:latin typeface="Cambria Math" panose="02040503050406030204" pitchFamily="18" charset="0"/>
                                </a:rPr>
                              </m:ctrlPr>
                            </m:fPr>
                            <m:num>
                              <m:d>
                                <m:dPr>
                                  <m:ctrlPr>
                                    <a:rPr lang="en-US" sz="2000" i="1">
                                      <a:solidFill>
                                        <a:schemeClr val="bg2"/>
                                      </a:solidFill>
                                      <a:latin typeface="Cambria Math" panose="02040503050406030204" pitchFamily="18" charset="0"/>
                                    </a:rPr>
                                  </m:ctrlPr>
                                </m:dPr>
                                <m:e>
                                  <m:r>
                                    <a:rPr lang="en-US" sz="2000" i="1">
                                      <a:solidFill>
                                        <a:schemeClr val="bg2"/>
                                      </a:solidFill>
                                      <a:latin typeface="Cambria Math" panose="02040503050406030204" pitchFamily="18" charset="0"/>
                                    </a:rPr>
                                    <m:t>20−1</m:t>
                                  </m:r>
                                </m:e>
                              </m:d>
                              <m:r>
                                <a:rPr lang="en-US" sz="2000" i="1">
                                  <a:solidFill>
                                    <a:schemeClr val="bg2"/>
                                  </a:solidFill>
                                  <a:latin typeface="Cambria Math" panose="02040503050406030204" pitchFamily="18" charset="0"/>
                                </a:rPr>
                                <m:t>∗1+</m:t>
                              </m:r>
                              <m:d>
                                <m:dPr>
                                  <m:ctrlPr>
                                    <a:rPr lang="en-US" sz="2000" i="1">
                                      <a:solidFill>
                                        <a:schemeClr val="bg2"/>
                                      </a:solidFill>
                                      <a:latin typeface="Cambria Math" panose="02040503050406030204" pitchFamily="18" charset="0"/>
                                    </a:rPr>
                                  </m:ctrlPr>
                                </m:dPr>
                                <m:e>
                                  <m:r>
                                    <a:rPr lang="en-US" sz="2000" i="1">
                                      <a:solidFill>
                                        <a:schemeClr val="bg2"/>
                                      </a:solidFill>
                                      <a:latin typeface="Cambria Math" panose="02040503050406030204" pitchFamily="18" charset="0"/>
                                    </a:rPr>
                                    <m:t>20−1</m:t>
                                  </m:r>
                                </m:e>
                              </m:d>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20+20−2</m:t>
                              </m:r>
                            </m:den>
                          </m:f>
                        </m:e>
                      </m:rad>
                      <m:r>
                        <a:rPr lang="en-US" sz="2000" i="1">
                          <a:solidFill>
                            <a:schemeClr val="bg2"/>
                          </a:solidFill>
                          <a:latin typeface="Cambria Math" panose="02040503050406030204" pitchFamily="18" charset="0"/>
                        </a:rPr>
                        <m:t>       </m:t>
                      </m:r>
                      <m:r>
                        <a:rPr lang="en-US" sz="2000" i="1" smtClean="0">
                          <a:solidFill>
                            <a:schemeClr val="bg2"/>
                          </a:solidFill>
                          <a:latin typeface="Cambria Math" panose="02040503050406030204" pitchFamily="18" charset="0"/>
                        </a:rPr>
                        <m:t>𝑡</m:t>
                      </m:r>
                      <m:r>
                        <a:rPr lang="en-US" sz="2000" i="1">
                          <a:solidFill>
                            <a:schemeClr val="bg2"/>
                          </a:solidFill>
                          <a:latin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3.75</m:t>
                          </m:r>
                        </m:num>
                        <m:den>
                          <m:r>
                            <a:rPr lang="en-US" sz="2000" i="1">
                              <a:solidFill>
                                <a:schemeClr val="bg2"/>
                              </a:solidFill>
                              <a:latin typeface="Cambria Math" panose="02040503050406030204" pitchFamily="18" charset="0"/>
                            </a:rPr>
                            <m:t>𝑠𝑝</m:t>
                          </m:r>
                          <m:r>
                            <a:rPr lang="en-US" sz="2000" i="1">
                              <a:solidFill>
                                <a:schemeClr val="bg2"/>
                              </a:solidFill>
                              <a:latin typeface="Cambria Math" panose="02040503050406030204" pitchFamily="18" charset="0"/>
                            </a:rPr>
                            <m:t>∗</m:t>
                          </m:r>
                          <m:rad>
                            <m:radPr>
                              <m:degHide m:val="on"/>
                              <m:ctrlPr>
                                <a:rPr lang="en-US" sz="2000" i="1">
                                  <a:solidFill>
                                    <a:schemeClr val="bg2"/>
                                  </a:solidFill>
                                  <a:latin typeface="Cambria Math" panose="02040503050406030204" pitchFamily="18" charset="0"/>
                                </a:rPr>
                              </m:ctrlPr>
                            </m:radPr>
                            <m:deg/>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20</m:t>
                                  </m:r>
                                </m:den>
                              </m:f>
                              <m:r>
                                <a:rPr lang="en-US" sz="2000" i="1">
                                  <a:solidFill>
                                    <a:schemeClr val="bg2"/>
                                  </a:solidFill>
                                  <a:latin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20</m:t>
                                  </m:r>
                                </m:den>
                              </m:f>
                            </m:e>
                          </m:rad>
                        </m:den>
                      </m:f>
                      <m:r>
                        <a:rPr lang="en-US" sz="2000" i="1">
                          <a:solidFill>
                            <a:schemeClr val="bg2"/>
                          </a:solidFill>
                          <a:latin typeface="Cambria Math" panose="02040503050406030204" pitchFamily="18" charset="0"/>
                        </a:rPr>
                        <m:t>.</m:t>
                      </m:r>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df</m:t>
                      </m:r>
                      <m:r>
                        <a:rPr lang="en-US" sz="2000">
                          <a:solidFill>
                            <a:schemeClr val="bg2"/>
                          </a:solidFill>
                          <a:latin typeface="Cambria Math" panose="02040503050406030204" pitchFamily="18" charset="0"/>
                        </a:rPr>
                        <m:t> 38</m:t>
                      </m:r>
                    </m:oMath>
                  </m:oMathPara>
                </a14:m>
                <a:endParaRPr lang="en-US" sz="2000" dirty="0">
                  <a:solidFill>
                    <a:schemeClr val="bg2"/>
                  </a:solidFill>
                  <a:latin typeface="Arial" panose="020B0604020202020204" pitchFamily="34" charset="0"/>
                  <a:cs typeface="Arial" panose="020B0604020202020204" pitchFamily="34" charset="0"/>
                </a:endParaRPr>
              </a:p>
            </p:txBody>
          </p:sp>
        </mc:Choice>
        <mc:Fallback>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697475" y="1062431"/>
                <a:ext cx="8053333" cy="3209700"/>
              </a:xfrm>
              <a:prstGeom prst="rect">
                <a:avLst/>
              </a:prstGeom>
              <a:blipFill>
                <a:blip r:embed="rId3"/>
                <a:stretch>
                  <a:fillRect r="-157" b="-14567"/>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A3B5D9E3-F9DC-5A45-A087-A306B3726CD9}"/>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A81226EC-7852-7C46-9987-3CE5444D61C2}"/>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BA3E923C-2DD5-D242-BED7-E94F1FF8814C}"/>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638C693A-0E07-BD49-8DB9-E85564F96F3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1038FAC3-156A-174F-9F31-8DBBCA5B52C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6B98165D-9379-DD4C-9385-7C2414A9BEE9}"/>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6DF077B6-DC0D-694F-8F0D-D889BB45B21A}"/>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3E19B244-80A8-6042-8E34-CB2ABAF4E6A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996B7743-B1B4-C94A-8153-03DA480DD49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CC51411E-BC9D-0C4B-95E6-14A72121CF9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AA0CA4D0-260C-7E45-9B6A-4D76F0CF01A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7C15161D-7C04-874A-B49B-D1F88DA0ED58}"/>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C1067D2C-E448-1F4F-B524-5263C21E977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C9405592-99FC-D840-9DF5-00811441B6A7}"/>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654B7982-79F4-A246-B0EF-9D1F10340C3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D3D85B2C-1ABD-144E-851A-38546A6F344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204D65ED-05B0-194C-A505-7F7D360033A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376585A9-AA06-5347-AFDC-05623A80971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C3FD0BA9-8B3C-7348-AED5-9EC4E7F9BC5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27762490-CEAA-9B4B-895A-D98665D2775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F50D8F52-7C4C-8440-A6EC-DC2E4EF86DD3}"/>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A1809718-66D0-E540-AD66-8BE7A41C7425}"/>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79426AE0-5A28-954D-9C3A-912ADD7D49C2}"/>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AE12346B-9212-C34A-BF91-7084F18D122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58B59552-B5AA-D046-BF13-EF1F6C7A82B6}"/>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2C65714B-D515-3A41-8EBA-6849459AF48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3571BD79-24EA-4E40-863D-DF061B78805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CB0CC2D6-4123-414A-B0BF-5AD4E7E6C60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E05031D6-412F-424A-8B71-99A9BBE8989A}"/>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331131BE-EE18-A54C-88A0-08AF0261878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76B0CA14-1DF9-F544-ADB2-235AB0C4528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A0BB45C4-8CFF-894A-A2C1-62B5AD63C9A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9DD7DCD5-1A0F-944C-86C8-AF3B9CEAEDD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2C2E14B9-64F5-A242-AE4A-B8E3531C22F8}"/>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CD9A3EE8-3A80-5346-A3BC-3A0AA81A397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B14310F1-0777-AA44-8899-1327468B2C96}"/>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14E10C58-C198-F745-8FD9-58553D62A637}"/>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AB2EB41D-6E59-FE4D-9528-CE27BCBC6D3F}"/>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B03BDFDA-C5E4-C54B-B2C2-1045BAE4600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DA171FDC-DC65-3E46-A46E-CBAA54E14C5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BE0CABE2-E104-BE40-A9F7-A333C09B1CE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C0DD252D-FBA3-3748-AE09-3B8044BE649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A7CB5A02-2F6B-D04C-A978-70B6A313FCA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0EBCC675-97C3-5644-AD5B-801BDE2FFE2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D84D47B0-D3A5-7841-B676-1538BB39C64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ECB57EF5-ED2B-704B-B82B-06920E40A55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FBBD0380-CD48-1D4D-876C-6797F9EEB7B0}"/>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E5D07D5B-104A-5D49-A051-330B4539BC61}"/>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B8412B5A-85D5-F848-8697-7F70B2E1FBA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DF233F43-2BCE-F042-AB04-FC1F2BBAD60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2CB7389D-A6B3-BF4B-98EA-D9CCB64E5B7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DD382993-6C0C-0C41-B1FD-CAEEE663864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AF7D347F-B8AB-AD44-B100-2E60C099C8B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8FF7B7BD-FAE2-5B43-948F-B03A9BFFD5D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49C5791C-CB54-DB49-8922-C5C6E6E47D8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E8831FB7-02B9-0844-8474-7B6501DF0EB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D2EF3C97-FCC6-2041-B998-458E9B2EAAF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0222E272-2934-DE40-BEE0-A37049B0B62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D360FBED-1ECD-7A4F-9EF4-29D9B47D8092}"/>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7563644B-B763-A948-ADAA-2C30C06F956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B9001460-568F-FC4E-9829-5BF8BD27815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920ACE97-ADB9-4642-8F89-2D9FDCC8122D}"/>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FECE5228-9C7F-F144-AADA-FB91FD8E38F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3EA4CFE6-9C01-0B48-8340-A63789BF9B6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8A079E2A-7D72-2B46-958D-B2500DAFB1D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92FB6FBB-03B3-2F49-9D85-F941628B2B34}"/>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84F7133D-2C07-C441-82E5-CF84EA61AC6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5961014E-3C83-2149-9224-1C0CF05F37E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CC52E22D-4F1E-6E4F-AB1C-BD878C2F1A2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D3C38129-CEDD-6347-9B66-706D65A07461}"/>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EA850FC7-F140-A44D-B87B-8C30E6BFD2A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D92C25A0-AE7F-B942-8EC4-DEBB83460D4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A8A29B0D-B5CA-0744-9DFF-3C92E44E320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1B48435B-9C49-3F41-8465-CD6E81EC1B6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85BAA34B-491B-A640-950A-51FBC718193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94FF067B-8447-C44D-9280-A82DC954110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B0E4998F-D7BB-1D4E-BFDD-CD3B4FE23B4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F057CE32-B7E3-5B41-9F34-FA1F53B6759C}"/>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E9ED69DB-6277-FD4A-A236-8763F7079547}"/>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5449C478-05B9-7145-AC92-F773697CB8F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75F44B99-169F-B645-873A-44EC318382EA}"/>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A2160EFE-D2AE-8A45-9CA0-44B97FFB7687}"/>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A69E95EC-7907-E04C-8B09-2C589F0A5FAA}"/>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F2680A92-42E0-0140-865F-20244524B91D}"/>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B78AFBCC-96AB-A746-8B3F-6B35B6402F6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79F0557C-E615-2C4F-8857-08E1B5E9302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66F91627-3925-784A-8FEF-BE4B0875EF00}"/>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5F9E8B11-800F-B347-8EC7-8154607FD18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69D89DD6-0B8E-974D-B105-5EE42453DAB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B138FB1B-9C76-734C-B342-BC30C3B286B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8515EB93-8E5A-D345-9637-CA29CD95925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E790ECE2-231D-5B40-91A7-FA8CF2E6984C}"/>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0D02270F-D806-A24F-A1FB-6954E86C5501}"/>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1D3E4DDE-E6DF-0D46-9667-9485CD67214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0735A185-4330-2A4D-90AB-6185AAB74E8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560C51C2-64F5-9D49-ADD4-9878FE0D4E8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B7CCDE87-A0F1-F747-94E0-A3348BD4BD5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1E63CE1A-1AE8-0A48-B1BA-9EA1B36932EE}"/>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09749510-3C81-114E-9737-7A02D2FC9D0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95133AC8-6528-F344-8424-03124DC1250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EC1B97A7-B218-A044-8464-A9C0E713056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BE5A2B4B-9BF4-D141-B873-640A31A2F40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F5DBD449-655E-6B4B-BE94-5BC07F7C626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0F81BCC0-7FD6-7C4A-981D-839E59446928}"/>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DA6C919D-8F84-D943-91C4-932B172CFFC6}"/>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86BA73E8-AC81-264E-B818-581BD697F17F}"/>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A7C14789-1BD2-7E4D-982B-2E0A8A9E8F4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9AC6BCA0-7283-6247-B10A-B78E19A2FAF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D7830402-29C2-874B-B7E3-B5BE9BFB7EF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EC57FD8F-B24C-A741-9D0E-35F8CA96FE57}"/>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33C18F7C-D3E9-5A4B-AC6E-4C36A9591584}"/>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390077E0-9645-7A43-9F1D-E0FCFFEDECE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E7DC758D-2782-E849-8038-309CD48856C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6B1FB9D5-6154-BA4C-B979-636981551FB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5E223B27-6A4A-CA42-8678-C32AEED0BFFA}"/>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ED4D60FC-2847-8845-B98E-C0A69DA626D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0697C3F9-CAC6-284D-AAA8-B4C718EB900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94BCFF9F-4B3F-CF49-9D41-F90379F474E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FFD01283-06F5-DA49-942D-ECF603FD86D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E5556234-3A47-0D43-86D0-208A5AC54FF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6B428949-7FC0-9F49-A378-1C531110834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6C84BACB-09A9-FB45-8B80-E56383D9DD13}"/>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A417F8F6-A089-104C-A5BF-CFF1DC7E505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EE14E951-10C0-CF4D-8BF9-4DBCBD6C675B}"/>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CD5102C3-4628-CA44-8344-1CB7F50C125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6B123D97-4E28-2242-AB92-EEB0D12A8824}"/>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AC7B799D-4552-AE44-9785-BD7297DADD6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E29E7570-13CA-7742-9964-52395F57DC6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CE32EC17-5D18-E94B-86A3-F3EB5539F69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C6DA4648-4F07-9A40-86E6-AECF1204415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C0E736F0-5272-6A4C-BDD8-2033FE691F93}"/>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FD9B6593-B55B-DC40-8513-9B2BACA5819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3E83B430-F431-2441-905A-2415D00163B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0B335956-C59B-1344-B0FF-7B96AE26CC0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9EA50FE2-7787-C342-A32E-BE009BE4CC88}"/>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B6BDFF53-E82F-914E-AAB7-72507F22DEDC}"/>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C729F466-E2DB-814F-81A5-0CA0A404ACAD}"/>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7277BC6A-2902-1D4B-A5E3-C79CB382A397}"/>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F1DB7E6C-3837-A04D-B16E-186755AE7E76}"/>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6858070D-17EA-6B4B-A0B8-1387E4B7B81F}"/>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0A172827-69A9-174E-8C2D-5E07DE2E329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2BD83323-98E7-494E-87B5-4B4FBCF97E9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B3FE0583-017D-E946-B0C0-B4BEFA5D3E7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D6C5F607-038B-C945-8E44-A332C57E9AD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D2A7EEF7-0861-1C46-9B70-11E05BEA41A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6AE6A1E7-FA9D-164F-B611-067251EC02D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63E3E060-CC24-D546-AA44-1C076CB6061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BAA154BD-9246-9F43-980C-2C8D3FB61A7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7A285579-6158-C142-A545-905BAF187261}"/>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ED88F3F0-F69E-A848-BADF-462291CAD64C}"/>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AF6A9F31-0254-CA40-BD41-A8F606050A0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82EB9C86-BFED-BB4E-ABF4-6082D8A1000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66272BAD-FA49-A540-A2F2-F179F202DF7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B4E96654-94E9-7C4C-B74F-CA2082C3E58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DD434731-2CC2-3849-A298-11029B7C224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38D282DD-32DB-BF4F-9A2B-4EE019091BF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0EE98852-31F4-A94C-8CF8-FC59FC56E32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783B6BEE-4B43-8D4F-A087-BADCB205056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7E0F6C30-E98C-9346-91A8-0849B05EAD3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F7328344-D687-F042-9CC9-4473AF74B17D}"/>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6215C32B-8954-8741-AB2F-CC1A8C82DDC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F6B6D0FC-9724-8B4A-9CA1-A60C61D0023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B362D12B-40C8-DD41-A800-4CE76606C67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A53D239E-77C1-8F47-A851-C8738023530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005EC30D-3ACA-7E49-8A72-F3D8025620D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7F4D7B13-A043-D145-B774-DE391326F96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AFD8BFEA-E5E5-8D42-8B26-41E47212B9B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A44E445D-5C92-5648-BB04-FD76A1A2C90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24AAE559-E185-774F-9C48-51149493D92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B1F6FB88-0161-FE4F-8E24-4A7DD9011BE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FF0D6AD3-4265-1445-B0BE-FB808F3A0215}"/>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233C795B-7519-9B49-A952-944816290F1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9758F3A8-8F55-C147-85CD-B10E40E774E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3E5E0259-7052-AC46-8265-5940BD0E355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A2B68167-64B0-DC45-8CD3-5C038C0AC36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D243AE24-3070-C94E-BB72-C794AE76C6B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79222A14-23B2-A74D-B7AB-C104CE46E6C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F6C529A1-F3E5-6F49-9A0C-B0A550E1092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ADFB427B-C270-144D-97C0-F5B944FD9412}"/>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1F314603-42DA-CD44-AF1C-983D4E36F4E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746BA057-B7D1-A74B-B686-DF5162BE6A8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363E558B-836A-2E4A-BC08-2902C3971C91}"/>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8273DB8F-3018-AC46-9C24-B2594FEB709F}"/>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446223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mc:AlternateContent xmlns:mc="http://schemas.openxmlformats.org/markup-compatibility/2006">
        <mc:Choice xmlns:a14="http://schemas.microsoft.com/office/drawing/2010/main"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We can see that the paired t-test has a much higher t-value than the unpaired (note that t-values ARE NOT effect sizes, compute Cohen’s D).</a:t>
                </a:r>
              </a:p>
              <a:p>
                <a:pPr algn="l">
                  <a:lnSpc>
                    <a:spcPct val="150000"/>
                  </a:lnSpc>
                </a:pPr>
                <a:r>
                  <a:rPr lang="en-US" sz="2000" dirty="0">
                    <a:solidFill>
                      <a:schemeClr val="bg2"/>
                    </a:solidFill>
                    <a:latin typeface="Arial" panose="020B0604020202020204" pitchFamily="34" charset="0"/>
                    <a:cs typeface="Arial" panose="020B0604020202020204" pitchFamily="34" charset="0"/>
                  </a:rPr>
                  <a:t>The Cohen’s D in this situation would be the same given that we have the same mean diff and </a:t>
                </a:r>
                <a:r>
                  <a:rPr lang="en-US" sz="2000" dirty="0" err="1">
                    <a:solidFill>
                      <a:schemeClr val="bg2"/>
                    </a:solidFill>
                    <a:latin typeface="Arial" panose="020B0604020202020204" pitchFamily="34" charset="0"/>
                    <a:cs typeface="Arial" panose="020B0604020202020204" pitchFamily="34" charset="0"/>
                  </a:rPr>
                  <a:t>sd</a:t>
                </a:r>
                <a:endParaRPr lang="en-US" sz="2000" dirty="0">
                  <a:solidFill>
                    <a:schemeClr val="bg2"/>
                  </a:solidFill>
                  <a:latin typeface="Arial" panose="020B0604020202020204" pitchFamily="34" charset="0"/>
                  <a:cs typeface="Arial" panose="020B0604020202020204" pitchFamily="34" charset="0"/>
                </a:endParaRPr>
              </a:p>
              <a:p>
                <a:pPr algn="l">
                  <a:lnSpc>
                    <a:spcPct val="150000"/>
                  </a:lnSpc>
                </a:pPr>
                <a14:m>
                  <m:oMathPara xmlns:m="http://schemas.openxmlformats.org/officeDocument/2006/math">
                    <m:oMathParaPr>
                      <m:jc m:val="centerGroup"/>
                    </m:oMathParaPr>
                    <m:oMath xmlns:m="http://schemas.openxmlformats.org/officeDocument/2006/math">
                      <m:r>
                        <a:rPr lang="en-US" sz="2000" b="0" i="1" smtClean="0">
                          <a:solidFill>
                            <a:schemeClr val="bg2"/>
                          </a:solidFill>
                          <a:latin typeface="Cambria Math" panose="02040503050406030204" pitchFamily="18" charset="0"/>
                          <a:cs typeface="Arial" panose="020B0604020202020204" pitchFamily="34" charset="0"/>
                        </a:rPr>
                        <m:t>𝐶𝑜h𝑒</m:t>
                      </m:r>
                      <m:sSup>
                        <m:sSupPr>
                          <m:ctrlPr>
                            <a:rPr lang="en-US" sz="2000" b="0" i="1" smtClean="0">
                              <a:solidFill>
                                <a:schemeClr val="bg2"/>
                              </a:solidFill>
                              <a:latin typeface="Cambria Math" panose="02040503050406030204" pitchFamily="18" charset="0"/>
                              <a:cs typeface="Arial" panose="020B0604020202020204" pitchFamily="34" charset="0"/>
                            </a:rPr>
                          </m:ctrlPr>
                        </m:sSupPr>
                        <m:e>
                          <m:r>
                            <a:rPr lang="en-US" sz="2000" b="0" i="1" smtClean="0">
                              <a:solidFill>
                                <a:schemeClr val="bg2"/>
                              </a:solidFill>
                              <a:latin typeface="Cambria Math" panose="02040503050406030204" pitchFamily="18" charset="0"/>
                              <a:cs typeface="Arial" panose="020B0604020202020204" pitchFamily="34" charset="0"/>
                            </a:rPr>
                            <m:t>𝑛</m:t>
                          </m:r>
                        </m:e>
                        <m:sup>
                          <m:r>
                            <a:rPr lang="en-US" sz="2000" b="0" i="1" smtClean="0">
                              <a:solidFill>
                                <a:schemeClr val="bg2"/>
                              </a:solidFill>
                              <a:latin typeface="Cambria Math" panose="02040503050406030204" pitchFamily="18" charset="0"/>
                              <a:cs typeface="Arial" panose="020B0604020202020204" pitchFamily="34" charset="0"/>
                            </a:rPr>
                            <m:t>′</m:t>
                          </m:r>
                        </m:sup>
                      </m:sSup>
                      <m:r>
                        <a:rPr lang="en-US" sz="2000" b="0" i="1" smtClean="0">
                          <a:solidFill>
                            <a:schemeClr val="bg2"/>
                          </a:solidFill>
                          <a:latin typeface="Cambria Math" panose="02040503050406030204" pitchFamily="18" charset="0"/>
                          <a:cs typeface="Arial" panose="020B0604020202020204" pitchFamily="34" charset="0"/>
                        </a:rPr>
                        <m:t>𝑠</m:t>
                      </m:r>
                      <m:r>
                        <a:rPr lang="en-US" sz="2000" b="0" i="1" smtClean="0">
                          <a:solidFill>
                            <a:schemeClr val="bg2"/>
                          </a:solidFill>
                          <a:latin typeface="Cambria Math" panose="02040503050406030204" pitchFamily="18" charset="0"/>
                          <a:cs typeface="Arial" panose="020B0604020202020204" pitchFamily="34" charset="0"/>
                        </a:rPr>
                        <m:t> </m:t>
                      </m:r>
                      <m:r>
                        <a:rPr lang="en-US" sz="2000" b="0" i="1" smtClean="0">
                          <a:solidFill>
                            <a:schemeClr val="bg2"/>
                          </a:solidFill>
                          <a:latin typeface="Cambria Math" panose="02040503050406030204" pitchFamily="18" charset="0"/>
                          <a:cs typeface="Arial" panose="020B0604020202020204" pitchFamily="34" charset="0"/>
                        </a:rPr>
                        <m:t>𝐷</m:t>
                      </m:r>
                      <m:r>
                        <a:rPr lang="en-US" sz="2000" b="0" i="1" smtClean="0">
                          <a:solidFill>
                            <a:schemeClr val="bg2"/>
                          </a:solidFill>
                          <a:latin typeface="Cambria Math" panose="02040503050406030204" pitchFamily="18" charset="0"/>
                          <a:cs typeface="Arial" panose="020B0604020202020204" pitchFamily="34" charset="0"/>
                        </a:rPr>
                        <m:t>= </m:t>
                      </m:r>
                      <m:f>
                        <m:fPr>
                          <m:ctrlPr>
                            <a:rPr lang="en-US" sz="2000" b="0" i="1" smtClean="0">
                              <a:solidFill>
                                <a:schemeClr val="bg2"/>
                              </a:solidFill>
                              <a:latin typeface="Cambria Math" panose="02040503050406030204" pitchFamily="18" charset="0"/>
                              <a:cs typeface="Arial" panose="020B0604020202020204" pitchFamily="34" charset="0"/>
                            </a:rPr>
                          </m:ctrlPr>
                        </m:fPr>
                        <m:num>
                          <m:r>
                            <a:rPr lang="en-US" sz="2000" b="0" i="1" smtClean="0">
                              <a:solidFill>
                                <a:schemeClr val="bg2"/>
                              </a:solidFill>
                              <a:latin typeface="Cambria Math" panose="02040503050406030204" pitchFamily="18" charset="0"/>
                              <a:cs typeface="Arial" panose="020B0604020202020204" pitchFamily="34" charset="0"/>
                            </a:rPr>
                            <m:t>𝑚𝑒𝑎𝑛</m:t>
                          </m:r>
                          <m:r>
                            <a:rPr lang="en-US" sz="2000" b="0" i="1" smtClean="0">
                              <a:solidFill>
                                <a:schemeClr val="bg2"/>
                              </a:solidFill>
                              <a:latin typeface="Cambria Math" panose="02040503050406030204" pitchFamily="18" charset="0"/>
                              <a:cs typeface="Arial" panose="020B0604020202020204" pitchFamily="34" charset="0"/>
                            </a:rPr>
                            <m:t> </m:t>
                          </m:r>
                          <m:r>
                            <a:rPr lang="en-US" sz="2000" b="0" i="1" smtClean="0">
                              <a:solidFill>
                                <a:schemeClr val="bg2"/>
                              </a:solidFill>
                              <a:latin typeface="Cambria Math" panose="02040503050406030204" pitchFamily="18" charset="0"/>
                              <a:cs typeface="Arial" panose="020B0604020202020204" pitchFamily="34" charset="0"/>
                            </a:rPr>
                            <m:t>𝑑𝑖𝑓𝑓𝑒𝑟𝑒𝑛𝑐𝑒</m:t>
                          </m:r>
                        </m:num>
                        <m:den>
                          <m:r>
                            <a:rPr lang="en-US" sz="2000" b="0" i="1" smtClean="0">
                              <a:solidFill>
                                <a:schemeClr val="bg2"/>
                              </a:solidFill>
                              <a:latin typeface="Cambria Math" panose="02040503050406030204" pitchFamily="18" charset="0"/>
                              <a:cs typeface="Arial" panose="020B0604020202020204" pitchFamily="34" charset="0"/>
                            </a:rPr>
                            <m:t>𝑆𝑡𝑑</m:t>
                          </m:r>
                          <m:r>
                            <a:rPr lang="en-US" sz="2000" b="0" i="1" smtClean="0">
                              <a:solidFill>
                                <a:schemeClr val="bg2"/>
                              </a:solidFill>
                              <a:latin typeface="Cambria Math" panose="02040503050406030204" pitchFamily="18" charset="0"/>
                              <a:cs typeface="Arial" panose="020B0604020202020204" pitchFamily="34" charset="0"/>
                            </a:rPr>
                            <m:t> </m:t>
                          </m:r>
                          <m:r>
                            <a:rPr lang="en-US" sz="2000" b="0" i="1" smtClean="0">
                              <a:solidFill>
                                <a:schemeClr val="bg2"/>
                              </a:solidFill>
                              <a:latin typeface="Cambria Math" panose="02040503050406030204" pitchFamily="18" charset="0"/>
                              <a:cs typeface="Arial" panose="020B0604020202020204" pitchFamily="34" charset="0"/>
                            </a:rPr>
                            <m:t>𝑑𝑒𝑣𝑖𝑎𝑡𝑖𝑜𝑛</m:t>
                          </m:r>
                          <m:r>
                            <a:rPr lang="en-US" sz="2000" b="0" i="1" smtClean="0">
                              <a:solidFill>
                                <a:schemeClr val="bg2"/>
                              </a:solidFill>
                              <a:latin typeface="Cambria Math" panose="02040503050406030204" pitchFamily="18" charset="0"/>
                              <a:cs typeface="Arial" panose="020B0604020202020204" pitchFamily="34" charset="0"/>
                            </a:rPr>
                            <m:t> </m:t>
                          </m:r>
                          <m:r>
                            <a:rPr lang="en-US" sz="2000" b="0" i="1" smtClean="0">
                              <a:solidFill>
                                <a:schemeClr val="bg2"/>
                              </a:solidFill>
                              <a:latin typeface="Cambria Math" panose="02040503050406030204" pitchFamily="18" charset="0"/>
                              <a:cs typeface="Arial" panose="020B0604020202020204" pitchFamily="34" charset="0"/>
                            </a:rPr>
                            <m:t>𝑠𝑎𝑚𝑝𝑙𝑒𝑠</m:t>
                          </m:r>
                        </m:den>
                      </m:f>
                    </m:oMath>
                  </m:oMathPara>
                </a14:m>
                <a:endParaRPr lang="en-US" sz="2000" dirty="0">
                  <a:solidFill>
                    <a:schemeClr val="bg2"/>
                  </a:solidFill>
                  <a:latin typeface="Arial" panose="020B0604020202020204" pitchFamily="34" charset="0"/>
                  <a:cs typeface="Arial" panose="020B0604020202020204" pitchFamily="34" charset="0"/>
                </a:endParaRPr>
              </a:p>
              <a:p>
                <a:pPr algn="l">
                  <a:lnSpc>
                    <a:spcPct val="150000"/>
                  </a:lnSpc>
                </a:pPr>
                <a:endParaRPr lang="en-US" sz="2000" dirty="0">
                  <a:solidFill>
                    <a:schemeClr val="bg2"/>
                  </a:solidFill>
                  <a:latin typeface="Arial" panose="020B0604020202020204" pitchFamily="34" charset="0"/>
                  <a:cs typeface="Arial" panose="020B0604020202020204" pitchFamily="34" charset="0"/>
                </a:endParaRPr>
              </a:p>
            </p:txBody>
          </p:sp>
        </mc:Choice>
        <mc:Fallback>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697475" y="1345236"/>
                <a:ext cx="8053333" cy="3209700"/>
              </a:xfrm>
              <a:prstGeom prst="rect">
                <a:avLst/>
              </a:prstGeom>
              <a:blipFill>
                <a:blip r:embed="rId3"/>
                <a:stretch>
                  <a:fillRect r="-157" b="-5138"/>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F32FA7A-4683-F244-94D3-34B197FEA17C}"/>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68626AFD-CBD4-2347-995F-39065AAC3C33}"/>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C550BD8B-C53F-3949-9EE4-CA1D7082380C}"/>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481EEE52-82AF-E54A-9ADA-0BE1B23A479C}"/>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3816A05D-C724-854A-B83C-85244759053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B657E65C-FABA-F246-AD5F-BC155EB78A30}"/>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8576F418-C776-0442-9613-27DE32FFF38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E4E50BF8-5DAE-4040-976F-7EC4EB27846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6F39493F-5ED5-954E-B7B5-51F7413B9F7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DB26CD4B-1224-4C4D-8B94-F6080EF8BCF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CD318901-375A-5C4E-98C5-EC74235AD7E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0806ED4A-059C-E145-A9CF-E337B6F0A6D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5DBEADFB-21CA-1144-A36E-65122E20F02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F5E7FD86-5704-914E-A517-70E3675AAB75}"/>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94EBCC6B-A995-154A-9987-EC97775323E1}"/>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ABBFF5D8-B930-F644-8F84-14D3FBDCAE8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EE404521-CEFD-8B4C-9C3C-8F23DCAB4EE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49F0FC37-6418-AF45-ABED-9447052D749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C42434A5-80FB-8242-A4E5-4AE038D6F11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2075A845-4C11-1044-9D21-E2E32E2EF9A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2EA7669B-EF2B-3E41-AC1A-BC61C946756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8C41A62A-37B3-BF40-8915-7C841884D81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AF52CC79-6D89-9B49-A12D-CD8716EB59A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06357FB2-55F5-CE44-8D18-05E438DA169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B6825D72-3BF1-1C4F-A143-F42B4B0A117C}"/>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0EF89F40-1504-B64E-B05D-6669E5F79E9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00B9E878-DAFB-0F47-B6BA-8F0CBDE4F28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E7684673-0041-2545-9A4E-35A6EEF0304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EF2C0761-CA5F-8B4E-AA91-004496409D1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57D49F12-8D68-954C-B5AA-C6FA980B196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0921F13D-BE97-6649-95D7-798C2AFD956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8296049E-FF0E-1243-9360-723FD6666B63}"/>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CDA146BC-3EE3-5343-94EC-A025B0547D6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A579DCED-E446-ED42-AB8C-81352A3D57C3}"/>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2F943500-41CF-3E43-AD45-4997F7D7D36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E5C041FA-71A0-5A41-86E5-2AE43AC25555}"/>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9B9BABC2-2D27-F549-B3DC-8090308CEA9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1FC2820A-ECB5-C94B-BCD1-B89B97446C3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362035EE-FC46-DD4A-908D-B8FF82FE861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B3696A21-3CF6-ED45-A7B0-CD2C7CDDC45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E662CCD6-4854-AB4F-8919-A62BE6BF7BD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8618D988-0763-7B47-AF80-91B80197667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371F9E22-C4DE-7B47-B83D-F57E2EBE2534}"/>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E2AD7C5F-B17B-3A4A-9172-02FF3F16CB5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8D9FF909-8601-4B48-AEC7-23AA94626D9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138118FE-7C05-5149-9A10-06ED2C4324E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8B7072F3-F253-6B45-A42A-E5A6F97678EA}"/>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A96857D8-DA5D-084C-B3B9-216458FEEBF7}"/>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BD0BCB0C-3926-E54E-A2C4-B98460BAB0F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1F69C1D1-C312-1A45-BFCC-9750FCC256D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38C7D3CB-03A9-5446-A0EC-16FAA0CD917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90886B0A-B1AC-FA46-B99C-89577AA0624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D3F02EB7-8CED-6440-9ED4-1B68D0B1FA1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DC4B3275-CC08-C04A-BED4-6391386303D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08DA17BE-6A5E-374D-9680-CC752CB0174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99A7C07A-3B75-6246-A083-09489B3D3185}"/>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058B50EB-9B88-5B43-8F9F-E8879A48F43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74234260-5B2B-C545-9A0A-E9332F15964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7B2C4363-9DDF-0242-9642-042B88FB7383}"/>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4680CDD6-9BAD-FF46-AEE7-C0DDC635E2C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D800A8DC-9D1F-4644-867E-086EC7F0429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4A8C430F-BA36-BC49-A9A7-387236412CC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A400A3F6-7B68-E44F-8E90-60639C9FEF57}"/>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E3A3E229-5252-B948-AA72-54ED8C6E873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7861B3B1-DCEE-BD42-8A76-EA8E6C21B36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086780FF-543C-234A-A171-E9D635C8B44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23EAD009-2E8E-6F48-9789-977F9881FE0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FA3FF7CA-DB82-D449-9064-E6CA977D7A7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34175258-D3AE-0D45-86B8-A2B6BC322D6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868C2B7A-99C1-954C-AD59-F94CEE097AD9}"/>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7B164B84-2B79-5B48-8A34-6DED65A9B96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5AADE97F-FDD2-E74C-9804-554E35743EBA}"/>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5E422A41-D32F-294F-A083-52895D993D17}"/>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D5278B92-72CF-DE47-B5AB-A51334C7FC1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77F2F14B-F11B-9D49-AD26-EE50B44DE35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2AF6769F-8430-6449-8296-9022F5E07C15}"/>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B40C056B-C61B-4246-804E-8D2DFBE3A59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DA95D9C5-7925-E24A-8FE5-0749272891E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4AE83218-ABA6-B345-BCFF-B5057318A85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BE2919B3-A920-234C-8FE9-9E0922CE26C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0EFD7953-2796-0C42-A5B0-F24BC266F177}"/>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CB84CAAB-F282-F246-B3F3-7F88C08FFB0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98B8BCBB-8C08-5B46-B4FC-EA449FBFF5C8}"/>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90450813-D54C-AD4E-826F-DF7F98CC0D1E}"/>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E9FC9351-48BE-F047-8F2D-EAD1AACCF6D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4C0F856C-8DC8-1845-983B-7F84A80BA1D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9838A4DF-BA29-8B4A-BB2C-981B90FE93E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65BE7DDF-5095-354D-8640-202EA1800E8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5514558F-692B-384E-819E-D5F8764782B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8C04D4F9-A381-F64E-B30A-3E37F3B15503}"/>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2011DB32-1EFC-4C4F-BF5C-B134045DE189}"/>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A8C3DA0A-4B1C-7049-B00D-30871874330F}"/>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4D6837FE-20C3-2748-9D93-D159A09B8423}"/>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8B837DC1-C1FF-314F-B2A6-3FE1C196CA0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BA71686C-7418-1149-A28E-44514D40637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87833D61-D628-1340-858F-28C8CF6757C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F7BC9CF8-DBE4-FD4D-B705-3F0BDBDE518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54B4D4DE-AAC3-E241-AFFE-474F0E6F1148}"/>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BD698B6B-135F-2D43-B622-C81DC184B50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BF84E9C9-15A0-824C-834E-ABE0D6388A4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A144B2B3-AF51-8E46-81E7-73E80690809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CEE68A89-9C39-8C46-8D82-D51AF36B697B}"/>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0F7BAC5B-10B7-4C4F-9661-9B2C39CD6A3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DFFEB173-4AF8-B14D-83E4-50184E95AB6B}"/>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06FA0751-52DE-254F-8409-1FCDBCFE69F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390F217A-03CB-BB49-9598-563D86A2FB4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D7CF2FF9-4DD9-E84A-B01C-515BD7D1BD87}"/>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53F47234-8095-F843-AAEB-FF697A8F690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697417A7-C031-AF4A-BD38-A8EB30A341C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36BE1B21-B90E-074E-95E8-F0A7B973471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7F4208E0-3C73-AF47-B3B1-52925D1EE7FD}"/>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92AA6E91-A43E-FF45-A3BD-6F1D5B631E40}"/>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59CFB776-D7A9-1342-84D4-6F03FEE125A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E24AF51E-CA57-8744-AB11-AABB65561D1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5F51D427-39AC-D145-8CAE-9B975FF26D3B}"/>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4C668741-06FF-8B4A-B741-3791F58668A2}"/>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0F7B3EA5-79C8-184E-8B7E-EF6CBE8091E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F0C15B4B-7117-3549-89E9-33678ECB877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FBB31A9F-861E-3C44-A767-1861AA8C6E2D}"/>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AD1FF63C-215E-B446-8F4C-79F1B4ED09E3}"/>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1B4AF964-6D63-0C4B-8686-1977AF7B098A}"/>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96574CE5-1739-7A40-ABDF-B4C4DD4420A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B07F38C8-BA22-344E-9796-088639104AE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A604EECB-68F1-5E4E-9841-8D5149A0D4C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28DC5837-59EE-3346-9362-1F4FD45223E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C135EB18-B4D6-544B-A840-EB9E0CBED734}"/>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5F7B51AE-B68E-FE42-A078-B04D42FD85F6}"/>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EBF66A51-836B-474C-B9E5-31AD96A5944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0A36DD6A-5CD2-5246-84C8-DC70A27A617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81D36E47-C8C7-3840-A445-D47B8B2B0977}"/>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908D3E1A-5560-444F-AE8F-C17D444F583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3B19CF4C-2A87-1746-A6C2-333B543E3E9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5E7ABA25-2A3F-FD48-BBD1-1B748EB761B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4CFD2371-C4FF-5F4F-84C5-54D34B81A9D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D4619B59-5799-604D-A591-ABDBD3CB502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34B1830F-14EA-5A48-8727-0BAD9562C1D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7BCDB51E-8980-514A-B9D9-294657E736E7}"/>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D2B4A3DF-9755-9943-A0D5-874345BA38E0}"/>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D2B1C669-C1EB-CE47-B429-195C19C0117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67A59EDF-9355-AF46-A887-391F4FA97AA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094A4364-E23D-AB4D-A333-D980F7668DD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15372F90-EBA8-FE4B-B890-565E10A8E3DA}"/>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D4F657ED-E683-F34E-A072-B508A1187BC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D55FF1EC-F67E-6E46-A266-EB60722A357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F411726E-33B9-3344-B609-D211E5139FE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5F243562-9CB1-404B-93D2-B78DA4A7E02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DE3A353B-1981-704C-B532-D07BDBF9996D}"/>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7DA7475E-3607-1449-B682-2307673D657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7E87720D-50D6-294B-9132-246FAEB8A260}"/>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C0B1A332-1964-BF42-B592-FD07A665A5D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3EEBFD5F-7415-EE49-A09F-FBACEFA2CE3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49DDCD7C-EC4C-0840-8EEB-1998098F3A5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107BC703-A12F-AC4C-9681-69D5A07875E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C8BF8E9B-529A-8D45-932E-D688DB6B67E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B41A9CE3-9742-AA47-A44A-846874719E6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64815A70-E2E3-444C-91B3-EC92D668661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60599184-8D74-D54C-B560-AB118BB3A072}"/>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E738217A-632A-504B-ACF1-C73BFC53F27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FA96119F-CC13-EA4E-B6A6-BA31CC88110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4008A5F0-CFFB-5843-B800-B48B3A4E6A68}"/>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737F8286-6AE4-E943-993C-0FEC12857B8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8C7333E5-F073-9C42-9B7F-C702B055156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E50C9B10-9D31-644B-A0E5-5C3DBD86AAE3}"/>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E1714D8E-A8FB-FE4B-9FE0-68C70E66633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78209F3A-F9C2-294B-B333-E8AAAD1761D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7BCA4944-BD95-3344-B4D0-5BC88AB7C485}"/>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D0E4B40A-82D9-AC44-B0F9-9ECBE578CA9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895CEA3C-C7DE-4A4B-8564-E5CBBA43C48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CC46772D-AF67-CA48-9150-84B3DCC6BAE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37CE02A0-9E8F-B24C-861E-5EB4F9F5729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F28D9D74-BBF4-5340-9971-600767E81443}"/>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CD71BA51-A700-CC43-AAD3-A173FE6F289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1073D482-860D-3341-B948-4A0001B3875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47A1AFEC-9A6E-E94F-977A-0667CAADB2F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3DB1F4D9-25F0-D24A-93B3-0A1FBF510EAA}"/>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64D44423-C7D9-2E42-B8B3-DF753F624D9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0BF75194-2C0A-8641-9B96-DB7F0D37C7E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0A679B1B-F993-2E4E-A7B4-8529C105ABF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71F9009E-D803-D146-A3DA-18400F9E47F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EEDCB3C7-4A1A-8C4E-99ED-A164218DA04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1861D485-7F06-8A43-A64E-6E5AA7272BF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D50237C1-A322-9A42-8949-9EBB7DC04E5F}"/>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73D49EB4-122A-2642-B08C-B4F97BE06ACE}"/>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622687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Yet, since we use t-values to calculate the p value you can see that you are more likely to get a significant effect when using the paired test (since the t-value is bigger)</a:t>
            </a:r>
          </a:p>
        </p:txBody>
      </p:sp>
      <p:grpSp>
        <p:nvGrpSpPr>
          <p:cNvPr id="4" name="Group 3">
            <a:extLst>
              <a:ext uri="{FF2B5EF4-FFF2-40B4-BE49-F238E27FC236}">
                <a16:creationId xmlns:a16="http://schemas.microsoft.com/office/drawing/2014/main" id="{A08E4816-5EFC-434E-8A74-8B9364166FE3}"/>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228619A2-D2AB-B342-89E9-026ACA37F512}"/>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A6BA8364-7057-284B-9B0A-0C20EB6D0FC4}"/>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E6151830-533E-6842-9237-A825F2B0160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BC9FB2CA-FDA8-E749-8C41-064531E1F1A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AD1D47D9-B21A-BD41-86D1-97BB1CAC18D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26320201-2FCE-CC46-B0FE-28D1CA5B35A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767352D2-B26D-F943-9A18-CCF486A3C92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2BEBF7F5-90F4-314E-ABEB-175733A6A81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513EEA53-6BE6-F347-AB21-FFCB18B8676E}"/>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3642C1AF-474E-9F40-8514-46DD80EDF1F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9D35C727-F191-F141-B137-891ED446D53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BF4F24EC-6C7F-1A49-B49D-7C6C3DDB90BA}"/>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35ED0F2C-C3A3-6842-A1F5-4674FCEC1C45}"/>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4DA2298D-EB22-0E4A-AA99-92F0DB3F048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AE3EF764-282B-6B42-B9B8-55435546164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0A07C371-3706-C140-98BD-8C1B03388F2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49E1BB3D-620E-7342-93C5-46461B1E8DB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E9E300C1-D53E-6940-955C-7C4257BAA44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1DEB2712-7277-9448-B623-CE221F0FF51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05FADA71-C328-A047-B6A0-70C40BF15D8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402373B2-1F84-A644-969E-7B123DA31BB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4FAB894F-C3FB-A940-B1AC-41DED1ACEEE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A608E324-E30D-2941-A6B0-9A6B9AFE648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AD04E3E0-B788-FD4A-9E7B-5559F16941E3}"/>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3334FB37-E388-EE4B-BDD3-200BDCDD6ED1}"/>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E4BB0591-40D6-E74C-8BC6-288A7EE4F6D8}"/>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D3681FD5-CF2E-CF47-B78E-4891AFC5C8E7}"/>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4E4C6D32-3A76-8649-A8D3-6E0EE74EEB3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DDDC1477-6793-1B4E-B523-6663BF9720B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794A86CF-236D-F946-9479-21DABA770940}"/>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6880EBD9-362D-5C4C-9557-C48F26B755D3}"/>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3295C62D-2BDB-CA4C-B581-03E97A26359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BBAA19F8-E4DB-0C4A-8888-CE5E7D667D7B}"/>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8D1C34A0-7C47-0546-9805-04817F344C2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BE03ABFA-05F0-F74C-B670-2994F1DC4FFC}"/>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BAB23116-3D28-2C48-8ED1-0C580CF1A81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0F08D02A-060A-1B4F-BF07-147C4EE7B97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9A454C76-4067-2E49-B934-5037E412AE4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0337C748-1FD2-1841-96E2-6248205C575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1A6BC009-51F0-184C-ABE8-9F61B2E076F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28FBD40A-5413-CB45-A91F-23D0E71E78AA}"/>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37F605A6-55C9-4040-A246-86AF3D884BE4}"/>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EEB6510D-D4C8-F248-AA8A-952F5565DBA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882BD397-A98A-6441-92E2-E181A73DBE5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0FF30AB8-2A08-C14D-AA4C-D8E00D96309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4C3BC5DA-6B1F-CD46-8E26-8647B086A4B6}"/>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DF555D75-6295-4641-95C1-F4A34107E232}"/>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BD5A53C1-9C15-EB4F-A5ED-0AF3F15C0C2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F3E58709-E2EA-4149-AFA5-F77015EAA756}"/>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6130A856-1799-314A-A6E5-3BF4406252E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EEDC3C67-7043-8D48-84CA-B04BA0EED49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34219A5C-4B1A-FB40-9610-C1BE628A5418}"/>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51003CBB-1069-DC4E-8EFB-AFCA9120A14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CF71EFB6-E3D9-6A44-A8ED-F7830ACEDC9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A41E45DB-F5A8-9549-9817-C86F5A63F5A5}"/>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D7C5ED62-41E9-C140-88EF-7BB2E66847C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3B7FACB7-E659-934F-AFB7-8CD057A6A99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4E3A25EF-EB55-A441-8CF7-8C649F26081A}"/>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DEBC0615-6E9D-A747-B954-DA5A25C5252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934B83AC-1B85-3244-8A6A-3A8EC6E5134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E580CC7A-F14D-6242-9EA3-3D876BE2795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A288102B-4F5B-3D49-8CC4-D8B65BA9D7B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D8F43F69-6194-3B41-94D7-41D3AB862EC8}"/>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8DA8C657-46B6-E044-8227-D1729C61183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6FDF3018-533B-9448-BF28-86736CED236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C99E9088-03B9-CA44-BAB9-4D832324AB9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72A27969-A86B-5F4A-A2AF-28314DE084F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A37C54DA-7EE2-1E40-A36D-B111ADB3F0F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85D27D81-95C5-0C4B-91F1-6E1024868E6A}"/>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9B6CF240-E213-7E47-96D4-47F95AD2960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5CA7C80F-AA28-D945-A4F4-9F6A23A7EAA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80054748-AE9A-6848-A23C-26475E1973EE}"/>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F1BD9364-7116-9E48-A7E6-92451E10AB7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A79C269D-5E66-3A4C-BF2F-B65E5944B14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4C9D1D6A-BAE4-A543-9128-E9852E73C18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2C8A6D6A-2DFB-8144-BD33-7E6B808AEB0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B527100F-331F-A24A-A25E-A6CE5CA9ED0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8834CD04-27CC-2C4A-87D9-1F5E5FCCBFC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4DA45C58-3C68-DE49-864D-0F372EDD6F3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0185EE5C-DCAF-3B4F-81FD-840E7B07B7B7}"/>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8DADF906-E515-A748-8CC7-0AFEC477ED2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90B26186-3FBD-8D47-B3F2-D211CAB94D3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66CF12AD-6D6F-C64A-A378-24E9F19A1759}"/>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1F8D470B-A5A1-214E-9627-7AEB64577C7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DAE5E398-F4A5-F548-B9F3-F36A277D684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529D18C2-3832-6F43-8060-6030FB550FF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16265859-DA88-5B40-98AE-614019295CA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82565207-CADB-A14E-A379-50D3C49D737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989CD0F8-DEB7-C84F-9054-B099BDE1C64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B9577E36-832F-D044-84D2-17BDAFA8AEC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8205E187-1646-3A48-9EAB-348D3AA97BC1}"/>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8C96B856-5079-CB4D-A561-CE5C7F6BBB04}"/>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7D14B3CA-CC03-804D-ACB7-8894C3A419F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6F0365A7-1DF6-D943-AF42-DCA0255530D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71DE993E-453A-2948-A9B8-BF2836E1654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BD85D1EE-4CFA-FF41-941B-BF66192862F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B00CF4CD-5C28-494F-AA5E-D921036A98E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5759CFC3-03FA-0540-9501-9656024273E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75027D17-1C12-1045-8102-3CB19ADBD61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8ADCCE4D-48D8-7F4F-8983-35FBF322C0A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B436A2D4-C00E-B34B-A31A-92B9DAB30E9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B989349E-3C15-714B-9946-D3A9EAB571B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0E3B2C83-738F-B24B-B1A8-B979BD564FAC}"/>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F329034C-73C5-434E-883F-46D05F7C6BA7}"/>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E8070E03-7FEC-974A-A9E5-D14EB752F82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76BF12F5-70A2-C644-8A88-F978F4C0BC7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4737B620-DAA0-6046-A003-118CA9E891D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AC233EB7-91E4-F547-BE23-B76FC3B8725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53F34924-7D4F-8B4E-BBB5-EC156291620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42FE0B8B-FBB8-1D44-9314-6DC92687BC9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79994CD7-3281-EB48-AF85-FF70B0A0E43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962B29A8-05C0-B84E-B70A-74D0921AA8E3}"/>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A6028881-2F91-F64D-9993-36E63968DB4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EED606DB-67E0-684B-B7D5-0B77104C376C}"/>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21FD466E-608C-A244-89D0-173397673B0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8B064ABE-AB7D-8D4B-8F96-3BF69407425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5A69F23C-5CFE-A54A-9219-B13F0DD178B0}"/>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290A4CD2-6BF4-D34B-8595-FFC3EF84E07A}"/>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C469715B-6E31-C447-B085-F3BE014CC1A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8D49DFAB-CF6C-5A40-A252-34D1673AF9D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A24F2B51-2F8B-F247-AFE6-545D579063D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71EEE988-5549-DA49-B5B6-483AD4AB682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EACFD77E-F5D9-8845-81A1-B0407B10941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2015DE08-EE01-434F-92B0-8BB9DF2ABBDA}"/>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B8849B92-E3AF-5046-8B44-D6334A3AD21B}"/>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A0584653-8B04-2547-8C00-7F5E9435A7B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C2A0DA43-199C-2E40-9065-CE813CE8266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8462ED22-E4A9-8248-B30D-4DF2BC1302B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246CC049-0758-CE48-9CC3-89E9CCEF3A9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971404DD-A857-4041-9C1D-CBB9E9F7216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B90242D5-4F9E-9043-BAC2-E5E6F2BD3D4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7338D9A5-75FC-9F44-BE97-73187673D004}"/>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3F570917-B6B3-0348-9CFA-56A19906D0D0}"/>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B8E9B207-B1A1-DA42-9598-D4B8CDE8C82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54F08A2F-5967-1445-8A6F-12BB904FBB7C}"/>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EC4C9C7B-19B3-124F-A408-2D7C9BA2DEBB}"/>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61FAE465-7BC3-7A42-87EE-00BCB6FA4966}"/>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503551F5-701A-9243-B282-5D6A00BEF70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66A59279-4AF2-CB44-8A4D-5FBA0913458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02EBAF36-5178-7542-AD74-0D84411BCE13}"/>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9ED8AA2D-D8BB-1648-AD0E-FFAF91D3A95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D0AB40A2-76FE-ED4B-8127-5609F7EEB36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D6E9B479-78F2-9D4E-94ED-A05E2315144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10B46118-82B5-3348-8EED-86424BE8703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9789ACCA-2723-9348-A809-258CB177B95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18EB41FB-2B1A-134B-989C-1914E49E5A1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8101BA8E-2452-024C-8BEE-C7AB2CE5573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95D8A960-1AEE-3E4A-A94A-D571FF3FF857}"/>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E8E184C0-A8F5-8C44-80F3-72125CCA2B8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21C9479C-F356-3A44-B5A0-52186A98EAB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67EAA68B-AFF7-904C-B114-D77B8070537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23EED5C4-90B1-C44B-A594-FAFFB416488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B92F5D3B-D267-044F-863C-763730933543}"/>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3D882680-FB55-5346-9B3D-75AA51200077}"/>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65D6813C-BE80-6445-8D85-0B6FA562266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AC9ED1F9-1EFA-2747-9194-73F3E243DC1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89D001D5-2649-1F4B-A755-9303955FF93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0FA146C0-7665-D344-86E6-31112250E50E}"/>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895897CE-C437-B940-99A4-44B0261AB575}"/>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9FDB20D8-57C4-674B-8F1E-26C05BAC653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F94AD108-6F84-1948-BD19-1C3A823DDD28}"/>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C20DD4C9-F60C-AA49-9BDF-EAF98F1F561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EFA5ED54-AEDB-D049-8C63-320DD954D36A}"/>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FDDC55EB-1869-2548-8FA1-27FB498022F8}"/>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962D69D7-A01C-D646-9B40-E73CF11A293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E9856F01-28CC-8A4D-BED4-73DF79919B7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E576A655-0FDC-B54B-A3A9-01D1DF6BDD7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B53A49F1-4DCC-5B44-ACBB-7739C49FC26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4B8B6FF6-4D8E-5A47-88F5-5DB91624B83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91E9E8C6-26C0-3649-ADC4-0BB9B0BEFE29}"/>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CDCB7517-0355-2641-8159-EFBBF2E49F3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6C0E1218-47F6-AB4F-8FAF-9272D941EFF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D27E9FFB-2C46-4247-BBB2-8FB92E22499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78106282-B540-9E4A-8CF6-2563AD4DE9C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1151C1C5-6A57-4045-9D6F-5E94A3D55A4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14C73B2D-3275-BA47-ADDB-1AECA52C877A}"/>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0B8D1813-1BF7-154C-8327-7E6FDFD92C9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D634999D-C336-2A46-AB9E-2A7709E2DF0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0F4B761A-2DFA-F745-9245-1F07F2B0D17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7A7FE694-982D-A34F-807A-5DABC6A428D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67AF6CDC-F2AA-DF46-A115-1E80DCE13437}"/>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99A3E483-0634-834A-AF02-36190C7B5042}"/>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379790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T value for paired is larger, in comparison to t values of unpaired or independent tests</a:t>
            </a:r>
          </a:p>
          <a:p>
            <a:pPr algn="l">
              <a:lnSpc>
                <a:spcPct val="150000"/>
              </a:lnSpc>
            </a:pPr>
            <a:r>
              <a:rPr lang="en-US" sz="2000" dirty="0">
                <a:solidFill>
                  <a:schemeClr val="bg2"/>
                </a:solidFill>
                <a:latin typeface="Arial" panose="020B0604020202020204" pitchFamily="34" charset="0"/>
                <a:cs typeface="Arial" panose="020B0604020202020204" pitchFamily="34" charset="0"/>
              </a:rPr>
              <a:t>This is because </a:t>
            </a:r>
            <a:r>
              <a:rPr lang="en-US" sz="2000" b="1" dirty="0">
                <a:solidFill>
                  <a:schemeClr val="bg2"/>
                </a:solidFill>
                <a:latin typeface="Arial" panose="020B0604020202020204" pitchFamily="34" charset="0"/>
                <a:cs typeface="Arial" panose="020B0604020202020204" pitchFamily="34" charset="0"/>
              </a:rPr>
              <a:t>within-person</a:t>
            </a:r>
            <a:r>
              <a:rPr lang="en-US" sz="2000" dirty="0">
                <a:solidFill>
                  <a:schemeClr val="bg2"/>
                </a:solidFill>
                <a:latin typeface="Arial" panose="020B0604020202020204" pitchFamily="34" charset="0"/>
                <a:cs typeface="Arial" panose="020B0604020202020204" pitchFamily="34" charset="0"/>
              </a:rPr>
              <a:t> designs have more </a:t>
            </a:r>
            <a:r>
              <a:rPr lang="en-US" sz="2000" b="1" dirty="0">
                <a:solidFill>
                  <a:schemeClr val="bg2"/>
                </a:solidFill>
                <a:latin typeface="Arial" panose="020B0604020202020204" pitchFamily="34" charset="0"/>
                <a:cs typeface="Arial" panose="020B0604020202020204" pitchFamily="34" charset="0"/>
              </a:rPr>
              <a:t>power</a:t>
            </a:r>
            <a:r>
              <a:rPr lang="en-US" sz="2000" dirty="0">
                <a:solidFill>
                  <a:schemeClr val="bg2"/>
                </a:solidFill>
                <a:latin typeface="Arial" panose="020B0604020202020204" pitchFamily="34" charset="0"/>
                <a:cs typeface="Arial" panose="020B0604020202020204" pitchFamily="34" charset="0"/>
              </a:rPr>
              <a:t> as they control for more noise by observing the same person twice  </a:t>
            </a:r>
          </a:p>
        </p:txBody>
      </p:sp>
      <p:grpSp>
        <p:nvGrpSpPr>
          <p:cNvPr id="4" name="Group 3">
            <a:extLst>
              <a:ext uri="{FF2B5EF4-FFF2-40B4-BE49-F238E27FC236}">
                <a16:creationId xmlns:a16="http://schemas.microsoft.com/office/drawing/2014/main" id="{07B3EF65-3B54-B347-B31E-C9953922AECB}"/>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43A99A2E-19B5-E144-8A41-1A9953ED692F}"/>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C7A80391-A178-084C-9F93-BF791EB987F8}"/>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44A1F12E-D61C-AA45-A8A1-9092B1D9A7CC}"/>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7207DA24-FF34-C240-BEC3-53D0CADFA92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012DC85B-33C4-9A47-9622-352AF304EDC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6BBAF413-B0CE-5E49-ABF9-8B184C22A7F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5D8F32EF-C11A-604B-9ECE-4BE7C5C8A04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8375CDAB-C782-6143-B438-629BA31FD4FA}"/>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F68B782B-70DB-5847-A608-0B238D4E4EC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A9D41ED9-4F4B-D74D-8F35-17976B6F7E7C}"/>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3A1A25CA-E2F6-BD43-8E8D-7EDB9C64F19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43E73E18-7D9B-BB4E-850F-3B3BAA21A45E}"/>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A15D8B81-9C5D-4E4A-83ED-E3141938E8BE}"/>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B5191DC7-8194-724D-9C16-6BE85C30591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CD19D01A-36E8-3248-B2B8-5C85A2D183E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35522145-0E6A-354E-992F-D8D8F1D4E8C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75AAB2AD-DDA3-A54A-9B76-81C9C5EA4B5A}"/>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AFE9DF9E-3E2E-944C-9E5C-DAA8926185E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23084CA8-698C-1245-BD83-47C2643D54C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40CDA48A-829D-E549-AE8F-2136EF5A7F0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963AD3E4-E70F-6545-9E07-7BA2F5805E6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9A52A9F1-5B42-E645-A2C8-694B2733F7E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CE34D674-24F2-394A-9BC6-87CA5975EE6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EC6747FE-27D5-A442-AD08-9414A921EDE2}"/>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DFAE313C-F626-BC4D-9110-43F2D6CD728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2A9FA7F0-BD11-044E-9B65-C6AE7E183FF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DE4AE5FD-A74C-E248-826D-97336FCBB13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6891EB5D-E48F-274B-B760-1F3ACACD87F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2EABD015-F0E2-FC4C-918B-BFA62FAA2D98}"/>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CD29129A-3012-5540-939B-4BBC0EA4C5E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A4E68493-36EA-174E-9EF4-E5893513297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68303FE4-A1E0-064E-8611-4A0213A3B44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7B79A163-F684-824F-AAD3-510592D13FF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13DF04DE-F69F-EC43-8201-83B7F6FD716C}"/>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BB09A06D-1C06-934E-9DED-53C04602E832}"/>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2B928958-149F-4C45-9380-6F261B93A23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EF4460C1-9150-2D41-B8A5-1D1C6B1621F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6E3C3778-0414-E047-AEC2-F5F5CE93522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F8653B73-09D2-1A4F-B35A-E81FB5A6FA4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6B874F0C-3182-264D-B100-F15AE72B6BF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1A5666D9-A34F-6946-8CBE-CFD990428691}"/>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7685262B-AE1D-5040-85FB-D1030108C0B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78B5540F-32EC-2941-892B-D4C71D603185}"/>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E7135C1D-4F2F-C141-BF0B-68345172E5E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8D6E788C-544B-E349-8046-12ABFF51B22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D65DABC2-9057-9444-96D0-717E5EE01C1B}"/>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084B2DB2-4A77-664F-83CA-DFA81DBC5566}"/>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9370DF09-A3DA-7748-86E6-739A6D283BF7}"/>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B42493D5-1DA9-B54F-9FE1-9530BE64D3D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B42A0137-AE88-2D4A-A021-FFC61614781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02D0F4FE-4D39-344E-8864-918DEFC8F84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14759070-9CBE-194F-84A0-6EDFCF3B0B6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1F47A8B9-8461-084F-9DA0-2365313D04C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A9DDCA63-1D2A-664C-A17C-D202CBCEB94D}"/>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3350C167-AAEF-BD49-BE94-2DA4164774C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B953936C-B7B0-BB49-82FE-F1E779286C9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264F7BFE-8841-014B-841C-9BB11844E4C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48CFC3BC-CAB2-3741-A305-505A2ED3776D}"/>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E0689EB1-1475-754C-97D6-DE9DCD0A047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DF88FE1F-9502-CA42-9C0C-BF21DBCA4ABA}"/>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729DEF35-6629-3C42-B280-79A7EDF9E87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16D09B62-4D1D-AD4C-BA36-BF28157CF2A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C4419CA6-CD20-0E4A-9DE8-068001BD3F4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EBAA2898-01E2-C74F-92E4-7375B7BAFEB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6786D5BA-AC03-5F4A-A283-18B41E46D23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81170FD8-2345-094B-B0B4-EA6239CC7F0C}"/>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B004ED5B-017C-3C41-A7E5-90AFEE1B399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6607F1C0-1EB8-2E43-B9CE-0A35DF8B406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B8D8AD23-50BB-2F4C-AE42-AE4791986E95}"/>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8A3FB2D6-CA9F-A046-9741-CD0255B14B06}"/>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3A27520E-6B41-B040-B87A-90551B499C4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892B155E-A054-C945-AEFB-A19D47385A4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E7A271F5-7995-1743-A328-8ACED51E6D2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070B1673-EDBD-A542-AB8B-BA9161F4A07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A8A9B89B-8FED-284E-82D8-AE9AC074E99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17BB8041-D48D-E04E-8325-4D4B648CE8B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E6CF7595-E9EF-1F4C-88BC-37E22DE0193B}"/>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035FCFF8-EBFC-6E49-87E1-7F8931F5B69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17D0C6E1-DAE2-0542-8B4D-E9C002A06A5C}"/>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5C2390A4-02CB-1846-99D6-93775D941FB0}"/>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4FEE37F7-E1EB-4348-B8C3-135DBA022B1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0B1D283E-6E6A-F549-9917-9B0079AFD6F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3D192528-CBA4-E14D-901D-31AFD680935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BB5FCAA0-1E29-1F44-84AA-48042E8322A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762E0685-C0B6-044B-BF95-2D4A68FE37A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C1CB55B7-C23A-F94B-A9B9-AF1BBF5C231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BEB1F62C-418F-A442-9D11-EB833227F96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29FCB97F-3F67-6442-88EA-C0768420AF6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3DB941BF-B817-B740-9094-DFE3ED4B705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AFA3B528-B46C-4048-BF24-B332C33176C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8325DAAD-8D3C-544F-BD88-5BD5610E15E2}"/>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6E6EC3EA-BE12-4447-A9FE-A4654B09B4C6}"/>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0969A057-ED8B-AB4C-B4C1-C6A13E9231E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F45653E5-DD1C-D14D-8427-7903AEA468C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8D7E89D2-4F3C-A540-975C-3CD18684E68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DBC973CF-FF5A-0743-B0AD-D0D009EF983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3A03C7F3-2775-4847-AA47-4657386C70A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2923633C-65FD-814A-B730-DBDEC7D8656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0491D568-7F25-904D-A233-B093377F01E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3B01A4C6-6743-414D-9FC3-D6AD1E3F66B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B8C2FBB9-4D45-E141-A79C-79911F4E30E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DB464573-5C34-DA4F-AEED-8F2BFA9A424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D73F7AA0-FBE9-B14B-BB94-28051388809C}"/>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2719EB5C-2DE3-AE40-9636-4A89B380B89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F5FC11CB-0601-044D-AEA5-B1A45DB94AD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ACFAC2DB-502A-1F47-B2D6-3C4BEC2CCE5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E8F6C720-FC97-DE4C-9F8A-24D13B9C46A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135714A8-1B1B-D346-B5CD-23E4B4389DE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9412CD19-563A-6A4B-8C3F-4A6F73E9232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7FFC258B-25F8-A842-B172-8C6838025FBD}"/>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E06FF911-05D1-CA48-B803-35F22BA60355}"/>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11C0B854-BDA9-8F44-99DB-F04B137750D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61ECC1E3-B563-C340-8305-E3AA61C2AC8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D3B0E9FB-97E2-6B41-87F5-4C478CFD6FC9}"/>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70FC6D3D-F2E2-6345-B5B9-17A99225AF17}"/>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6298BAB9-056C-604F-9EB3-BD1D231C52CF}"/>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74706A5F-1EA6-9648-9032-DE468076BAF7}"/>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4B7B093A-6DCF-A941-AE14-AB8D3793891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2ED6E434-DC4D-DF43-A077-2B23BD63BE0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EBDF547F-FC3F-024D-AC24-FC95B7B6CE6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748CB96B-6BE8-A847-B300-372689CDE20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6682E6C6-809C-394C-A906-84DEA0F673C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0B0FA17C-FA13-F440-9556-03F233854A1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8DEF7A25-BD1A-3341-8F24-D3DF3438776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3DF17DAF-B745-A64B-A8B0-DD9EA025976B}"/>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579E8ECC-AAC5-7D48-8026-9A6D710189D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A32831E2-0A65-0B42-8025-C5CEC403EE4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2BC5B27A-3FB9-1C4E-AF83-3B79FCB5E57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AA1F80FC-D39B-4A41-8DFD-E2594052BEB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7A7DFB85-4E52-FE40-A609-423E536AFE7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214AC072-7818-1945-BA8B-5C5CDCBE8A0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0DEE4E8A-870E-FF4D-A535-00A5CA77124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BEA4C328-21A8-6840-BE4E-31297E1F6CA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C5FA4ADA-E22D-7D4E-92E6-2F0DF1185CFD}"/>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5F8A0796-12CD-CB4A-897D-04EB46484F3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218237BA-2AFB-174F-9522-19B7EF2CBA8C}"/>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0D3B12E3-C279-4748-946A-10D14214E38D}"/>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F52106FC-D14D-A14A-99EC-F63866BD8A97}"/>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1EA3622B-4567-D54B-96AB-815C0E6AB79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A65C1001-F792-EE49-A415-4F34412A2B4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C70EA7B9-A2F4-9045-8592-1A978A03ED4D}"/>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0AB49166-BAFA-E047-ACA5-83494866E49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3A4292E0-D248-114A-8E17-CC2694FC97A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BD971FA4-729B-4544-BCAF-161791D1C5C3}"/>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47FB51AB-B25B-3446-A072-C04E4DE4DC70}"/>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92F44B38-DE02-714C-859A-32B74F428C0D}"/>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0002717F-AFC0-FB49-99DF-838909C5730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BB13C44E-CAE4-5745-AD2B-56A97FA12B7C}"/>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C6207457-F484-6049-8C1E-85BD96D47216}"/>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84BA764A-8319-8244-ACAB-ECDE57C39E5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58273A64-4920-CF4E-A48F-B0293B56F84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371EFCA0-CB4F-4741-854B-FC4D1D622097}"/>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06062B44-7137-C34A-8080-149CD556DCEE}"/>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DB6E2479-60AC-A142-9981-95866CDB0C1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BAD42AF5-DC5F-DD48-A00D-205321E46E0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AAC87EAC-5637-E348-AD9C-E0D7F0109A5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40391E07-1D7D-EB4F-AE52-7F550FD5504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3E779559-4D9C-C74E-B73E-9A808E39D05A}"/>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2C497E46-35C9-6440-BB3C-EFE29255B2FE}"/>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084BEB3D-EB54-BB44-8F35-CE3BD407784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0A01FDEC-FE27-1343-A8EC-DCA07371E59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7FD32007-7714-2B49-8CCA-D783FFBCE20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AC21650A-DB00-F546-A7C6-EF8260657ED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75F03FB6-3999-8148-BF3D-326B68695F2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DD800D2B-6B77-2C49-8E77-E640AFB0E82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C4E1F909-9BB0-D940-9BB9-102BCAF6A68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AE32DC2A-4963-5D42-B944-55526C41623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81734BE7-A503-AB45-8F4F-D29D50F70FC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5417A3BA-C87A-4349-9CD3-2AE23F89300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20CF6413-CFF4-384F-A5AE-BA1D9DA705AE}"/>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8055E862-3AF4-A046-ACBE-DDE5FD1248B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399DEB63-3CAB-1546-AFC9-031B6425983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A52E6E20-6F1E-AF48-8305-1793F6AB9EC3}"/>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A216653F-D31D-D548-AFBA-DF1F8DBDCCD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96505F88-E702-5444-B7BB-FE400BAE9CC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FCAC6979-DFF7-B148-87D4-B2B54E234B0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D7536E34-791F-2644-A8A2-97FBC0A4539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B49E6D0A-AF5C-6E4B-BD60-C72C5FC5D24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0CA2BB5E-7781-5149-893B-2FBE9707046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6E4E4D54-21DA-5B49-AC5F-6EF3440DB7E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FD341AE2-63D4-1846-B9C3-D3FA6BE5A09D}"/>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7E13C52D-0BAB-7E4D-8D12-E54A23C4FBB6}"/>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593751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35"/>
          <p:cNvSpPr txBox="1">
            <a:spLocks noGrp="1"/>
          </p:cNvSpPr>
          <p:nvPr>
            <p:ph type="title"/>
          </p:nvPr>
        </p:nvSpPr>
        <p:spPr>
          <a:xfrm>
            <a:off x="720150" y="1431300"/>
            <a:ext cx="7704000" cy="16650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CA" sz="7500" dirty="0"/>
              <a:t>Class II</a:t>
            </a:r>
          </a:p>
        </p:txBody>
      </p:sp>
      <p:pic>
        <p:nvPicPr>
          <p:cNvPr id="3" name="Picture 2" descr="A picture containing qr code&#10;&#10;Description automatically generated">
            <a:extLst>
              <a:ext uri="{FF2B5EF4-FFF2-40B4-BE49-F238E27FC236}">
                <a16:creationId xmlns:a16="http://schemas.microsoft.com/office/drawing/2014/main" id="{FDA6AA5D-0F90-D246-8CD8-9071CF001AD9}"/>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3914482" y="3185762"/>
            <a:ext cx="1315036" cy="1327560"/>
          </a:xfrm>
          <a:prstGeom prst="rect">
            <a:avLst/>
          </a:prstGeom>
        </p:spPr>
      </p:pic>
      <p:pic>
        <p:nvPicPr>
          <p:cNvPr id="4" name="Picture 3" descr="A picture containing qr code&#10;&#10;Description automatically generated">
            <a:extLst>
              <a:ext uri="{FF2B5EF4-FFF2-40B4-BE49-F238E27FC236}">
                <a16:creationId xmlns:a16="http://schemas.microsoft.com/office/drawing/2014/main" id="{65F84F32-16F3-D746-A72F-A1B2DAA357EB}"/>
              </a:ext>
            </a:extLst>
          </p:cNvPr>
          <p:cNvPicPr>
            <a:picLocks noChangeAspect="1"/>
          </p:cNvPicPr>
          <p:nvPr/>
        </p:nvPicPr>
        <p:blipFill>
          <a:blip r:embed="rId3">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3623366" y="2850474"/>
            <a:ext cx="469586" cy="474058"/>
          </a:xfrm>
          <a:prstGeom prst="rect">
            <a:avLst/>
          </a:prstGeom>
        </p:spPr>
      </p:pic>
      <p:pic>
        <p:nvPicPr>
          <p:cNvPr id="5" name="Picture 4" descr="A picture containing qr code&#10;&#10;Description automatically generated">
            <a:extLst>
              <a:ext uri="{FF2B5EF4-FFF2-40B4-BE49-F238E27FC236}">
                <a16:creationId xmlns:a16="http://schemas.microsoft.com/office/drawing/2014/main" id="{8435F291-F35A-6C42-9E89-209FC0F32E1C}"/>
              </a:ext>
            </a:extLst>
          </p:cNvPr>
          <p:cNvPicPr>
            <a:picLocks noChangeAspect="1"/>
          </p:cNvPicPr>
          <p:nvPr/>
        </p:nvPicPr>
        <p:blipFill>
          <a:blip r:embed="rId3">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3329288" y="3293519"/>
            <a:ext cx="312488" cy="315465"/>
          </a:xfrm>
          <a:prstGeom prst="rect">
            <a:avLst/>
          </a:prstGeom>
        </p:spPr>
      </p:pic>
      <p:grpSp>
        <p:nvGrpSpPr>
          <p:cNvPr id="6" name="Google Shape;2640;p58">
            <a:extLst>
              <a:ext uri="{FF2B5EF4-FFF2-40B4-BE49-F238E27FC236}">
                <a16:creationId xmlns:a16="http://schemas.microsoft.com/office/drawing/2014/main" id="{0EE4D4E0-24B3-C143-BDCB-9FED0F1E313A}"/>
              </a:ext>
            </a:extLst>
          </p:cNvPr>
          <p:cNvGrpSpPr/>
          <p:nvPr/>
        </p:nvGrpSpPr>
        <p:grpSpPr>
          <a:xfrm>
            <a:off x="609810" y="0"/>
            <a:ext cx="297757" cy="297620"/>
            <a:chOff x="7281903" y="4126958"/>
            <a:chExt cx="297757" cy="297620"/>
          </a:xfrm>
        </p:grpSpPr>
        <p:sp>
          <p:nvSpPr>
            <p:cNvPr id="7" name="Google Shape;2641;p58">
              <a:extLst>
                <a:ext uri="{FF2B5EF4-FFF2-40B4-BE49-F238E27FC236}">
                  <a16:creationId xmlns:a16="http://schemas.microsoft.com/office/drawing/2014/main" id="{6860911A-6A98-9B43-9B8D-B70C1AC16232}"/>
                </a:ext>
              </a:extLst>
            </p:cNvPr>
            <p:cNvSpPr/>
            <p:nvPr/>
          </p:nvSpPr>
          <p:spPr>
            <a:xfrm>
              <a:off x="7367321" y="4126958"/>
              <a:ext cx="123479" cy="104462"/>
            </a:xfrm>
            <a:custGeom>
              <a:avLst/>
              <a:gdLst/>
              <a:ahLst/>
              <a:cxnLst/>
              <a:rect l="l" t="t" r="r" b="b"/>
              <a:pathLst>
                <a:path w="3844" h="3252" extrusionOk="0">
                  <a:moveTo>
                    <a:pt x="294" y="1"/>
                  </a:moveTo>
                  <a:cubicBezTo>
                    <a:pt x="223" y="1"/>
                    <a:pt x="152" y="30"/>
                    <a:pt x="101" y="87"/>
                  </a:cubicBezTo>
                  <a:cubicBezTo>
                    <a:pt x="98" y="89"/>
                    <a:pt x="94" y="97"/>
                    <a:pt x="94" y="97"/>
                  </a:cubicBezTo>
                  <a:cubicBezTo>
                    <a:pt x="1" y="208"/>
                    <a:pt x="141" y="414"/>
                    <a:pt x="251" y="506"/>
                  </a:cubicBezTo>
                  <a:lnTo>
                    <a:pt x="3548" y="3251"/>
                  </a:lnTo>
                  <a:lnTo>
                    <a:pt x="3843" y="2901"/>
                  </a:lnTo>
                  <a:lnTo>
                    <a:pt x="2892" y="2102"/>
                  </a:lnTo>
                  <a:lnTo>
                    <a:pt x="2860" y="2094"/>
                  </a:lnTo>
                  <a:lnTo>
                    <a:pt x="2686" y="1950"/>
                  </a:lnTo>
                  <a:lnTo>
                    <a:pt x="2676" y="1921"/>
                  </a:lnTo>
                  <a:lnTo>
                    <a:pt x="461" y="62"/>
                  </a:lnTo>
                  <a:cubicBezTo>
                    <a:pt x="413" y="21"/>
                    <a:pt x="353" y="1"/>
                    <a:pt x="294" y="1"/>
                  </a:cubicBez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42;p58">
              <a:extLst>
                <a:ext uri="{FF2B5EF4-FFF2-40B4-BE49-F238E27FC236}">
                  <a16:creationId xmlns:a16="http://schemas.microsoft.com/office/drawing/2014/main" id="{46EC4DC1-6EC9-124F-82CD-96805F60EA1F}"/>
                </a:ext>
              </a:extLst>
            </p:cNvPr>
            <p:cNvSpPr/>
            <p:nvPr/>
          </p:nvSpPr>
          <p:spPr>
            <a:xfrm>
              <a:off x="7367321" y="4129720"/>
              <a:ext cx="118307" cy="103210"/>
            </a:xfrm>
            <a:custGeom>
              <a:avLst/>
              <a:gdLst/>
              <a:ahLst/>
              <a:cxnLst/>
              <a:rect l="l" t="t" r="r" b="b"/>
              <a:pathLst>
                <a:path w="3683" h="3213" extrusionOk="0">
                  <a:moveTo>
                    <a:pt x="101" y="1"/>
                  </a:moveTo>
                  <a:cubicBezTo>
                    <a:pt x="99" y="3"/>
                    <a:pt x="95" y="5"/>
                    <a:pt x="94" y="9"/>
                  </a:cubicBezTo>
                  <a:cubicBezTo>
                    <a:pt x="1" y="119"/>
                    <a:pt x="15" y="284"/>
                    <a:pt x="125" y="377"/>
                  </a:cubicBezTo>
                  <a:lnTo>
                    <a:pt x="2340" y="2234"/>
                  </a:lnTo>
                  <a:lnTo>
                    <a:pt x="2377" y="2247"/>
                  </a:lnTo>
                  <a:lnTo>
                    <a:pt x="2553" y="2394"/>
                  </a:lnTo>
                  <a:lnTo>
                    <a:pt x="2555" y="2414"/>
                  </a:lnTo>
                  <a:lnTo>
                    <a:pt x="3506" y="3213"/>
                  </a:lnTo>
                  <a:lnTo>
                    <a:pt x="3682" y="3004"/>
                  </a:lnTo>
                  <a:lnTo>
                    <a:pt x="10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43;p58">
              <a:extLst>
                <a:ext uri="{FF2B5EF4-FFF2-40B4-BE49-F238E27FC236}">
                  <a16:creationId xmlns:a16="http://schemas.microsoft.com/office/drawing/2014/main" id="{59B5F3E9-520B-F740-995C-A49B56926EF1}"/>
                </a:ext>
              </a:extLst>
            </p:cNvPr>
            <p:cNvSpPr/>
            <p:nvPr/>
          </p:nvSpPr>
          <p:spPr>
            <a:xfrm>
              <a:off x="7443102" y="4188636"/>
              <a:ext cx="17121" cy="18085"/>
            </a:xfrm>
            <a:custGeom>
              <a:avLst/>
              <a:gdLst/>
              <a:ahLst/>
              <a:cxnLst/>
              <a:rect l="l" t="t" r="r" b="b"/>
              <a:pathLst>
                <a:path w="533" h="563" extrusionOk="0">
                  <a:moveTo>
                    <a:pt x="317" y="1"/>
                  </a:moveTo>
                  <a:lnTo>
                    <a:pt x="157" y="193"/>
                  </a:lnTo>
                  <a:lnTo>
                    <a:pt x="0" y="402"/>
                  </a:lnTo>
                  <a:lnTo>
                    <a:pt x="196" y="562"/>
                  </a:lnTo>
                  <a:lnTo>
                    <a:pt x="371" y="373"/>
                  </a:lnTo>
                  <a:lnTo>
                    <a:pt x="533" y="180"/>
                  </a:lnTo>
                  <a:lnTo>
                    <a:pt x="317"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44;p58">
              <a:extLst>
                <a:ext uri="{FF2B5EF4-FFF2-40B4-BE49-F238E27FC236}">
                  <a16:creationId xmlns:a16="http://schemas.microsoft.com/office/drawing/2014/main" id="{714D8904-3C58-084C-98D1-036ED98B5D0D}"/>
                </a:ext>
              </a:extLst>
            </p:cNvPr>
            <p:cNvSpPr/>
            <p:nvPr/>
          </p:nvSpPr>
          <p:spPr>
            <a:xfrm>
              <a:off x="7442588" y="4194836"/>
              <a:ext cx="12528" cy="12431"/>
            </a:xfrm>
            <a:custGeom>
              <a:avLst/>
              <a:gdLst/>
              <a:ahLst/>
              <a:cxnLst/>
              <a:rect l="l" t="t" r="r" b="b"/>
              <a:pathLst>
                <a:path w="390" h="387" extrusionOk="0">
                  <a:moveTo>
                    <a:pt x="175" y="0"/>
                  </a:moveTo>
                  <a:lnTo>
                    <a:pt x="0" y="209"/>
                  </a:lnTo>
                  <a:lnTo>
                    <a:pt x="213" y="387"/>
                  </a:lnTo>
                  <a:lnTo>
                    <a:pt x="390" y="178"/>
                  </a:lnTo>
                  <a:lnTo>
                    <a:pt x="175" y="0"/>
                  </a:lnTo>
                  <a:close/>
                </a:path>
              </a:pathLst>
            </a:custGeom>
            <a:solidFill>
              <a:srgbClr val="DDD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45;p58">
              <a:extLst>
                <a:ext uri="{FF2B5EF4-FFF2-40B4-BE49-F238E27FC236}">
                  <a16:creationId xmlns:a16="http://schemas.microsoft.com/office/drawing/2014/main" id="{305B1193-AD77-7E40-B838-37DB158C6CEB}"/>
                </a:ext>
              </a:extLst>
            </p:cNvPr>
            <p:cNvSpPr/>
            <p:nvPr/>
          </p:nvSpPr>
          <p:spPr>
            <a:xfrm>
              <a:off x="7474487" y="4217387"/>
              <a:ext cx="39703" cy="20944"/>
            </a:xfrm>
            <a:custGeom>
              <a:avLst/>
              <a:gdLst/>
              <a:ahLst/>
              <a:cxnLst/>
              <a:rect l="l" t="t" r="r" b="b"/>
              <a:pathLst>
                <a:path w="1236" h="652" extrusionOk="0">
                  <a:moveTo>
                    <a:pt x="616" y="0"/>
                  </a:moveTo>
                  <a:cubicBezTo>
                    <a:pt x="562" y="0"/>
                    <a:pt x="508" y="6"/>
                    <a:pt x="458" y="18"/>
                  </a:cubicBezTo>
                  <a:cubicBezTo>
                    <a:pt x="458" y="18"/>
                    <a:pt x="0" y="346"/>
                    <a:pt x="0" y="652"/>
                  </a:cubicBezTo>
                  <a:lnTo>
                    <a:pt x="1231" y="652"/>
                  </a:lnTo>
                  <a:cubicBezTo>
                    <a:pt x="1231" y="581"/>
                    <a:pt x="1235" y="448"/>
                    <a:pt x="1235" y="448"/>
                  </a:cubicBezTo>
                  <a:cubicBezTo>
                    <a:pt x="1150" y="189"/>
                    <a:pt x="905" y="0"/>
                    <a:pt x="6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46;p58">
              <a:extLst>
                <a:ext uri="{FF2B5EF4-FFF2-40B4-BE49-F238E27FC236}">
                  <a16:creationId xmlns:a16="http://schemas.microsoft.com/office/drawing/2014/main" id="{40E51031-3CEC-914C-8AF2-E545051157A9}"/>
                </a:ext>
              </a:extLst>
            </p:cNvPr>
            <p:cNvSpPr/>
            <p:nvPr/>
          </p:nvSpPr>
          <p:spPr>
            <a:xfrm>
              <a:off x="7473266" y="4217901"/>
              <a:ext cx="41952" cy="21651"/>
            </a:xfrm>
            <a:custGeom>
              <a:avLst/>
              <a:gdLst/>
              <a:ahLst/>
              <a:cxnLst/>
              <a:rect l="l" t="t" r="r" b="b"/>
              <a:pathLst>
                <a:path w="1306" h="674" extrusionOk="0">
                  <a:moveTo>
                    <a:pt x="496" y="0"/>
                  </a:moveTo>
                  <a:lnTo>
                    <a:pt x="496" y="0"/>
                  </a:lnTo>
                  <a:cubicBezTo>
                    <a:pt x="380" y="29"/>
                    <a:pt x="276" y="89"/>
                    <a:pt x="192" y="173"/>
                  </a:cubicBezTo>
                  <a:cubicBezTo>
                    <a:pt x="73" y="290"/>
                    <a:pt x="1" y="453"/>
                    <a:pt x="1" y="634"/>
                  </a:cubicBezTo>
                  <a:lnTo>
                    <a:pt x="25" y="672"/>
                  </a:lnTo>
                  <a:lnTo>
                    <a:pt x="1269" y="673"/>
                  </a:lnTo>
                  <a:lnTo>
                    <a:pt x="1305" y="636"/>
                  </a:lnTo>
                  <a:cubicBezTo>
                    <a:pt x="1305" y="565"/>
                    <a:pt x="1295" y="497"/>
                    <a:pt x="1275" y="429"/>
                  </a:cubicBezTo>
                  <a:lnTo>
                    <a:pt x="416" y="429"/>
                  </a:lnTo>
                  <a:cubicBezTo>
                    <a:pt x="371" y="429"/>
                    <a:pt x="337" y="390"/>
                    <a:pt x="342" y="345"/>
                  </a:cubicBezTo>
                  <a:cubicBezTo>
                    <a:pt x="358" y="215"/>
                    <a:pt x="415" y="94"/>
                    <a:pt x="4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47;p58">
              <a:extLst>
                <a:ext uri="{FF2B5EF4-FFF2-40B4-BE49-F238E27FC236}">
                  <a16:creationId xmlns:a16="http://schemas.microsoft.com/office/drawing/2014/main" id="{AFD054F2-3D31-CE4D-9994-F1121447C9F6}"/>
                </a:ext>
              </a:extLst>
            </p:cNvPr>
            <p:cNvSpPr/>
            <p:nvPr/>
          </p:nvSpPr>
          <p:spPr>
            <a:xfrm>
              <a:off x="7561640" y="4292493"/>
              <a:ext cx="17989" cy="37776"/>
            </a:xfrm>
            <a:custGeom>
              <a:avLst/>
              <a:gdLst/>
              <a:ahLst/>
              <a:cxnLst/>
              <a:rect l="l" t="t" r="r" b="b"/>
              <a:pathLst>
                <a:path w="560" h="1176" extrusionOk="0">
                  <a:moveTo>
                    <a:pt x="261" y="0"/>
                  </a:moveTo>
                  <a:lnTo>
                    <a:pt x="0" y="38"/>
                  </a:lnTo>
                  <a:lnTo>
                    <a:pt x="0" y="1176"/>
                  </a:lnTo>
                  <a:lnTo>
                    <a:pt x="429" y="1176"/>
                  </a:lnTo>
                  <a:cubicBezTo>
                    <a:pt x="479" y="1176"/>
                    <a:pt x="521" y="1135"/>
                    <a:pt x="521" y="1082"/>
                  </a:cubicBezTo>
                  <a:lnTo>
                    <a:pt x="559" y="951"/>
                  </a:lnTo>
                  <a:lnTo>
                    <a:pt x="559" y="94"/>
                  </a:lnTo>
                  <a:cubicBezTo>
                    <a:pt x="559" y="42"/>
                    <a:pt x="516" y="0"/>
                    <a:pt x="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48;p58">
              <a:extLst>
                <a:ext uri="{FF2B5EF4-FFF2-40B4-BE49-F238E27FC236}">
                  <a16:creationId xmlns:a16="http://schemas.microsoft.com/office/drawing/2014/main" id="{7F5F2A37-4035-E544-92EC-4C6814130225}"/>
                </a:ext>
              </a:extLst>
            </p:cNvPr>
            <p:cNvSpPr/>
            <p:nvPr/>
          </p:nvSpPr>
          <p:spPr>
            <a:xfrm>
              <a:off x="7559809" y="4292525"/>
              <a:ext cx="19820" cy="38997"/>
            </a:xfrm>
            <a:custGeom>
              <a:avLst/>
              <a:gdLst/>
              <a:ahLst/>
              <a:cxnLst/>
              <a:rect l="l" t="t" r="r" b="b"/>
              <a:pathLst>
                <a:path w="617" h="1214" extrusionOk="0">
                  <a:moveTo>
                    <a:pt x="1" y="1"/>
                  </a:moveTo>
                  <a:lnTo>
                    <a:pt x="1" y="1214"/>
                  </a:lnTo>
                  <a:lnTo>
                    <a:pt x="522" y="1214"/>
                  </a:lnTo>
                  <a:cubicBezTo>
                    <a:pt x="574" y="1214"/>
                    <a:pt x="616" y="1172"/>
                    <a:pt x="616" y="1120"/>
                  </a:cubicBezTo>
                  <a:lnTo>
                    <a:pt x="616" y="950"/>
                  </a:lnTo>
                  <a:lnTo>
                    <a:pt x="374" y="950"/>
                  </a:lnTo>
                  <a:cubicBezTo>
                    <a:pt x="342" y="950"/>
                    <a:pt x="318" y="926"/>
                    <a:pt x="318" y="895"/>
                  </a:cubicBezTo>
                  <a:lnTo>
                    <a:pt x="31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49;p58">
              <a:extLst>
                <a:ext uri="{FF2B5EF4-FFF2-40B4-BE49-F238E27FC236}">
                  <a16:creationId xmlns:a16="http://schemas.microsoft.com/office/drawing/2014/main" id="{00BE358A-4087-8846-8039-F07C2D9B9FDE}"/>
                </a:ext>
              </a:extLst>
            </p:cNvPr>
            <p:cNvSpPr/>
            <p:nvPr/>
          </p:nvSpPr>
          <p:spPr>
            <a:xfrm>
              <a:off x="7561640" y="4349416"/>
              <a:ext cx="18021" cy="19787"/>
            </a:xfrm>
            <a:custGeom>
              <a:avLst/>
              <a:gdLst/>
              <a:ahLst/>
              <a:cxnLst/>
              <a:rect l="l" t="t" r="r" b="b"/>
              <a:pathLst>
                <a:path w="561" h="616" extrusionOk="0">
                  <a:moveTo>
                    <a:pt x="242" y="0"/>
                  </a:moveTo>
                  <a:lnTo>
                    <a:pt x="0" y="38"/>
                  </a:lnTo>
                  <a:lnTo>
                    <a:pt x="0" y="615"/>
                  </a:lnTo>
                  <a:lnTo>
                    <a:pt x="429" y="615"/>
                  </a:lnTo>
                  <a:cubicBezTo>
                    <a:pt x="479" y="615"/>
                    <a:pt x="521" y="573"/>
                    <a:pt x="523" y="523"/>
                  </a:cubicBezTo>
                  <a:lnTo>
                    <a:pt x="560" y="393"/>
                  </a:lnTo>
                  <a:lnTo>
                    <a:pt x="560" y="94"/>
                  </a:lnTo>
                  <a:cubicBezTo>
                    <a:pt x="560" y="41"/>
                    <a:pt x="517" y="0"/>
                    <a:pt x="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50;p58">
              <a:extLst>
                <a:ext uri="{FF2B5EF4-FFF2-40B4-BE49-F238E27FC236}">
                  <a16:creationId xmlns:a16="http://schemas.microsoft.com/office/drawing/2014/main" id="{C4EED202-B212-784D-B7D5-371F15AD9086}"/>
                </a:ext>
              </a:extLst>
            </p:cNvPr>
            <p:cNvSpPr/>
            <p:nvPr/>
          </p:nvSpPr>
          <p:spPr>
            <a:xfrm>
              <a:off x="7559809" y="4349448"/>
              <a:ext cx="19820" cy="21008"/>
            </a:xfrm>
            <a:custGeom>
              <a:avLst/>
              <a:gdLst/>
              <a:ahLst/>
              <a:cxnLst/>
              <a:rect l="l" t="t" r="r" b="b"/>
              <a:pathLst>
                <a:path w="617" h="654" extrusionOk="0">
                  <a:moveTo>
                    <a:pt x="1" y="1"/>
                  </a:moveTo>
                  <a:lnTo>
                    <a:pt x="1" y="654"/>
                  </a:lnTo>
                  <a:lnTo>
                    <a:pt x="522" y="654"/>
                  </a:lnTo>
                  <a:cubicBezTo>
                    <a:pt x="574" y="654"/>
                    <a:pt x="616" y="612"/>
                    <a:pt x="616" y="559"/>
                  </a:cubicBezTo>
                  <a:lnTo>
                    <a:pt x="616" y="392"/>
                  </a:lnTo>
                  <a:lnTo>
                    <a:pt x="355" y="392"/>
                  </a:lnTo>
                  <a:cubicBezTo>
                    <a:pt x="325" y="392"/>
                    <a:pt x="299" y="365"/>
                    <a:pt x="299" y="335"/>
                  </a:cubicBezTo>
                  <a:lnTo>
                    <a:pt x="29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51;p58">
              <a:extLst>
                <a:ext uri="{FF2B5EF4-FFF2-40B4-BE49-F238E27FC236}">
                  <a16:creationId xmlns:a16="http://schemas.microsoft.com/office/drawing/2014/main" id="{AEE95467-9891-D142-9C72-E806C111ABFE}"/>
                </a:ext>
              </a:extLst>
            </p:cNvPr>
            <p:cNvSpPr/>
            <p:nvPr/>
          </p:nvSpPr>
          <p:spPr>
            <a:xfrm>
              <a:off x="7283124" y="4238299"/>
              <a:ext cx="278534" cy="185058"/>
            </a:xfrm>
            <a:custGeom>
              <a:avLst/>
              <a:gdLst/>
              <a:ahLst/>
              <a:cxnLst/>
              <a:rect l="l" t="t" r="r" b="b"/>
              <a:pathLst>
                <a:path w="8671" h="5761" extrusionOk="0">
                  <a:moveTo>
                    <a:pt x="427" y="1"/>
                  </a:moveTo>
                  <a:cubicBezTo>
                    <a:pt x="377" y="1"/>
                    <a:pt x="326" y="8"/>
                    <a:pt x="280" y="24"/>
                  </a:cubicBezTo>
                  <a:cubicBezTo>
                    <a:pt x="96" y="86"/>
                    <a:pt x="0" y="444"/>
                    <a:pt x="0" y="648"/>
                  </a:cubicBezTo>
                  <a:lnTo>
                    <a:pt x="0" y="5293"/>
                  </a:lnTo>
                  <a:cubicBezTo>
                    <a:pt x="0" y="5553"/>
                    <a:pt x="210" y="5761"/>
                    <a:pt x="468" y="5761"/>
                  </a:cubicBezTo>
                  <a:lnTo>
                    <a:pt x="7606" y="5758"/>
                  </a:lnTo>
                  <a:cubicBezTo>
                    <a:pt x="7810" y="5758"/>
                    <a:pt x="8583" y="5667"/>
                    <a:pt x="8647" y="5483"/>
                  </a:cubicBezTo>
                  <a:cubicBezTo>
                    <a:pt x="8662" y="5438"/>
                    <a:pt x="8670" y="5387"/>
                    <a:pt x="8670" y="5335"/>
                  </a:cubicBezTo>
                  <a:lnTo>
                    <a:pt x="8670" y="4114"/>
                  </a:lnTo>
                  <a:lnTo>
                    <a:pt x="8633" y="3998"/>
                  </a:lnTo>
                  <a:lnTo>
                    <a:pt x="8630" y="1765"/>
                  </a:lnTo>
                  <a:lnTo>
                    <a:pt x="8669" y="1689"/>
                  </a:lnTo>
                  <a:lnTo>
                    <a:pt x="8669" y="467"/>
                  </a:lnTo>
                  <a:cubicBezTo>
                    <a:pt x="8669" y="209"/>
                    <a:pt x="8459" y="1"/>
                    <a:pt x="8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52;p58">
              <a:extLst>
                <a:ext uri="{FF2B5EF4-FFF2-40B4-BE49-F238E27FC236}">
                  <a16:creationId xmlns:a16="http://schemas.microsoft.com/office/drawing/2014/main" id="{64E1657C-384F-7D4C-93ED-071223EB10D6}"/>
                </a:ext>
              </a:extLst>
            </p:cNvPr>
            <p:cNvSpPr/>
            <p:nvPr/>
          </p:nvSpPr>
          <p:spPr>
            <a:xfrm>
              <a:off x="7281903" y="4239038"/>
              <a:ext cx="278920" cy="185540"/>
            </a:xfrm>
            <a:custGeom>
              <a:avLst/>
              <a:gdLst/>
              <a:ahLst/>
              <a:cxnLst/>
              <a:rect l="l" t="t" r="r" b="b"/>
              <a:pathLst>
                <a:path w="8683" h="5776" extrusionOk="0">
                  <a:moveTo>
                    <a:pt x="318" y="1"/>
                  </a:moveTo>
                  <a:cubicBezTo>
                    <a:pt x="132" y="63"/>
                    <a:pt x="1" y="238"/>
                    <a:pt x="1" y="443"/>
                  </a:cubicBezTo>
                  <a:lnTo>
                    <a:pt x="1" y="5308"/>
                  </a:lnTo>
                  <a:cubicBezTo>
                    <a:pt x="1" y="5567"/>
                    <a:pt x="211" y="5776"/>
                    <a:pt x="467" y="5776"/>
                  </a:cubicBezTo>
                  <a:lnTo>
                    <a:pt x="8241" y="5776"/>
                  </a:lnTo>
                  <a:cubicBezTo>
                    <a:pt x="8446" y="5776"/>
                    <a:pt x="8621" y="5644"/>
                    <a:pt x="8682" y="5459"/>
                  </a:cubicBezTo>
                  <a:lnTo>
                    <a:pt x="465" y="5457"/>
                  </a:lnTo>
                  <a:cubicBezTo>
                    <a:pt x="384" y="5457"/>
                    <a:pt x="318" y="5392"/>
                    <a:pt x="318" y="5308"/>
                  </a:cubicBezTo>
                  <a:lnTo>
                    <a:pt x="31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53;p58">
              <a:extLst>
                <a:ext uri="{FF2B5EF4-FFF2-40B4-BE49-F238E27FC236}">
                  <a16:creationId xmlns:a16="http://schemas.microsoft.com/office/drawing/2014/main" id="{15B9402B-7FF8-B941-9375-CE7F3073D35E}"/>
                </a:ext>
              </a:extLst>
            </p:cNvPr>
            <p:cNvSpPr/>
            <p:nvPr/>
          </p:nvSpPr>
          <p:spPr>
            <a:xfrm>
              <a:off x="7432854" y="4292525"/>
              <a:ext cx="128843" cy="76709"/>
            </a:xfrm>
            <a:custGeom>
              <a:avLst/>
              <a:gdLst/>
              <a:ahLst/>
              <a:cxnLst/>
              <a:rect l="l" t="t" r="r" b="b"/>
              <a:pathLst>
                <a:path w="4011" h="2388" extrusionOk="0">
                  <a:moveTo>
                    <a:pt x="244" y="1"/>
                  </a:moveTo>
                  <a:cubicBezTo>
                    <a:pt x="224" y="1"/>
                    <a:pt x="205" y="2"/>
                    <a:pt x="187" y="7"/>
                  </a:cubicBezTo>
                  <a:cubicBezTo>
                    <a:pt x="59" y="31"/>
                    <a:pt x="1" y="202"/>
                    <a:pt x="1" y="335"/>
                  </a:cubicBezTo>
                  <a:lnTo>
                    <a:pt x="1" y="2107"/>
                  </a:lnTo>
                  <a:cubicBezTo>
                    <a:pt x="1" y="2261"/>
                    <a:pt x="125" y="2388"/>
                    <a:pt x="282" y="2388"/>
                  </a:cubicBezTo>
                  <a:lnTo>
                    <a:pt x="3973" y="2388"/>
                  </a:lnTo>
                  <a:lnTo>
                    <a:pt x="4011" y="2201"/>
                  </a:lnTo>
                  <a:lnTo>
                    <a:pt x="40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54;p58">
              <a:extLst>
                <a:ext uri="{FF2B5EF4-FFF2-40B4-BE49-F238E27FC236}">
                  <a16:creationId xmlns:a16="http://schemas.microsoft.com/office/drawing/2014/main" id="{ADB3AE12-732E-754B-A12B-6A5A8FE73D9E}"/>
                </a:ext>
              </a:extLst>
            </p:cNvPr>
            <p:cNvSpPr/>
            <p:nvPr/>
          </p:nvSpPr>
          <p:spPr>
            <a:xfrm>
              <a:off x="7431666" y="4292717"/>
              <a:ext cx="130000" cy="77704"/>
            </a:xfrm>
            <a:custGeom>
              <a:avLst/>
              <a:gdLst/>
              <a:ahLst/>
              <a:cxnLst/>
              <a:rect l="l" t="t" r="r" b="b"/>
              <a:pathLst>
                <a:path w="4047" h="2419" extrusionOk="0">
                  <a:moveTo>
                    <a:pt x="224" y="1"/>
                  </a:moveTo>
                  <a:cubicBezTo>
                    <a:pt x="96" y="25"/>
                    <a:pt x="0" y="138"/>
                    <a:pt x="0" y="274"/>
                  </a:cubicBezTo>
                  <a:lnTo>
                    <a:pt x="0" y="2137"/>
                  </a:lnTo>
                  <a:cubicBezTo>
                    <a:pt x="0" y="2294"/>
                    <a:pt x="126" y="2418"/>
                    <a:pt x="281" y="2418"/>
                  </a:cubicBezTo>
                  <a:lnTo>
                    <a:pt x="4046" y="2418"/>
                  </a:lnTo>
                  <a:lnTo>
                    <a:pt x="4046" y="2195"/>
                  </a:lnTo>
                  <a:lnTo>
                    <a:pt x="336" y="2195"/>
                  </a:lnTo>
                  <a:cubicBezTo>
                    <a:pt x="275" y="2195"/>
                    <a:pt x="224" y="2145"/>
                    <a:pt x="224" y="2084"/>
                  </a:cubicBezTo>
                  <a:lnTo>
                    <a:pt x="22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55;p58">
              <a:extLst>
                <a:ext uri="{FF2B5EF4-FFF2-40B4-BE49-F238E27FC236}">
                  <a16:creationId xmlns:a16="http://schemas.microsoft.com/office/drawing/2014/main" id="{0EB33186-9157-4B48-A893-DFFA59B3C2C3}"/>
                </a:ext>
              </a:extLst>
            </p:cNvPr>
            <p:cNvSpPr/>
            <p:nvPr/>
          </p:nvSpPr>
          <p:spPr>
            <a:xfrm>
              <a:off x="7359194" y="4256674"/>
              <a:ext cx="30356" cy="17924"/>
            </a:xfrm>
            <a:custGeom>
              <a:avLst/>
              <a:gdLst/>
              <a:ahLst/>
              <a:cxnLst/>
              <a:rect l="l" t="t" r="r" b="b"/>
              <a:pathLst>
                <a:path w="945" h="558" extrusionOk="0">
                  <a:moveTo>
                    <a:pt x="57" y="1"/>
                  </a:moveTo>
                  <a:lnTo>
                    <a:pt x="1" y="86"/>
                  </a:lnTo>
                  <a:lnTo>
                    <a:pt x="11" y="480"/>
                  </a:lnTo>
                  <a:lnTo>
                    <a:pt x="57" y="558"/>
                  </a:lnTo>
                  <a:lnTo>
                    <a:pt x="876" y="558"/>
                  </a:lnTo>
                  <a:lnTo>
                    <a:pt x="945" y="460"/>
                  </a:lnTo>
                  <a:lnTo>
                    <a:pt x="933" y="79"/>
                  </a:lnTo>
                  <a:lnTo>
                    <a:pt x="87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56;p58">
              <a:extLst>
                <a:ext uri="{FF2B5EF4-FFF2-40B4-BE49-F238E27FC236}">
                  <a16:creationId xmlns:a16="http://schemas.microsoft.com/office/drawing/2014/main" id="{6DE4C646-5770-164D-9AB7-4773855E071E}"/>
                </a:ext>
              </a:extLst>
            </p:cNvPr>
            <p:cNvSpPr/>
            <p:nvPr/>
          </p:nvSpPr>
          <p:spPr>
            <a:xfrm>
              <a:off x="7387334" y="4256546"/>
              <a:ext cx="26340" cy="18053"/>
            </a:xfrm>
            <a:custGeom>
              <a:avLst/>
              <a:gdLst/>
              <a:ahLst/>
              <a:cxnLst/>
              <a:rect l="l" t="t" r="r" b="b"/>
              <a:pathLst>
                <a:path w="820" h="562" extrusionOk="0">
                  <a:moveTo>
                    <a:pt x="0" y="0"/>
                  </a:moveTo>
                  <a:lnTo>
                    <a:pt x="0" y="562"/>
                  </a:lnTo>
                  <a:lnTo>
                    <a:pt x="730" y="562"/>
                  </a:lnTo>
                  <a:cubicBezTo>
                    <a:pt x="781" y="562"/>
                    <a:pt x="820" y="520"/>
                    <a:pt x="820" y="468"/>
                  </a:cubicBezTo>
                  <a:lnTo>
                    <a:pt x="820" y="94"/>
                  </a:lnTo>
                  <a:cubicBezTo>
                    <a:pt x="820" y="44"/>
                    <a:pt x="779" y="0"/>
                    <a:pt x="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57;p58">
              <a:extLst>
                <a:ext uri="{FF2B5EF4-FFF2-40B4-BE49-F238E27FC236}">
                  <a16:creationId xmlns:a16="http://schemas.microsoft.com/office/drawing/2014/main" id="{7DBB86A6-1A7E-6D4B-8CDD-BABB4D4DE056}"/>
                </a:ext>
              </a:extLst>
            </p:cNvPr>
            <p:cNvSpPr/>
            <p:nvPr/>
          </p:nvSpPr>
          <p:spPr>
            <a:xfrm>
              <a:off x="7334651" y="4256642"/>
              <a:ext cx="26405" cy="17956"/>
            </a:xfrm>
            <a:custGeom>
              <a:avLst/>
              <a:gdLst/>
              <a:ahLst/>
              <a:cxnLst/>
              <a:rect l="l" t="t" r="r" b="b"/>
              <a:pathLst>
                <a:path w="822" h="559" extrusionOk="0">
                  <a:moveTo>
                    <a:pt x="91" y="0"/>
                  </a:moveTo>
                  <a:cubicBezTo>
                    <a:pt x="41" y="0"/>
                    <a:pt x="2" y="41"/>
                    <a:pt x="2" y="94"/>
                  </a:cubicBezTo>
                  <a:lnTo>
                    <a:pt x="2" y="466"/>
                  </a:lnTo>
                  <a:cubicBezTo>
                    <a:pt x="0" y="517"/>
                    <a:pt x="41" y="559"/>
                    <a:pt x="91" y="559"/>
                  </a:cubicBezTo>
                  <a:lnTo>
                    <a:pt x="821" y="559"/>
                  </a:lnTo>
                  <a:lnTo>
                    <a:pt x="82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58;p58">
              <a:extLst>
                <a:ext uri="{FF2B5EF4-FFF2-40B4-BE49-F238E27FC236}">
                  <a16:creationId xmlns:a16="http://schemas.microsoft.com/office/drawing/2014/main" id="{CC0B10C4-99BC-534E-94AE-4657F36A810E}"/>
                </a:ext>
              </a:extLst>
            </p:cNvPr>
            <p:cNvSpPr/>
            <p:nvPr/>
          </p:nvSpPr>
          <p:spPr>
            <a:xfrm>
              <a:off x="7299893" y="4292525"/>
              <a:ext cx="113874" cy="113874"/>
            </a:xfrm>
            <a:custGeom>
              <a:avLst/>
              <a:gdLst/>
              <a:ahLst/>
              <a:cxnLst/>
              <a:rect l="l" t="t" r="r" b="b"/>
              <a:pathLst>
                <a:path w="3545" h="3545" extrusionOk="0">
                  <a:moveTo>
                    <a:pt x="282" y="1"/>
                  </a:moveTo>
                  <a:cubicBezTo>
                    <a:pt x="128" y="1"/>
                    <a:pt x="1" y="125"/>
                    <a:pt x="1" y="282"/>
                  </a:cubicBezTo>
                  <a:lnTo>
                    <a:pt x="1" y="3264"/>
                  </a:lnTo>
                  <a:cubicBezTo>
                    <a:pt x="1" y="3417"/>
                    <a:pt x="127" y="3545"/>
                    <a:pt x="282" y="3545"/>
                  </a:cubicBezTo>
                  <a:lnTo>
                    <a:pt x="3264" y="3545"/>
                  </a:lnTo>
                  <a:cubicBezTo>
                    <a:pt x="3417" y="3545"/>
                    <a:pt x="3545" y="3419"/>
                    <a:pt x="3545" y="3264"/>
                  </a:cubicBezTo>
                  <a:lnTo>
                    <a:pt x="3545" y="282"/>
                  </a:lnTo>
                  <a:cubicBezTo>
                    <a:pt x="3543" y="125"/>
                    <a:pt x="3417" y="1"/>
                    <a:pt x="326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59;p58">
              <a:extLst>
                <a:ext uri="{FF2B5EF4-FFF2-40B4-BE49-F238E27FC236}">
                  <a16:creationId xmlns:a16="http://schemas.microsoft.com/office/drawing/2014/main" id="{7F6D264E-B940-E34C-A942-F9CFF761ACAF}"/>
                </a:ext>
              </a:extLst>
            </p:cNvPr>
            <p:cNvSpPr/>
            <p:nvPr/>
          </p:nvSpPr>
          <p:spPr>
            <a:xfrm>
              <a:off x="7310044" y="4302612"/>
              <a:ext cx="93509" cy="93509"/>
            </a:xfrm>
            <a:custGeom>
              <a:avLst/>
              <a:gdLst/>
              <a:ahLst/>
              <a:cxnLst/>
              <a:rect l="l" t="t" r="r" b="b"/>
              <a:pathLst>
                <a:path w="2911" h="2911" extrusionOk="0">
                  <a:moveTo>
                    <a:pt x="1455" y="1"/>
                  </a:moveTo>
                  <a:cubicBezTo>
                    <a:pt x="652" y="1"/>
                    <a:pt x="0" y="652"/>
                    <a:pt x="0" y="1456"/>
                  </a:cubicBezTo>
                  <a:cubicBezTo>
                    <a:pt x="0" y="2261"/>
                    <a:pt x="652" y="2911"/>
                    <a:pt x="1455" y="2911"/>
                  </a:cubicBezTo>
                  <a:cubicBezTo>
                    <a:pt x="2259" y="2911"/>
                    <a:pt x="2910" y="2261"/>
                    <a:pt x="2910" y="1456"/>
                  </a:cubicBezTo>
                  <a:cubicBezTo>
                    <a:pt x="2910" y="652"/>
                    <a:pt x="2259" y="1"/>
                    <a:pt x="145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60;p58">
              <a:extLst>
                <a:ext uri="{FF2B5EF4-FFF2-40B4-BE49-F238E27FC236}">
                  <a16:creationId xmlns:a16="http://schemas.microsoft.com/office/drawing/2014/main" id="{AF226534-4596-B04D-9F1F-77E6EBDC3C13}"/>
                </a:ext>
              </a:extLst>
            </p:cNvPr>
            <p:cNvSpPr/>
            <p:nvPr/>
          </p:nvSpPr>
          <p:spPr>
            <a:xfrm>
              <a:off x="7320773" y="4310450"/>
              <a:ext cx="74974" cy="76709"/>
            </a:xfrm>
            <a:custGeom>
              <a:avLst/>
              <a:gdLst/>
              <a:ahLst/>
              <a:cxnLst/>
              <a:rect l="l" t="t" r="r" b="b"/>
              <a:pathLst>
                <a:path w="2334" h="2388" extrusionOk="0">
                  <a:moveTo>
                    <a:pt x="1121" y="0"/>
                  </a:moveTo>
                  <a:cubicBezTo>
                    <a:pt x="845" y="0"/>
                    <a:pt x="587" y="94"/>
                    <a:pt x="383" y="251"/>
                  </a:cubicBezTo>
                  <a:cubicBezTo>
                    <a:pt x="383" y="251"/>
                    <a:pt x="1" y="599"/>
                    <a:pt x="1" y="992"/>
                  </a:cubicBezTo>
                  <a:cubicBezTo>
                    <a:pt x="1" y="1662"/>
                    <a:pt x="309" y="2350"/>
                    <a:pt x="1269" y="2387"/>
                  </a:cubicBezTo>
                  <a:cubicBezTo>
                    <a:pt x="1275" y="2387"/>
                    <a:pt x="1281" y="2388"/>
                    <a:pt x="1288" y="2388"/>
                  </a:cubicBezTo>
                  <a:cubicBezTo>
                    <a:pt x="1673" y="2388"/>
                    <a:pt x="2080" y="1952"/>
                    <a:pt x="2080" y="1952"/>
                  </a:cubicBezTo>
                  <a:cubicBezTo>
                    <a:pt x="2239" y="1746"/>
                    <a:pt x="2333" y="1491"/>
                    <a:pt x="2333" y="1213"/>
                  </a:cubicBezTo>
                  <a:cubicBezTo>
                    <a:pt x="2333" y="543"/>
                    <a:pt x="1790" y="0"/>
                    <a:pt x="1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61;p58">
              <a:extLst>
                <a:ext uri="{FF2B5EF4-FFF2-40B4-BE49-F238E27FC236}">
                  <a16:creationId xmlns:a16="http://schemas.microsoft.com/office/drawing/2014/main" id="{C5CDAE67-A7EB-D947-8CAA-C92B42B90656}"/>
                </a:ext>
              </a:extLst>
            </p:cNvPr>
            <p:cNvSpPr/>
            <p:nvPr/>
          </p:nvSpPr>
          <p:spPr>
            <a:xfrm>
              <a:off x="7317914" y="4318545"/>
              <a:ext cx="69834" cy="69802"/>
            </a:xfrm>
            <a:custGeom>
              <a:avLst/>
              <a:gdLst/>
              <a:ahLst/>
              <a:cxnLst/>
              <a:rect l="l" t="t" r="r" b="b"/>
              <a:pathLst>
                <a:path w="2174" h="2173" extrusionOk="0">
                  <a:moveTo>
                    <a:pt x="474" y="0"/>
                  </a:moveTo>
                  <a:lnTo>
                    <a:pt x="474" y="0"/>
                  </a:lnTo>
                  <a:cubicBezTo>
                    <a:pt x="185" y="220"/>
                    <a:pt x="0" y="570"/>
                    <a:pt x="0" y="961"/>
                  </a:cubicBezTo>
                  <a:cubicBezTo>
                    <a:pt x="0" y="1630"/>
                    <a:pt x="543" y="2173"/>
                    <a:pt x="1212" y="2173"/>
                  </a:cubicBezTo>
                  <a:cubicBezTo>
                    <a:pt x="1603" y="2173"/>
                    <a:pt x="1952" y="1986"/>
                    <a:pt x="2173" y="1700"/>
                  </a:cubicBezTo>
                  <a:lnTo>
                    <a:pt x="2173" y="1700"/>
                  </a:lnTo>
                  <a:cubicBezTo>
                    <a:pt x="1969" y="1856"/>
                    <a:pt x="1711" y="1949"/>
                    <a:pt x="1436" y="1950"/>
                  </a:cubicBezTo>
                  <a:cubicBezTo>
                    <a:pt x="767" y="1950"/>
                    <a:pt x="225" y="1407"/>
                    <a:pt x="225" y="738"/>
                  </a:cubicBezTo>
                  <a:cubicBezTo>
                    <a:pt x="225" y="459"/>
                    <a:pt x="316" y="204"/>
                    <a:pt x="47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62;p58">
              <a:extLst>
                <a:ext uri="{FF2B5EF4-FFF2-40B4-BE49-F238E27FC236}">
                  <a16:creationId xmlns:a16="http://schemas.microsoft.com/office/drawing/2014/main" id="{C4084F03-4951-A345-AD9D-573C428EF56B}"/>
                </a:ext>
              </a:extLst>
            </p:cNvPr>
            <p:cNvSpPr/>
            <p:nvPr/>
          </p:nvSpPr>
          <p:spPr>
            <a:xfrm>
              <a:off x="7337028" y="4328375"/>
              <a:ext cx="40763" cy="40731"/>
            </a:xfrm>
            <a:custGeom>
              <a:avLst/>
              <a:gdLst/>
              <a:ahLst/>
              <a:cxnLst/>
              <a:rect l="l" t="t" r="r" b="b"/>
              <a:pathLst>
                <a:path w="1269" h="1268" extrusionOk="0">
                  <a:moveTo>
                    <a:pt x="615" y="1"/>
                  </a:moveTo>
                  <a:cubicBezTo>
                    <a:pt x="492" y="1"/>
                    <a:pt x="378" y="36"/>
                    <a:pt x="278" y="94"/>
                  </a:cubicBezTo>
                  <a:cubicBezTo>
                    <a:pt x="278" y="94"/>
                    <a:pt x="0" y="344"/>
                    <a:pt x="0" y="652"/>
                  </a:cubicBezTo>
                  <a:cubicBezTo>
                    <a:pt x="0" y="1013"/>
                    <a:pt x="255" y="1268"/>
                    <a:pt x="615" y="1268"/>
                  </a:cubicBezTo>
                  <a:cubicBezTo>
                    <a:pt x="943" y="1268"/>
                    <a:pt x="1174" y="990"/>
                    <a:pt x="1174" y="990"/>
                  </a:cubicBezTo>
                  <a:cubicBezTo>
                    <a:pt x="1234" y="894"/>
                    <a:pt x="1268" y="778"/>
                    <a:pt x="1268" y="655"/>
                  </a:cubicBezTo>
                  <a:cubicBezTo>
                    <a:pt x="1268" y="295"/>
                    <a:pt x="977" y="1"/>
                    <a:pt x="6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63;p58">
              <a:extLst>
                <a:ext uri="{FF2B5EF4-FFF2-40B4-BE49-F238E27FC236}">
                  <a16:creationId xmlns:a16="http://schemas.microsoft.com/office/drawing/2014/main" id="{CA31D9D6-4891-234E-AF91-D88A09A133C1}"/>
                </a:ext>
              </a:extLst>
            </p:cNvPr>
            <p:cNvSpPr/>
            <p:nvPr/>
          </p:nvSpPr>
          <p:spPr>
            <a:xfrm>
              <a:off x="7335839" y="4331395"/>
              <a:ext cx="38965" cy="39029"/>
            </a:xfrm>
            <a:custGeom>
              <a:avLst/>
              <a:gdLst/>
              <a:ahLst/>
              <a:cxnLst/>
              <a:rect l="l" t="t" r="r" b="b"/>
              <a:pathLst>
                <a:path w="1213" h="1215" extrusionOk="0">
                  <a:moveTo>
                    <a:pt x="318" y="1"/>
                  </a:moveTo>
                  <a:lnTo>
                    <a:pt x="318" y="1"/>
                  </a:lnTo>
                  <a:cubicBezTo>
                    <a:pt x="127" y="115"/>
                    <a:pt x="1" y="324"/>
                    <a:pt x="1" y="560"/>
                  </a:cubicBezTo>
                  <a:cubicBezTo>
                    <a:pt x="1" y="922"/>
                    <a:pt x="293" y="1214"/>
                    <a:pt x="654" y="1214"/>
                  </a:cubicBezTo>
                  <a:cubicBezTo>
                    <a:pt x="891" y="1214"/>
                    <a:pt x="1100" y="1087"/>
                    <a:pt x="1213" y="897"/>
                  </a:cubicBezTo>
                  <a:lnTo>
                    <a:pt x="1213" y="897"/>
                  </a:lnTo>
                  <a:cubicBezTo>
                    <a:pt x="1114" y="956"/>
                    <a:pt x="1000" y="990"/>
                    <a:pt x="878" y="991"/>
                  </a:cubicBezTo>
                  <a:cubicBezTo>
                    <a:pt x="516" y="991"/>
                    <a:pt x="225" y="699"/>
                    <a:pt x="225" y="338"/>
                  </a:cubicBezTo>
                  <a:cubicBezTo>
                    <a:pt x="225" y="215"/>
                    <a:pt x="257" y="99"/>
                    <a:pt x="31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64;p58">
              <a:extLst>
                <a:ext uri="{FF2B5EF4-FFF2-40B4-BE49-F238E27FC236}">
                  <a16:creationId xmlns:a16="http://schemas.microsoft.com/office/drawing/2014/main" id="{F17F62FE-1A27-9549-A81D-B521CD11E202}"/>
                </a:ext>
              </a:extLst>
            </p:cNvPr>
            <p:cNvSpPr/>
            <p:nvPr/>
          </p:nvSpPr>
          <p:spPr>
            <a:xfrm>
              <a:off x="7295492" y="4270166"/>
              <a:ext cx="8866" cy="8866"/>
            </a:xfrm>
            <a:custGeom>
              <a:avLst/>
              <a:gdLst/>
              <a:ahLst/>
              <a:cxnLst/>
              <a:rect l="l" t="t" r="r" b="b"/>
              <a:pathLst>
                <a:path w="276" h="276" extrusionOk="0">
                  <a:moveTo>
                    <a:pt x="138" y="0"/>
                  </a:moveTo>
                  <a:cubicBezTo>
                    <a:pt x="63" y="0"/>
                    <a:pt x="0" y="61"/>
                    <a:pt x="0" y="138"/>
                  </a:cubicBezTo>
                  <a:cubicBezTo>
                    <a:pt x="0" y="213"/>
                    <a:pt x="63" y="276"/>
                    <a:pt x="138" y="276"/>
                  </a:cubicBezTo>
                  <a:cubicBezTo>
                    <a:pt x="215" y="276"/>
                    <a:pt x="275" y="213"/>
                    <a:pt x="275" y="138"/>
                  </a:cubicBezTo>
                  <a:cubicBezTo>
                    <a:pt x="275" y="61"/>
                    <a:pt x="215"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65;p58">
              <a:extLst>
                <a:ext uri="{FF2B5EF4-FFF2-40B4-BE49-F238E27FC236}">
                  <a16:creationId xmlns:a16="http://schemas.microsoft.com/office/drawing/2014/main" id="{C99FBE28-E1AD-714C-BD2B-6F35AD354D10}"/>
                </a:ext>
              </a:extLst>
            </p:cNvPr>
            <p:cNvSpPr/>
            <p:nvPr/>
          </p:nvSpPr>
          <p:spPr>
            <a:xfrm>
              <a:off x="7313449" y="4270166"/>
              <a:ext cx="8866" cy="8866"/>
            </a:xfrm>
            <a:custGeom>
              <a:avLst/>
              <a:gdLst/>
              <a:ahLst/>
              <a:cxnLst/>
              <a:rect l="l" t="t" r="r" b="b"/>
              <a:pathLst>
                <a:path w="276" h="276" extrusionOk="0">
                  <a:moveTo>
                    <a:pt x="138" y="0"/>
                  </a:moveTo>
                  <a:cubicBezTo>
                    <a:pt x="62" y="0"/>
                    <a:pt x="0" y="61"/>
                    <a:pt x="0" y="138"/>
                  </a:cubicBezTo>
                  <a:cubicBezTo>
                    <a:pt x="0" y="213"/>
                    <a:pt x="62" y="276"/>
                    <a:pt x="138" y="276"/>
                  </a:cubicBezTo>
                  <a:cubicBezTo>
                    <a:pt x="214" y="276"/>
                    <a:pt x="275" y="213"/>
                    <a:pt x="275" y="138"/>
                  </a:cubicBezTo>
                  <a:cubicBezTo>
                    <a:pt x="275" y="61"/>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66;p58">
              <a:extLst>
                <a:ext uri="{FF2B5EF4-FFF2-40B4-BE49-F238E27FC236}">
                  <a16:creationId xmlns:a16="http://schemas.microsoft.com/office/drawing/2014/main" id="{750DB861-33E5-194D-A820-8CA5058951EE}"/>
                </a:ext>
              </a:extLst>
            </p:cNvPr>
            <p:cNvSpPr/>
            <p:nvPr/>
          </p:nvSpPr>
          <p:spPr>
            <a:xfrm>
              <a:off x="7295427" y="4252113"/>
              <a:ext cx="26983" cy="9026"/>
            </a:xfrm>
            <a:custGeom>
              <a:avLst/>
              <a:gdLst/>
              <a:ahLst/>
              <a:cxnLst/>
              <a:rect l="l" t="t" r="r" b="b"/>
              <a:pathLst>
                <a:path w="840" h="281" extrusionOk="0">
                  <a:moveTo>
                    <a:pt x="140" y="1"/>
                  </a:moveTo>
                  <a:cubicBezTo>
                    <a:pt x="65" y="1"/>
                    <a:pt x="1" y="63"/>
                    <a:pt x="1" y="141"/>
                  </a:cubicBezTo>
                  <a:cubicBezTo>
                    <a:pt x="1" y="216"/>
                    <a:pt x="63" y="280"/>
                    <a:pt x="140" y="280"/>
                  </a:cubicBezTo>
                  <a:lnTo>
                    <a:pt x="700" y="280"/>
                  </a:lnTo>
                  <a:cubicBezTo>
                    <a:pt x="775" y="280"/>
                    <a:pt x="839" y="216"/>
                    <a:pt x="839" y="141"/>
                  </a:cubicBezTo>
                  <a:cubicBezTo>
                    <a:pt x="839" y="64"/>
                    <a:pt x="777" y="1"/>
                    <a:pt x="70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67;p58">
              <a:extLst>
                <a:ext uri="{FF2B5EF4-FFF2-40B4-BE49-F238E27FC236}">
                  <a16:creationId xmlns:a16="http://schemas.microsoft.com/office/drawing/2014/main" id="{FE6087D3-976A-A74F-BAA4-062EEECB871F}"/>
                </a:ext>
              </a:extLst>
            </p:cNvPr>
            <p:cNvSpPr/>
            <p:nvPr/>
          </p:nvSpPr>
          <p:spPr>
            <a:xfrm>
              <a:off x="7427200" y="4252113"/>
              <a:ext cx="38900" cy="9026"/>
            </a:xfrm>
            <a:custGeom>
              <a:avLst/>
              <a:gdLst/>
              <a:ahLst/>
              <a:cxnLst/>
              <a:rect l="l" t="t" r="r" b="b"/>
              <a:pathLst>
                <a:path w="1211" h="281" extrusionOk="0">
                  <a:moveTo>
                    <a:pt x="139" y="1"/>
                  </a:moveTo>
                  <a:cubicBezTo>
                    <a:pt x="62" y="1"/>
                    <a:pt x="0" y="63"/>
                    <a:pt x="0" y="141"/>
                  </a:cubicBezTo>
                  <a:cubicBezTo>
                    <a:pt x="0" y="216"/>
                    <a:pt x="61" y="280"/>
                    <a:pt x="139" y="280"/>
                  </a:cubicBezTo>
                  <a:lnTo>
                    <a:pt x="1071" y="280"/>
                  </a:lnTo>
                  <a:cubicBezTo>
                    <a:pt x="1148" y="280"/>
                    <a:pt x="1210" y="216"/>
                    <a:pt x="1210" y="141"/>
                  </a:cubicBezTo>
                  <a:cubicBezTo>
                    <a:pt x="1210" y="64"/>
                    <a:pt x="1148" y="1"/>
                    <a:pt x="10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68;p58">
              <a:extLst>
                <a:ext uri="{FF2B5EF4-FFF2-40B4-BE49-F238E27FC236}">
                  <a16:creationId xmlns:a16="http://schemas.microsoft.com/office/drawing/2014/main" id="{DD430098-EFAE-1D42-A6C1-1D1F834718BF}"/>
                </a:ext>
              </a:extLst>
            </p:cNvPr>
            <p:cNvSpPr/>
            <p:nvPr/>
          </p:nvSpPr>
          <p:spPr>
            <a:xfrm>
              <a:off x="7436163" y="4270134"/>
              <a:ext cx="20944" cy="8930"/>
            </a:xfrm>
            <a:custGeom>
              <a:avLst/>
              <a:gdLst/>
              <a:ahLst/>
              <a:cxnLst/>
              <a:rect l="l" t="t" r="r" b="b"/>
              <a:pathLst>
                <a:path w="652" h="278" extrusionOk="0">
                  <a:moveTo>
                    <a:pt x="141" y="0"/>
                  </a:moveTo>
                  <a:cubicBezTo>
                    <a:pt x="64" y="0"/>
                    <a:pt x="0" y="62"/>
                    <a:pt x="0" y="139"/>
                  </a:cubicBezTo>
                  <a:cubicBezTo>
                    <a:pt x="0" y="214"/>
                    <a:pt x="63" y="278"/>
                    <a:pt x="141" y="278"/>
                  </a:cubicBezTo>
                  <a:lnTo>
                    <a:pt x="513" y="278"/>
                  </a:lnTo>
                  <a:cubicBezTo>
                    <a:pt x="590" y="278"/>
                    <a:pt x="652" y="214"/>
                    <a:pt x="652" y="139"/>
                  </a:cubicBezTo>
                  <a:cubicBezTo>
                    <a:pt x="652" y="62"/>
                    <a:pt x="591" y="0"/>
                    <a:pt x="51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69;p58">
              <a:extLst>
                <a:ext uri="{FF2B5EF4-FFF2-40B4-BE49-F238E27FC236}">
                  <a16:creationId xmlns:a16="http://schemas.microsoft.com/office/drawing/2014/main" id="{2D15A40A-DDEC-254C-A544-CA61058F8CCC}"/>
                </a:ext>
              </a:extLst>
            </p:cNvPr>
            <p:cNvSpPr/>
            <p:nvPr/>
          </p:nvSpPr>
          <p:spPr>
            <a:xfrm>
              <a:off x="7449591" y="4388318"/>
              <a:ext cx="30002" cy="17989"/>
            </a:xfrm>
            <a:custGeom>
              <a:avLst/>
              <a:gdLst/>
              <a:ahLst/>
              <a:cxnLst/>
              <a:rect l="l" t="t" r="r" b="b"/>
              <a:pathLst>
                <a:path w="934" h="560" extrusionOk="0">
                  <a:moveTo>
                    <a:pt x="1" y="1"/>
                  </a:moveTo>
                  <a:lnTo>
                    <a:pt x="1" y="560"/>
                  </a:lnTo>
                  <a:lnTo>
                    <a:pt x="877" y="560"/>
                  </a:lnTo>
                  <a:cubicBezTo>
                    <a:pt x="907" y="560"/>
                    <a:pt x="933" y="535"/>
                    <a:pt x="933" y="505"/>
                  </a:cubicBezTo>
                  <a:lnTo>
                    <a:pt x="933" y="57"/>
                  </a:lnTo>
                  <a:cubicBezTo>
                    <a:pt x="933" y="27"/>
                    <a:pt x="907" y="1"/>
                    <a:pt x="87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70;p58">
              <a:extLst>
                <a:ext uri="{FF2B5EF4-FFF2-40B4-BE49-F238E27FC236}">
                  <a16:creationId xmlns:a16="http://schemas.microsoft.com/office/drawing/2014/main" id="{FF8E318B-FFAC-0A40-8DBD-D7597A0261B0}"/>
                </a:ext>
              </a:extLst>
            </p:cNvPr>
            <p:cNvSpPr/>
            <p:nvPr/>
          </p:nvSpPr>
          <p:spPr>
            <a:xfrm>
              <a:off x="7445126" y="4306306"/>
              <a:ext cx="13267" cy="8994"/>
            </a:xfrm>
            <a:custGeom>
              <a:avLst/>
              <a:gdLst/>
              <a:ahLst/>
              <a:cxnLst/>
              <a:rect l="l" t="t" r="r" b="b"/>
              <a:pathLst>
                <a:path w="413" h="280" extrusionOk="0">
                  <a:moveTo>
                    <a:pt x="140" y="0"/>
                  </a:moveTo>
                  <a:cubicBezTo>
                    <a:pt x="65" y="0"/>
                    <a:pt x="1" y="63"/>
                    <a:pt x="1" y="141"/>
                  </a:cubicBezTo>
                  <a:cubicBezTo>
                    <a:pt x="1" y="216"/>
                    <a:pt x="62" y="280"/>
                    <a:pt x="140" y="280"/>
                  </a:cubicBezTo>
                  <a:lnTo>
                    <a:pt x="270" y="280"/>
                  </a:lnTo>
                  <a:cubicBezTo>
                    <a:pt x="348" y="280"/>
                    <a:pt x="412" y="217"/>
                    <a:pt x="409" y="141"/>
                  </a:cubicBezTo>
                  <a:cubicBezTo>
                    <a:pt x="409" y="64"/>
                    <a:pt x="348" y="0"/>
                    <a:pt x="2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71;p58">
              <a:extLst>
                <a:ext uri="{FF2B5EF4-FFF2-40B4-BE49-F238E27FC236}">
                  <a16:creationId xmlns:a16="http://schemas.microsoft.com/office/drawing/2014/main" id="{9914F915-8FFA-AB44-A7C1-40C4761B4FB7}"/>
                </a:ext>
              </a:extLst>
            </p:cNvPr>
            <p:cNvSpPr/>
            <p:nvPr/>
          </p:nvSpPr>
          <p:spPr>
            <a:xfrm>
              <a:off x="7445126" y="4326994"/>
              <a:ext cx="13170" cy="8994"/>
            </a:xfrm>
            <a:custGeom>
              <a:avLst/>
              <a:gdLst/>
              <a:ahLst/>
              <a:cxnLst/>
              <a:rect l="l" t="t" r="r" b="b"/>
              <a:pathLst>
                <a:path w="410" h="280" extrusionOk="0">
                  <a:moveTo>
                    <a:pt x="140" y="0"/>
                  </a:moveTo>
                  <a:cubicBezTo>
                    <a:pt x="65" y="0"/>
                    <a:pt x="1" y="64"/>
                    <a:pt x="1" y="141"/>
                  </a:cubicBezTo>
                  <a:cubicBezTo>
                    <a:pt x="1" y="216"/>
                    <a:pt x="62" y="280"/>
                    <a:pt x="140" y="280"/>
                  </a:cubicBezTo>
                  <a:lnTo>
                    <a:pt x="270" y="280"/>
                  </a:lnTo>
                  <a:cubicBezTo>
                    <a:pt x="348" y="280"/>
                    <a:pt x="409" y="216"/>
                    <a:pt x="409" y="141"/>
                  </a:cubicBezTo>
                  <a:cubicBezTo>
                    <a:pt x="409" y="64"/>
                    <a:pt x="348" y="0"/>
                    <a:pt x="2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72;p58">
              <a:extLst>
                <a:ext uri="{FF2B5EF4-FFF2-40B4-BE49-F238E27FC236}">
                  <a16:creationId xmlns:a16="http://schemas.microsoft.com/office/drawing/2014/main" id="{4BF62B6F-3B1A-1C45-9F6A-3AE10D475F57}"/>
                </a:ext>
              </a:extLst>
            </p:cNvPr>
            <p:cNvSpPr/>
            <p:nvPr/>
          </p:nvSpPr>
          <p:spPr>
            <a:xfrm>
              <a:off x="7445126" y="4347649"/>
              <a:ext cx="13267" cy="8994"/>
            </a:xfrm>
            <a:custGeom>
              <a:avLst/>
              <a:gdLst/>
              <a:ahLst/>
              <a:cxnLst/>
              <a:rect l="l" t="t" r="r" b="b"/>
              <a:pathLst>
                <a:path w="413" h="280" extrusionOk="0">
                  <a:moveTo>
                    <a:pt x="140" y="0"/>
                  </a:moveTo>
                  <a:cubicBezTo>
                    <a:pt x="65" y="0"/>
                    <a:pt x="1" y="62"/>
                    <a:pt x="1" y="139"/>
                  </a:cubicBezTo>
                  <a:cubicBezTo>
                    <a:pt x="1" y="216"/>
                    <a:pt x="62" y="280"/>
                    <a:pt x="140" y="280"/>
                  </a:cubicBezTo>
                  <a:lnTo>
                    <a:pt x="270" y="280"/>
                  </a:lnTo>
                  <a:cubicBezTo>
                    <a:pt x="348" y="280"/>
                    <a:pt x="412" y="216"/>
                    <a:pt x="409" y="139"/>
                  </a:cubicBezTo>
                  <a:cubicBezTo>
                    <a:pt x="409" y="64"/>
                    <a:pt x="348" y="0"/>
                    <a:pt x="2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73;p58">
              <a:extLst>
                <a:ext uri="{FF2B5EF4-FFF2-40B4-BE49-F238E27FC236}">
                  <a16:creationId xmlns:a16="http://schemas.microsoft.com/office/drawing/2014/main" id="{BDE64309-9621-8E4A-87B9-270027BB3F75}"/>
                </a:ext>
              </a:extLst>
            </p:cNvPr>
            <p:cNvSpPr/>
            <p:nvPr/>
          </p:nvSpPr>
          <p:spPr>
            <a:xfrm>
              <a:off x="7471789" y="4310482"/>
              <a:ext cx="71922" cy="41920"/>
            </a:xfrm>
            <a:custGeom>
              <a:avLst/>
              <a:gdLst/>
              <a:ahLst/>
              <a:cxnLst/>
              <a:rect l="l" t="t" r="r" b="b"/>
              <a:pathLst>
                <a:path w="2239" h="1305" extrusionOk="0">
                  <a:moveTo>
                    <a:pt x="94" y="1"/>
                  </a:moveTo>
                  <a:cubicBezTo>
                    <a:pt x="44" y="1"/>
                    <a:pt x="0" y="43"/>
                    <a:pt x="0" y="95"/>
                  </a:cubicBezTo>
                  <a:lnTo>
                    <a:pt x="0" y="607"/>
                  </a:lnTo>
                  <a:lnTo>
                    <a:pt x="39" y="746"/>
                  </a:lnTo>
                  <a:lnTo>
                    <a:pt x="0" y="885"/>
                  </a:lnTo>
                  <a:lnTo>
                    <a:pt x="0" y="1211"/>
                  </a:lnTo>
                  <a:cubicBezTo>
                    <a:pt x="0" y="1263"/>
                    <a:pt x="42" y="1305"/>
                    <a:pt x="94" y="1305"/>
                  </a:cubicBezTo>
                  <a:lnTo>
                    <a:pt x="420" y="1305"/>
                  </a:lnTo>
                  <a:lnTo>
                    <a:pt x="561" y="1267"/>
                  </a:lnTo>
                  <a:lnTo>
                    <a:pt x="700" y="1305"/>
                  </a:lnTo>
                  <a:lnTo>
                    <a:pt x="980" y="1305"/>
                  </a:lnTo>
                  <a:lnTo>
                    <a:pt x="1134" y="1267"/>
                  </a:lnTo>
                  <a:lnTo>
                    <a:pt x="1258" y="1305"/>
                  </a:lnTo>
                  <a:lnTo>
                    <a:pt x="1539" y="1305"/>
                  </a:lnTo>
                  <a:lnTo>
                    <a:pt x="1678" y="1267"/>
                  </a:lnTo>
                  <a:lnTo>
                    <a:pt x="1817" y="1305"/>
                  </a:lnTo>
                  <a:lnTo>
                    <a:pt x="2143" y="1305"/>
                  </a:lnTo>
                  <a:cubicBezTo>
                    <a:pt x="2194" y="1305"/>
                    <a:pt x="2238" y="1264"/>
                    <a:pt x="2238" y="1211"/>
                  </a:cubicBezTo>
                  <a:lnTo>
                    <a:pt x="2238" y="885"/>
                  </a:lnTo>
                  <a:lnTo>
                    <a:pt x="2199" y="746"/>
                  </a:lnTo>
                  <a:lnTo>
                    <a:pt x="2238" y="607"/>
                  </a:lnTo>
                  <a:lnTo>
                    <a:pt x="2238" y="93"/>
                  </a:lnTo>
                  <a:cubicBezTo>
                    <a:pt x="2238" y="43"/>
                    <a:pt x="2195" y="1"/>
                    <a:pt x="2144" y="1"/>
                  </a:cubicBezTo>
                  <a:lnTo>
                    <a:pt x="1819" y="1"/>
                  </a:lnTo>
                  <a:lnTo>
                    <a:pt x="1678" y="40"/>
                  </a:lnTo>
                  <a:lnTo>
                    <a:pt x="1539" y="1"/>
                  </a:lnTo>
                  <a:lnTo>
                    <a:pt x="1258" y="1"/>
                  </a:lnTo>
                  <a:lnTo>
                    <a:pt x="1119" y="40"/>
                  </a:lnTo>
                  <a:lnTo>
                    <a:pt x="980" y="1"/>
                  </a:lnTo>
                  <a:lnTo>
                    <a:pt x="700" y="1"/>
                  </a:lnTo>
                  <a:lnTo>
                    <a:pt x="561" y="40"/>
                  </a:lnTo>
                  <a:lnTo>
                    <a:pt x="42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74;p58">
              <a:extLst>
                <a:ext uri="{FF2B5EF4-FFF2-40B4-BE49-F238E27FC236}">
                  <a16:creationId xmlns:a16="http://schemas.microsoft.com/office/drawing/2014/main" id="{20F7A905-83EF-294E-9F4A-7267D85FD83A}"/>
                </a:ext>
              </a:extLst>
            </p:cNvPr>
            <p:cNvSpPr/>
            <p:nvPr/>
          </p:nvSpPr>
          <p:spPr>
            <a:xfrm>
              <a:off x="7471724" y="4329981"/>
              <a:ext cx="71890" cy="9026"/>
            </a:xfrm>
            <a:custGeom>
              <a:avLst/>
              <a:gdLst/>
              <a:ahLst/>
              <a:cxnLst/>
              <a:rect l="l" t="t" r="r" b="b"/>
              <a:pathLst>
                <a:path w="2238" h="281" extrusionOk="0">
                  <a:moveTo>
                    <a:pt x="1" y="0"/>
                  </a:moveTo>
                  <a:lnTo>
                    <a:pt x="1" y="281"/>
                  </a:lnTo>
                  <a:lnTo>
                    <a:pt x="2238" y="281"/>
                  </a:lnTo>
                  <a:lnTo>
                    <a:pt x="22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75;p58">
              <a:extLst>
                <a:ext uri="{FF2B5EF4-FFF2-40B4-BE49-F238E27FC236}">
                  <a16:creationId xmlns:a16="http://schemas.microsoft.com/office/drawing/2014/main" id="{9C3386BD-B87C-8743-AE42-60FB0F18B5C4}"/>
                </a:ext>
              </a:extLst>
            </p:cNvPr>
            <p:cNvSpPr/>
            <p:nvPr/>
          </p:nvSpPr>
          <p:spPr>
            <a:xfrm>
              <a:off x="7485217" y="4310482"/>
              <a:ext cx="9059" cy="41920"/>
            </a:xfrm>
            <a:custGeom>
              <a:avLst/>
              <a:gdLst/>
              <a:ahLst/>
              <a:cxnLst/>
              <a:rect l="l" t="t" r="r" b="b"/>
              <a:pathLst>
                <a:path w="282" h="1305" extrusionOk="0">
                  <a:moveTo>
                    <a:pt x="1" y="1"/>
                  </a:moveTo>
                  <a:lnTo>
                    <a:pt x="1" y="607"/>
                  </a:lnTo>
                  <a:lnTo>
                    <a:pt x="40" y="743"/>
                  </a:lnTo>
                  <a:lnTo>
                    <a:pt x="1" y="885"/>
                  </a:lnTo>
                  <a:lnTo>
                    <a:pt x="1" y="1305"/>
                  </a:lnTo>
                  <a:lnTo>
                    <a:pt x="282" y="1305"/>
                  </a:lnTo>
                  <a:lnTo>
                    <a:pt x="282" y="885"/>
                  </a:lnTo>
                  <a:lnTo>
                    <a:pt x="244" y="752"/>
                  </a:lnTo>
                  <a:lnTo>
                    <a:pt x="282" y="607"/>
                  </a:lnTo>
                  <a:lnTo>
                    <a:pt x="2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76;p58">
              <a:extLst>
                <a:ext uri="{FF2B5EF4-FFF2-40B4-BE49-F238E27FC236}">
                  <a16:creationId xmlns:a16="http://schemas.microsoft.com/office/drawing/2014/main" id="{A96BF7F4-FA94-8249-833E-F76946BB2652}"/>
                </a:ext>
              </a:extLst>
            </p:cNvPr>
            <p:cNvSpPr/>
            <p:nvPr/>
          </p:nvSpPr>
          <p:spPr>
            <a:xfrm>
              <a:off x="7485217" y="4329981"/>
              <a:ext cx="9059" cy="9026"/>
            </a:xfrm>
            <a:custGeom>
              <a:avLst/>
              <a:gdLst/>
              <a:ahLst/>
              <a:cxnLst/>
              <a:rect l="l" t="t" r="r" b="b"/>
              <a:pathLst>
                <a:path w="282" h="281" extrusionOk="0">
                  <a:moveTo>
                    <a:pt x="1" y="0"/>
                  </a:moveTo>
                  <a:lnTo>
                    <a:pt x="1" y="281"/>
                  </a:lnTo>
                  <a:lnTo>
                    <a:pt x="282" y="281"/>
                  </a:lnTo>
                  <a:lnTo>
                    <a:pt x="2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77;p58">
              <a:extLst>
                <a:ext uri="{FF2B5EF4-FFF2-40B4-BE49-F238E27FC236}">
                  <a16:creationId xmlns:a16="http://schemas.microsoft.com/office/drawing/2014/main" id="{A955DEFA-E418-FA4E-8F47-8FC6C596A076}"/>
                </a:ext>
              </a:extLst>
            </p:cNvPr>
            <p:cNvSpPr/>
            <p:nvPr/>
          </p:nvSpPr>
          <p:spPr>
            <a:xfrm>
              <a:off x="7503206" y="4310482"/>
              <a:ext cx="9026" cy="41920"/>
            </a:xfrm>
            <a:custGeom>
              <a:avLst/>
              <a:gdLst/>
              <a:ahLst/>
              <a:cxnLst/>
              <a:rect l="l" t="t" r="r" b="b"/>
              <a:pathLst>
                <a:path w="281" h="1305" extrusionOk="0">
                  <a:moveTo>
                    <a:pt x="1" y="1"/>
                  </a:moveTo>
                  <a:lnTo>
                    <a:pt x="1" y="607"/>
                  </a:lnTo>
                  <a:lnTo>
                    <a:pt x="39" y="746"/>
                  </a:lnTo>
                  <a:lnTo>
                    <a:pt x="1" y="885"/>
                  </a:lnTo>
                  <a:lnTo>
                    <a:pt x="1" y="1305"/>
                  </a:lnTo>
                  <a:lnTo>
                    <a:pt x="280" y="1305"/>
                  </a:lnTo>
                  <a:lnTo>
                    <a:pt x="280" y="885"/>
                  </a:lnTo>
                  <a:lnTo>
                    <a:pt x="243" y="746"/>
                  </a:lnTo>
                  <a:lnTo>
                    <a:pt x="280" y="607"/>
                  </a:lnTo>
                  <a:lnTo>
                    <a:pt x="2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78;p58">
              <a:extLst>
                <a:ext uri="{FF2B5EF4-FFF2-40B4-BE49-F238E27FC236}">
                  <a16:creationId xmlns:a16="http://schemas.microsoft.com/office/drawing/2014/main" id="{6EC10B92-CA56-8844-896A-B229190841A1}"/>
                </a:ext>
              </a:extLst>
            </p:cNvPr>
            <p:cNvSpPr/>
            <p:nvPr/>
          </p:nvSpPr>
          <p:spPr>
            <a:xfrm>
              <a:off x="7503206" y="4329981"/>
              <a:ext cx="9026" cy="9026"/>
            </a:xfrm>
            <a:custGeom>
              <a:avLst/>
              <a:gdLst/>
              <a:ahLst/>
              <a:cxnLst/>
              <a:rect l="l" t="t" r="r" b="b"/>
              <a:pathLst>
                <a:path w="281" h="281" extrusionOk="0">
                  <a:moveTo>
                    <a:pt x="1" y="0"/>
                  </a:moveTo>
                  <a:lnTo>
                    <a:pt x="1" y="281"/>
                  </a:lnTo>
                  <a:lnTo>
                    <a:pt x="280" y="281"/>
                  </a:lnTo>
                  <a:lnTo>
                    <a:pt x="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79;p58">
              <a:extLst>
                <a:ext uri="{FF2B5EF4-FFF2-40B4-BE49-F238E27FC236}">
                  <a16:creationId xmlns:a16="http://schemas.microsoft.com/office/drawing/2014/main" id="{4F9C70F2-31F2-2B41-9C7A-317062A3445F}"/>
                </a:ext>
              </a:extLst>
            </p:cNvPr>
            <p:cNvSpPr/>
            <p:nvPr/>
          </p:nvSpPr>
          <p:spPr>
            <a:xfrm>
              <a:off x="7521163" y="4310482"/>
              <a:ext cx="9059" cy="41920"/>
            </a:xfrm>
            <a:custGeom>
              <a:avLst/>
              <a:gdLst/>
              <a:ahLst/>
              <a:cxnLst/>
              <a:rect l="l" t="t" r="r" b="b"/>
              <a:pathLst>
                <a:path w="282" h="1305" extrusionOk="0">
                  <a:moveTo>
                    <a:pt x="1" y="1"/>
                  </a:moveTo>
                  <a:lnTo>
                    <a:pt x="1" y="607"/>
                  </a:lnTo>
                  <a:lnTo>
                    <a:pt x="38" y="746"/>
                  </a:lnTo>
                  <a:lnTo>
                    <a:pt x="1" y="885"/>
                  </a:lnTo>
                  <a:lnTo>
                    <a:pt x="1" y="1305"/>
                  </a:lnTo>
                  <a:lnTo>
                    <a:pt x="282" y="1305"/>
                  </a:lnTo>
                  <a:lnTo>
                    <a:pt x="282" y="885"/>
                  </a:lnTo>
                  <a:lnTo>
                    <a:pt x="243" y="746"/>
                  </a:lnTo>
                  <a:lnTo>
                    <a:pt x="282" y="607"/>
                  </a:lnTo>
                  <a:lnTo>
                    <a:pt x="2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80;p58">
              <a:extLst>
                <a:ext uri="{FF2B5EF4-FFF2-40B4-BE49-F238E27FC236}">
                  <a16:creationId xmlns:a16="http://schemas.microsoft.com/office/drawing/2014/main" id="{C21844EC-935C-9941-B6F5-5F2090EC634B}"/>
                </a:ext>
              </a:extLst>
            </p:cNvPr>
            <p:cNvSpPr/>
            <p:nvPr/>
          </p:nvSpPr>
          <p:spPr>
            <a:xfrm>
              <a:off x="7521163" y="4329981"/>
              <a:ext cx="9059" cy="9026"/>
            </a:xfrm>
            <a:custGeom>
              <a:avLst/>
              <a:gdLst/>
              <a:ahLst/>
              <a:cxnLst/>
              <a:rect l="l" t="t" r="r" b="b"/>
              <a:pathLst>
                <a:path w="282" h="281" extrusionOk="0">
                  <a:moveTo>
                    <a:pt x="1" y="0"/>
                  </a:moveTo>
                  <a:lnTo>
                    <a:pt x="1" y="281"/>
                  </a:lnTo>
                  <a:lnTo>
                    <a:pt x="282" y="281"/>
                  </a:lnTo>
                  <a:lnTo>
                    <a:pt x="2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2681;p58">
            <a:extLst>
              <a:ext uri="{FF2B5EF4-FFF2-40B4-BE49-F238E27FC236}">
                <a16:creationId xmlns:a16="http://schemas.microsoft.com/office/drawing/2014/main" id="{3238D566-D5B4-4F47-B650-74FDA4D66E93}"/>
              </a:ext>
            </a:extLst>
          </p:cNvPr>
          <p:cNvGrpSpPr/>
          <p:nvPr/>
        </p:nvGrpSpPr>
        <p:grpSpPr>
          <a:xfrm>
            <a:off x="85984" y="4994676"/>
            <a:ext cx="218722" cy="297647"/>
            <a:chOff x="6686515" y="4126990"/>
            <a:chExt cx="218722" cy="297647"/>
          </a:xfrm>
        </p:grpSpPr>
        <p:sp>
          <p:nvSpPr>
            <p:cNvPr id="48" name="Google Shape;2682;p58">
              <a:extLst>
                <a:ext uri="{FF2B5EF4-FFF2-40B4-BE49-F238E27FC236}">
                  <a16:creationId xmlns:a16="http://schemas.microsoft.com/office/drawing/2014/main" id="{B52BE169-D06B-414B-98F0-0606DFAA48A7}"/>
                </a:ext>
              </a:extLst>
            </p:cNvPr>
            <p:cNvSpPr/>
            <p:nvPr/>
          </p:nvSpPr>
          <p:spPr>
            <a:xfrm>
              <a:off x="6687832" y="4126990"/>
              <a:ext cx="217405" cy="296426"/>
            </a:xfrm>
            <a:custGeom>
              <a:avLst/>
              <a:gdLst/>
              <a:ahLst/>
              <a:cxnLst/>
              <a:rect l="l" t="t" r="r" b="b"/>
              <a:pathLst>
                <a:path w="6768" h="9228" extrusionOk="0">
                  <a:moveTo>
                    <a:pt x="336" y="0"/>
                  </a:moveTo>
                  <a:cubicBezTo>
                    <a:pt x="304" y="0"/>
                    <a:pt x="271" y="5"/>
                    <a:pt x="242" y="10"/>
                  </a:cubicBezTo>
                  <a:cubicBezTo>
                    <a:pt x="81" y="52"/>
                    <a:pt x="0" y="274"/>
                    <a:pt x="0" y="448"/>
                  </a:cubicBezTo>
                  <a:lnTo>
                    <a:pt x="0" y="8854"/>
                  </a:lnTo>
                  <a:cubicBezTo>
                    <a:pt x="0" y="9061"/>
                    <a:pt x="167" y="9227"/>
                    <a:pt x="372" y="9227"/>
                  </a:cubicBezTo>
                  <a:lnTo>
                    <a:pt x="6263" y="9227"/>
                  </a:lnTo>
                  <a:cubicBezTo>
                    <a:pt x="6436" y="9227"/>
                    <a:pt x="6711" y="9146"/>
                    <a:pt x="6756" y="8984"/>
                  </a:cubicBezTo>
                  <a:cubicBezTo>
                    <a:pt x="6763" y="8955"/>
                    <a:pt x="6768" y="8925"/>
                    <a:pt x="6768" y="8893"/>
                  </a:cubicBezTo>
                  <a:lnTo>
                    <a:pt x="6768" y="372"/>
                  </a:lnTo>
                  <a:cubicBezTo>
                    <a:pt x="6768" y="167"/>
                    <a:pt x="6601" y="0"/>
                    <a:pt x="6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83;p58">
              <a:extLst>
                <a:ext uri="{FF2B5EF4-FFF2-40B4-BE49-F238E27FC236}">
                  <a16:creationId xmlns:a16="http://schemas.microsoft.com/office/drawing/2014/main" id="{1996C0EC-3F75-254C-BD89-A3C0B3C4F248}"/>
                </a:ext>
              </a:extLst>
            </p:cNvPr>
            <p:cNvSpPr/>
            <p:nvPr/>
          </p:nvSpPr>
          <p:spPr>
            <a:xfrm>
              <a:off x="6686515" y="4127343"/>
              <a:ext cx="218272" cy="297294"/>
            </a:xfrm>
            <a:custGeom>
              <a:avLst/>
              <a:gdLst/>
              <a:ahLst/>
              <a:cxnLst/>
              <a:rect l="l" t="t" r="r" b="b"/>
              <a:pathLst>
                <a:path w="6795" h="9255" extrusionOk="0">
                  <a:moveTo>
                    <a:pt x="281" y="1"/>
                  </a:moveTo>
                  <a:cubicBezTo>
                    <a:pt x="121" y="41"/>
                    <a:pt x="1" y="189"/>
                    <a:pt x="1" y="363"/>
                  </a:cubicBezTo>
                  <a:lnTo>
                    <a:pt x="1" y="8882"/>
                  </a:lnTo>
                  <a:cubicBezTo>
                    <a:pt x="1" y="9088"/>
                    <a:pt x="167" y="9254"/>
                    <a:pt x="374" y="9254"/>
                  </a:cubicBezTo>
                  <a:lnTo>
                    <a:pt x="6432" y="9254"/>
                  </a:lnTo>
                  <a:cubicBezTo>
                    <a:pt x="6606" y="9254"/>
                    <a:pt x="6752" y="9135"/>
                    <a:pt x="6794" y="8973"/>
                  </a:cubicBezTo>
                  <a:lnTo>
                    <a:pt x="449" y="8973"/>
                  </a:lnTo>
                  <a:cubicBezTo>
                    <a:pt x="358" y="8973"/>
                    <a:pt x="281" y="8898"/>
                    <a:pt x="281" y="8805"/>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84;p58">
              <a:extLst>
                <a:ext uri="{FF2B5EF4-FFF2-40B4-BE49-F238E27FC236}">
                  <a16:creationId xmlns:a16="http://schemas.microsoft.com/office/drawing/2014/main" id="{E0C0DC0E-2218-BE41-A606-8ADE09376B4C}"/>
                </a:ext>
              </a:extLst>
            </p:cNvPr>
            <p:cNvSpPr/>
            <p:nvPr/>
          </p:nvSpPr>
          <p:spPr>
            <a:xfrm>
              <a:off x="6704505" y="4144883"/>
              <a:ext cx="182713" cy="131220"/>
            </a:xfrm>
            <a:custGeom>
              <a:avLst/>
              <a:gdLst/>
              <a:ahLst/>
              <a:cxnLst/>
              <a:rect l="l" t="t" r="r" b="b"/>
              <a:pathLst>
                <a:path w="5688" h="4085" extrusionOk="0">
                  <a:moveTo>
                    <a:pt x="95" y="1"/>
                  </a:moveTo>
                  <a:cubicBezTo>
                    <a:pt x="41" y="1"/>
                    <a:pt x="1" y="44"/>
                    <a:pt x="1" y="95"/>
                  </a:cubicBezTo>
                  <a:lnTo>
                    <a:pt x="1" y="3990"/>
                  </a:lnTo>
                  <a:cubicBezTo>
                    <a:pt x="1" y="4044"/>
                    <a:pt x="44" y="4084"/>
                    <a:pt x="95" y="4084"/>
                  </a:cubicBezTo>
                  <a:lnTo>
                    <a:pt x="5593" y="4084"/>
                  </a:lnTo>
                  <a:cubicBezTo>
                    <a:pt x="5647" y="4084"/>
                    <a:pt x="5687" y="4041"/>
                    <a:pt x="5687" y="3990"/>
                  </a:cubicBezTo>
                  <a:lnTo>
                    <a:pt x="5687" y="95"/>
                  </a:lnTo>
                  <a:cubicBezTo>
                    <a:pt x="5687" y="43"/>
                    <a:pt x="5644" y="1"/>
                    <a:pt x="559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85;p58">
              <a:extLst>
                <a:ext uri="{FF2B5EF4-FFF2-40B4-BE49-F238E27FC236}">
                  <a16:creationId xmlns:a16="http://schemas.microsoft.com/office/drawing/2014/main" id="{5E8A67A2-BB62-DF46-B9F1-A00BFA679559}"/>
                </a:ext>
              </a:extLst>
            </p:cNvPr>
            <p:cNvSpPr/>
            <p:nvPr/>
          </p:nvSpPr>
          <p:spPr>
            <a:xfrm>
              <a:off x="6723683" y="4162840"/>
              <a:ext cx="145579" cy="94087"/>
            </a:xfrm>
            <a:custGeom>
              <a:avLst/>
              <a:gdLst/>
              <a:ahLst/>
              <a:cxnLst/>
              <a:rect l="l" t="t" r="r" b="b"/>
              <a:pathLst>
                <a:path w="4532" h="2929" extrusionOk="0">
                  <a:moveTo>
                    <a:pt x="225" y="0"/>
                  </a:moveTo>
                  <a:lnTo>
                    <a:pt x="57" y="38"/>
                  </a:lnTo>
                  <a:cubicBezTo>
                    <a:pt x="25" y="38"/>
                    <a:pt x="0" y="64"/>
                    <a:pt x="0" y="94"/>
                  </a:cubicBezTo>
                  <a:lnTo>
                    <a:pt x="0" y="2872"/>
                  </a:lnTo>
                  <a:cubicBezTo>
                    <a:pt x="0" y="2903"/>
                    <a:pt x="25" y="2929"/>
                    <a:pt x="57" y="2929"/>
                  </a:cubicBezTo>
                  <a:lnTo>
                    <a:pt x="4437" y="2929"/>
                  </a:lnTo>
                  <a:cubicBezTo>
                    <a:pt x="4468" y="2929"/>
                    <a:pt x="4494" y="2903"/>
                    <a:pt x="4494" y="2872"/>
                  </a:cubicBezTo>
                  <a:lnTo>
                    <a:pt x="4531" y="2705"/>
                  </a:lnTo>
                  <a:lnTo>
                    <a:pt x="4531" y="57"/>
                  </a:lnTo>
                  <a:cubicBezTo>
                    <a:pt x="4531" y="26"/>
                    <a:pt x="4505" y="0"/>
                    <a:pt x="44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86;p58">
              <a:extLst>
                <a:ext uri="{FF2B5EF4-FFF2-40B4-BE49-F238E27FC236}">
                  <a16:creationId xmlns:a16="http://schemas.microsoft.com/office/drawing/2014/main" id="{E4A66790-E410-C140-B17F-488983F966FD}"/>
                </a:ext>
              </a:extLst>
            </p:cNvPr>
            <p:cNvSpPr/>
            <p:nvPr/>
          </p:nvSpPr>
          <p:spPr>
            <a:xfrm>
              <a:off x="6722494" y="4162840"/>
              <a:ext cx="146768" cy="95275"/>
            </a:xfrm>
            <a:custGeom>
              <a:avLst/>
              <a:gdLst/>
              <a:ahLst/>
              <a:cxnLst/>
              <a:rect l="l" t="t" r="r" b="b"/>
              <a:pathLst>
                <a:path w="4569" h="2966" extrusionOk="0">
                  <a:moveTo>
                    <a:pt x="57" y="0"/>
                  </a:moveTo>
                  <a:cubicBezTo>
                    <a:pt x="26" y="0"/>
                    <a:pt x="1" y="26"/>
                    <a:pt x="1" y="57"/>
                  </a:cubicBezTo>
                  <a:lnTo>
                    <a:pt x="1" y="2909"/>
                  </a:lnTo>
                  <a:cubicBezTo>
                    <a:pt x="1" y="2939"/>
                    <a:pt x="26" y="2965"/>
                    <a:pt x="57" y="2965"/>
                  </a:cubicBezTo>
                  <a:lnTo>
                    <a:pt x="4512" y="2965"/>
                  </a:lnTo>
                  <a:cubicBezTo>
                    <a:pt x="4544" y="2965"/>
                    <a:pt x="4568" y="2939"/>
                    <a:pt x="4568" y="2909"/>
                  </a:cubicBezTo>
                  <a:lnTo>
                    <a:pt x="4568" y="2705"/>
                  </a:lnTo>
                  <a:lnTo>
                    <a:pt x="318" y="2705"/>
                  </a:lnTo>
                  <a:cubicBezTo>
                    <a:pt x="286" y="2705"/>
                    <a:pt x="262" y="2678"/>
                    <a:pt x="262" y="2648"/>
                  </a:cubicBezTo>
                  <a:lnTo>
                    <a:pt x="26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87;p58">
              <a:extLst>
                <a:ext uri="{FF2B5EF4-FFF2-40B4-BE49-F238E27FC236}">
                  <a16:creationId xmlns:a16="http://schemas.microsoft.com/office/drawing/2014/main" id="{0BB67F27-9C76-CE47-8713-64A8D67A38F2}"/>
                </a:ext>
              </a:extLst>
            </p:cNvPr>
            <p:cNvSpPr/>
            <p:nvPr/>
          </p:nvSpPr>
          <p:spPr>
            <a:xfrm>
              <a:off x="6704569" y="4317356"/>
              <a:ext cx="65883" cy="65947"/>
            </a:xfrm>
            <a:custGeom>
              <a:avLst/>
              <a:gdLst/>
              <a:ahLst/>
              <a:cxnLst/>
              <a:rect l="l" t="t" r="r" b="b"/>
              <a:pathLst>
                <a:path w="2051" h="2053" extrusionOk="0">
                  <a:moveTo>
                    <a:pt x="970" y="1"/>
                  </a:moveTo>
                  <a:lnTo>
                    <a:pt x="914" y="38"/>
                  </a:lnTo>
                  <a:cubicBezTo>
                    <a:pt x="811" y="38"/>
                    <a:pt x="727" y="122"/>
                    <a:pt x="727" y="225"/>
                  </a:cubicBezTo>
                  <a:lnTo>
                    <a:pt x="727" y="636"/>
                  </a:lnTo>
                  <a:cubicBezTo>
                    <a:pt x="727" y="667"/>
                    <a:pt x="669" y="691"/>
                    <a:pt x="637" y="691"/>
                  </a:cubicBezTo>
                  <a:lnTo>
                    <a:pt x="187" y="691"/>
                  </a:lnTo>
                  <a:cubicBezTo>
                    <a:pt x="83" y="691"/>
                    <a:pt x="0" y="775"/>
                    <a:pt x="0" y="878"/>
                  </a:cubicBezTo>
                  <a:lnTo>
                    <a:pt x="0" y="1082"/>
                  </a:lnTo>
                  <a:lnTo>
                    <a:pt x="38" y="1139"/>
                  </a:lnTo>
                  <a:cubicBezTo>
                    <a:pt x="38" y="1241"/>
                    <a:pt x="122" y="1325"/>
                    <a:pt x="225" y="1325"/>
                  </a:cubicBezTo>
                  <a:lnTo>
                    <a:pt x="672" y="1325"/>
                  </a:lnTo>
                  <a:cubicBezTo>
                    <a:pt x="702" y="1325"/>
                    <a:pt x="727" y="1350"/>
                    <a:pt x="727" y="1382"/>
                  </a:cubicBezTo>
                  <a:lnTo>
                    <a:pt x="727" y="1828"/>
                  </a:lnTo>
                  <a:cubicBezTo>
                    <a:pt x="727" y="1932"/>
                    <a:pt x="811" y="2014"/>
                    <a:pt x="914" y="2014"/>
                  </a:cubicBezTo>
                  <a:lnTo>
                    <a:pt x="970" y="2052"/>
                  </a:lnTo>
                  <a:lnTo>
                    <a:pt x="1174" y="2052"/>
                  </a:lnTo>
                  <a:cubicBezTo>
                    <a:pt x="1277" y="2052"/>
                    <a:pt x="1361" y="1970"/>
                    <a:pt x="1361" y="1867"/>
                  </a:cubicBezTo>
                  <a:lnTo>
                    <a:pt x="1361" y="1418"/>
                  </a:lnTo>
                  <a:cubicBezTo>
                    <a:pt x="1361" y="1386"/>
                    <a:pt x="1386" y="1362"/>
                    <a:pt x="1417" y="1362"/>
                  </a:cubicBezTo>
                  <a:lnTo>
                    <a:pt x="1863" y="1362"/>
                  </a:lnTo>
                  <a:cubicBezTo>
                    <a:pt x="1968" y="1362"/>
                    <a:pt x="2050" y="1278"/>
                    <a:pt x="2050" y="1175"/>
                  </a:cubicBezTo>
                  <a:lnTo>
                    <a:pt x="2050" y="877"/>
                  </a:lnTo>
                  <a:cubicBezTo>
                    <a:pt x="2050" y="775"/>
                    <a:pt x="1968" y="691"/>
                    <a:pt x="1863" y="691"/>
                  </a:cubicBezTo>
                  <a:lnTo>
                    <a:pt x="1417" y="691"/>
                  </a:lnTo>
                  <a:cubicBezTo>
                    <a:pt x="1386" y="691"/>
                    <a:pt x="1361" y="667"/>
                    <a:pt x="1361" y="635"/>
                  </a:cubicBezTo>
                  <a:lnTo>
                    <a:pt x="1361" y="188"/>
                  </a:lnTo>
                  <a:cubicBezTo>
                    <a:pt x="1361" y="83"/>
                    <a:pt x="1277" y="1"/>
                    <a:pt x="1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88;p58">
              <a:extLst>
                <a:ext uri="{FF2B5EF4-FFF2-40B4-BE49-F238E27FC236}">
                  <a16:creationId xmlns:a16="http://schemas.microsoft.com/office/drawing/2014/main" id="{23E1FB89-ADCB-674D-AF80-F757CC0D6770}"/>
                </a:ext>
              </a:extLst>
            </p:cNvPr>
            <p:cNvSpPr/>
            <p:nvPr/>
          </p:nvSpPr>
          <p:spPr>
            <a:xfrm>
              <a:off x="6704505" y="4352050"/>
              <a:ext cx="31191" cy="31255"/>
            </a:xfrm>
            <a:custGeom>
              <a:avLst/>
              <a:gdLst/>
              <a:ahLst/>
              <a:cxnLst/>
              <a:rect l="l" t="t" r="r" b="b"/>
              <a:pathLst>
                <a:path w="971" h="973" extrusionOk="0">
                  <a:moveTo>
                    <a:pt x="1" y="1"/>
                  </a:moveTo>
                  <a:lnTo>
                    <a:pt x="1" y="95"/>
                  </a:lnTo>
                  <a:cubicBezTo>
                    <a:pt x="1" y="198"/>
                    <a:pt x="83" y="282"/>
                    <a:pt x="186" y="282"/>
                  </a:cubicBezTo>
                  <a:lnTo>
                    <a:pt x="633" y="282"/>
                  </a:lnTo>
                  <a:cubicBezTo>
                    <a:pt x="664" y="282"/>
                    <a:pt x="690" y="306"/>
                    <a:pt x="690" y="338"/>
                  </a:cubicBezTo>
                  <a:lnTo>
                    <a:pt x="690" y="787"/>
                  </a:lnTo>
                  <a:cubicBezTo>
                    <a:pt x="690" y="890"/>
                    <a:pt x="772" y="972"/>
                    <a:pt x="877" y="972"/>
                  </a:cubicBezTo>
                  <a:lnTo>
                    <a:pt x="971" y="972"/>
                  </a:lnTo>
                  <a:lnTo>
                    <a:pt x="971" y="59"/>
                  </a:lnTo>
                  <a:cubicBezTo>
                    <a:pt x="971" y="28"/>
                    <a:pt x="946" y="2"/>
                    <a:pt x="91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89;p58">
              <a:extLst>
                <a:ext uri="{FF2B5EF4-FFF2-40B4-BE49-F238E27FC236}">
                  <a16:creationId xmlns:a16="http://schemas.microsoft.com/office/drawing/2014/main" id="{217F5DB3-FA68-BF45-B6DA-8B65D5E3EE7B}"/>
                </a:ext>
              </a:extLst>
            </p:cNvPr>
            <p:cNvSpPr/>
            <p:nvPr/>
          </p:nvSpPr>
          <p:spPr>
            <a:xfrm>
              <a:off x="6725032" y="4317356"/>
              <a:ext cx="10729" cy="22165"/>
            </a:xfrm>
            <a:custGeom>
              <a:avLst/>
              <a:gdLst/>
              <a:ahLst/>
              <a:cxnLst/>
              <a:rect l="l" t="t" r="r" b="b"/>
              <a:pathLst>
                <a:path w="334" h="690" extrusionOk="0">
                  <a:moveTo>
                    <a:pt x="239" y="1"/>
                  </a:moveTo>
                  <a:cubicBezTo>
                    <a:pt x="136" y="1"/>
                    <a:pt x="52" y="83"/>
                    <a:pt x="52" y="188"/>
                  </a:cubicBezTo>
                  <a:lnTo>
                    <a:pt x="52" y="633"/>
                  </a:lnTo>
                  <a:cubicBezTo>
                    <a:pt x="52" y="662"/>
                    <a:pt x="28" y="687"/>
                    <a:pt x="0" y="690"/>
                  </a:cubicBezTo>
                  <a:lnTo>
                    <a:pt x="277" y="690"/>
                  </a:lnTo>
                  <a:cubicBezTo>
                    <a:pt x="307" y="690"/>
                    <a:pt x="333" y="665"/>
                    <a:pt x="333" y="633"/>
                  </a:cubicBezTo>
                  <a:lnTo>
                    <a:pt x="333"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90;p58">
              <a:extLst>
                <a:ext uri="{FF2B5EF4-FFF2-40B4-BE49-F238E27FC236}">
                  <a16:creationId xmlns:a16="http://schemas.microsoft.com/office/drawing/2014/main" id="{9785899C-B268-B640-BD73-720B08B5A658}"/>
                </a:ext>
              </a:extLst>
            </p:cNvPr>
            <p:cNvSpPr/>
            <p:nvPr/>
          </p:nvSpPr>
          <p:spPr>
            <a:xfrm>
              <a:off x="6767371" y="4293970"/>
              <a:ext cx="18053" cy="18085"/>
            </a:xfrm>
            <a:custGeom>
              <a:avLst/>
              <a:gdLst/>
              <a:ahLst/>
              <a:cxnLst/>
              <a:rect l="l" t="t" r="r" b="b"/>
              <a:pathLst>
                <a:path w="562" h="563" extrusionOk="0">
                  <a:moveTo>
                    <a:pt x="282" y="1"/>
                  </a:moveTo>
                  <a:cubicBezTo>
                    <a:pt x="127" y="1"/>
                    <a:pt x="1" y="127"/>
                    <a:pt x="1" y="281"/>
                  </a:cubicBezTo>
                  <a:cubicBezTo>
                    <a:pt x="1" y="436"/>
                    <a:pt x="127" y="562"/>
                    <a:pt x="282" y="562"/>
                  </a:cubicBezTo>
                  <a:cubicBezTo>
                    <a:pt x="437" y="562"/>
                    <a:pt x="561" y="436"/>
                    <a:pt x="561" y="281"/>
                  </a:cubicBezTo>
                  <a:cubicBezTo>
                    <a:pt x="561" y="127"/>
                    <a:pt x="437" y="1"/>
                    <a:pt x="28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91;p58">
              <a:extLst>
                <a:ext uri="{FF2B5EF4-FFF2-40B4-BE49-F238E27FC236}">
                  <a16:creationId xmlns:a16="http://schemas.microsoft.com/office/drawing/2014/main" id="{551C9934-38B2-4842-A7C2-304111865CDF}"/>
                </a:ext>
              </a:extLst>
            </p:cNvPr>
            <p:cNvSpPr/>
            <p:nvPr/>
          </p:nvSpPr>
          <p:spPr>
            <a:xfrm>
              <a:off x="6806274" y="4293970"/>
              <a:ext cx="18053" cy="18085"/>
            </a:xfrm>
            <a:custGeom>
              <a:avLst/>
              <a:gdLst/>
              <a:ahLst/>
              <a:cxnLst/>
              <a:rect l="l" t="t" r="r" b="b"/>
              <a:pathLst>
                <a:path w="562" h="563" extrusionOk="0">
                  <a:moveTo>
                    <a:pt x="281" y="1"/>
                  </a:moveTo>
                  <a:cubicBezTo>
                    <a:pt x="126" y="1"/>
                    <a:pt x="0" y="127"/>
                    <a:pt x="0" y="281"/>
                  </a:cubicBezTo>
                  <a:cubicBezTo>
                    <a:pt x="0" y="436"/>
                    <a:pt x="126" y="562"/>
                    <a:pt x="281" y="562"/>
                  </a:cubicBezTo>
                  <a:cubicBezTo>
                    <a:pt x="436" y="562"/>
                    <a:pt x="562" y="436"/>
                    <a:pt x="562" y="281"/>
                  </a:cubicBezTo>
                  <a:cubicBezTo>
                    <a:pt x="562" y="127"/>
                    <a:pt x="436" y="1"/>
                    <a:pt x="28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92;p58">
              <a:extLst>
                <a:ext uri="{FF2B5EF4-FFF2-40B4-BE49-F238E27FC236}">
                  <a16:creationId xmlns:a16="http://schemas.microsoft.com/office/drawing/2014/main" id="{15589A7F-D182-C044-AEE6-8AB969668D10}"/>
                </a:ext>
              </a:extLst>
            </p:cNvPr>
            <p:cNvSpPr/>
            <p:nvPr/>
          </p:nvSpPr>
          <p:spPr>
            <a:xfrm>
              <a:off x="6782406" y="4323685"/>
              <a:ext cx="26919" cy="9026"/>
            </a:xfrm>
            <a:custGeom>
              <a:avLst/>
              <a:gdLst/>
              <a:ahLst/>
              <a:cxnLst/>
              <a:rect l="l" t="t" r="r" b="b"/>
              <a:pathLst>
                <a:path w="838" h="281" extrusionOk="0">
                  <a:moveTo>
                    <a:pt x="140" y="1"/>
                  </a:moveTo>
                  <a:cubicBezTo>
                    <a:pt x="63" y="1"/>
                    <a:pt x="1" y="64"/>
                    <a:pt x="1" y="140"/>
                  </a:cubicBezTo>
                  <a:cubicBezTo>
                    <a:pt x="1" y="216"/>
                    <a:pt x="61" y="280"/>
                    <a:pt x="140" y="280"/>
                  </a:cubicBezTo>
                  <a:lnTo>
                    <a:pt x="698" y="280"/>
                  </a:lnTo>
                  <a:cubicBezTo>
                    <a:pt x="776" y="280"/>
                    <a:pt x="837" y="216"/>
                    <a:pt x="837" y="140"/>
                  </a:cubicBezTo>
                  <a:cubicBezTo>
                    <a:pt x="837" y="64"/>
                    <a:pt x="776" y="1"/>
                    <a:pt x="69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93;p58">
              <a:extLst>
                <a:ext uri="{FF2B5EF4-FFF2-40B4-BE49-F238E27FC236}">
                  <a16:creationId xmlns:a16="http://schemas.microsoft.com/office/drawing/2014/main" id="{84F7C00B-4097-364C-9948-197A4D84E306}"/>
                </a:ext>
              </a:extLst>
            </p:cNvPr>
            <p:cNvSpPr/>
            <p:nvPr/>
          </p:nvSpPr>
          <p:spPr>
            <a:xfrm>
              <a:off x="6782373" y="4375212"/>
              <a:ext cx="8994" cy="35945"/>
            </a:xfrm>
            <a:custGeom>
              <a:avLst/>
              <a:gdLst/>
              <a:ahLst/>
              <a:cxnLst/>
              <a:rect l="l" t="t" r="r" b="b"/>
              <a:pathLst>
                <a:path w="280" h="1119" extrusionOk="0">
                  <a:moveTo>
                    <a:pt x="141" y="1"/>
                  </a:moveTo>
                  <a:cubicBezTo>
                    <a:pt x="64" y="1"/>
                    <a:pt x="0" y="61"/>
                    <a:pt x="0" y="140"/>
                  </a:cubicBezTo>
                  <a:lnTo>
                    <a:pt x="0" y="979"/>
                  </a:lnTo>
                  <a:cubicBezTo>
                    <a:pt x="0" y="1055"/>
                    <a:pt x="62" y="1118"/>
                    <a:pt x="141" y="1118"/>
                  </a:cubicBezTo>
                  <a:cubicBezTo>
                    <a:pt x="219" y="1118"/>
                    <a:pt x="279" y="1055"/>
                    <a:pt x="279" y="979"/>
                  </a:cubicBezTo>
                  <a:lnTo>
                    <a:pt x="279" y="140"/>
                  </a:lnTo>
                  <a:cubicBezTo>
                    <a:pt x="279" y="63"/>
                    <a:pt x="216"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94;p58">
              <a:extLst>
                <a:ext uri="{FF2B5EF4-FFF2-40B4-BE49-F238E27FC236}">
                  <a16:creationId xmlns:a16="http://schemas.microsoft.com/office/drawing/2014/main" id="{1B911DC8-8713-D043-ADAB-4652CFE7976B}"/>
                </a:ext>
              </a:extLst>
            </p:cNvPr>
            <p:cNvSpPr/>
            <p:nvPr/>
          </p:nvSpPr>
          <p:spPr>
            <a:xfrm>
              <a:off x="6800363" y="4375212"/>
              <a:ext cx="8962" cy="35945"/>
            </a:xfrm>
            <a:custGeom>
              <a:avLst/>
              <a:gdLst/>
              <a:ahLst/>
              <a:cxnLst/>
              <a:rect l="l" t="t" r="r" b="b"/>
              <a:pathLst>
                <a:path w="279" h="1119" extrusionOk="0">
                  <a:moveTo>
                    <a:pt x="139" y="1"/>
                  </a:moveTo>
                  <a:cubicBezTo>
                    <a:pt x="64" y="1"/>
                    <a:pt x="0" y="61"/>
                    <a:pt x="0" y="140"/>
                  </a:cubicBezTo>
                  <a:lnTo>
                    <a:pt x="0" y="979"/>
                  </a:lnTo>
                  <a:cubicBezTo>
                    <a:pt x="0" y="1055"/>
                    <a:pt x="61" y="1118"/>
                    <a:pt x="139" y="1118"/>
                  </a:cubicBezTo>
                  <a:cubicBezTo>
                    <a:pt x="217" y="1118"/>
                    <a:pt x="278" y="1055"/>
                    <a:pt x="278" y="979"/>
                  </a:cubicBezTo>
                  <a:lnTo>
                    <a:pt x="278" y="140"/>
                  </a:lnTo>
                  <a:cubicBezTo>
                    <a:pt x="278" y="63"/>
                    <a:pt x="217"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95;p58">
              <a:extLst>
                <a:ext uri="{FF2B5EF4-FFF2-40B4-BE49-F238E27FC236}">
                  <a16:creationId xmlns:a16="http://schemas.microsoft.com/office/drawing/2014/main" id="{30ACC336-C5F6-EA45-8C92-26D28117FE0B}"/>
                </a:ext>
              </a:extLst>
            </p:cNvPr>
            <p:cNvSpPr/>
            <p:nvPr/>
          </p:nvSpPr>
          <p:spPr>
            <a:xfrm>
              <a:off x="6818320" y="4382697"/>
              <a:ext cx="9026" cy="20976"/>
            </a:xfrm>
            <a:custGeom>
              <a:avLst/>
              <a:gdLst/>
              <a:ahLst/>
              <a:cxnLst/>
              <a:rect l="l" t="t" r="r" b="b"/>
              <a:pathLst>
                <a:path w="281" h="653" extrusionOk="0">
                  <a:moveTo>
                    <a:pt x="139" y="1"/>
                  </a:moveTo>
                  <a:cubicBezTo>
                    <a:pt x="64" y="1"/>
                    <a:pt x="0" y="62"/>
                    <a:pt x="0" y="140"/>
                  </a:cubicBezTo>
                  <a:lnTo>
                    <a:pt x="0" y="513"/>
                  </a:lnTo>
                  <a:cubicBezTo>
                    <a:pt x="0" y="588"/>
                    <a:pt x="62" y="652"/>
                    <a:pt x="139" y="652"/>
                  </a:cubicBezTo>
                  <a:cubicBezTo>
                    <a:pt x="217" y="652"/>
                    <a:pt x="281" y="588"/>
                    <a:pt x="280" y="513"/>
                  </a:cubicBezTo>
                  <a:lnTo>
                    <a:pt x="280" y="140"/>
                  </a:lnTo>
                  <a:cubicBezTo>
                    <a:pt x="280" y="64"/>
                    <a:pt x="217"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96;p58">
              <a:extLst>
                <a:ext uri="{FF2B5EF4-FFF2-40B4-BE49-F238E27FC236}">
                  <a16:creationId xmlns:a16="http://schemas.microsoft.com/office/drawing/2014/main" id="{5216A13C-CB3D-504D-9BC5-0169B1B0FBBC}"/>
                </a:ext>
              </a:extLst>
            </p:cNvPr>
            <p:cNvSpPr/>
            <p:nvPr/>
          </p:nvSpPr>
          <p:spPr>
            <a:xfrm>
              <a:off x="6764416" y="4382697"/>
              <a:ext cx="8994" cy="20976"/>
            </a:xfrm>
            <a:custGeom>
              <a:avLst/>
              <a:gdLst/>
              <a:ahLst/>
              <a:cxnLst/>
              <a:rect l="l" t="t" r="r" b="b"/>
              <a:pathLst>
                <a:path w="280" h="653" extrusionOk="0">
                  <a:moveTo>
                    <a:pt x="141" y="1"/>
                  </a:moveTo>
                  <a:cubicBezTo>
                    <a:pt x="64" y="1"/>
                    <a:pt x="0" y="62"/>
                    <a:pt x="0" y="140"/>
                  </a:cubicBezTo>
                  <a:lnTo>
                    <a:pt x="0" y="513"/>
                  </a:lnTo>
                  <a:cubicBezTo>
                    <a:pt x="0" y="588"/>
                    <a:pt x="63" y="652"/>
                    <a:pt x="141" y="652"/>
                  </a:cubicBezTo>
                  <a:cubicBezTo>
                    <a:pt x="217" y="652"/>
                    <a:pt x="280" y="588"/>
                    <a:pt x="280" y="513"/>
                  </a:cubicBezTo>
                  <a:lnTo>
                    <a:pt x="280" y="140"/>
                  </a:lnTo>
                  <a:cubicBezTo>
                    <a:pt x="280" y="64"/>
                    <a:pt x="217"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97;p58">
              <a:extLst>
                <a:ext uri="{FF2B5EF4-FFF2-40B4-BE49-F238E27FC236}">
                  <a16:creationId xmlns:a16="http://schemas.microsoft.com/office/drawing/2014/main" id="{A2CFBB75-CCE3-534F-BE14-6FE0249DAC85}"/>
                </a:ext>
              </a:extLst>
            </p:cNvPr>
            <p:cNvSpPr/>
            <p:nvPr/>
          </p:nvSpPr>
          <p:spPr>
            <a:xfrm>
              <a:off x="6791368" y="4180605"/>
              <a:ext cx="9026" cy="8962"/>
            </a:xfrm>
            <a:custGeom>
              <a:avLst/>
              <a:gdLst/>
              <a:ahLst/>
              <a:cxnLst/>
              <a:rect l="l" t="t" r="r" b="b"/>
              <a:pathLst>
                <a:path w="281" h="279" extrusionOk="0">
                  <a:moveTo>
                    <a:pt x="140" y="0"/>
                  </a:moveTo>
                  <a:cubicBezTo>
                    <a:pt x="63" y="0"/>
                    <a:pt x="1" y="63"/>
                    <a:pt x="1" y="139"/>
                  </a:cubicBezTo>
                  <a:cubicBezTo>
                    <a:pt x="1" y="216"/>
                    <a:pt x="63" y="278"/>
                    <a:pt x="140" y="278"/>
                  </a:cubicBezTo>
                  <a:cubicBezTo>
                    <a:pt x="218" y="278"/>
                    <a:pt x="280" y="216"/>
                    <a:pt x="280" y="139"/>
                  </a:cubicBezTo>
                  <a:cubicBezTo>
                    <a:pt x="280" y="63"/>
                    <a:pt x="218"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98;p58">
              <a:extLst>
                <a:ext uri="{FF2B5EF4-FFF2-40B4-BE49-F238E27FC236}">
                  <a16:creationId xmlns:a16="http://schemas.microsoft.com/office/drawing/2014/main" id="{C67DEA6A-F19F-2943-BE6C-4D0BCC5D7DBC}"/>
                </a:ext>
              </a:extLst>
            </p:cNvPr>
            <p:cNvSpPr/>
            <p:nvPr/>
          </p:nvSpPr>
          <p:spPr>
            <a:xfrm>
              <a:off x="6791368" y="4198562"/>
              <a:ext cx="9026" cy="8962"/>
            </a:xfrm>
            <a:custGeom>
              <a:avLst/>
              <a:gdLst/>
              <a:ahLst/>
              <a:cxnLst/>
              <a:rect l="l" t="t" r="r" b="b"/>
              <a:pathLst>
                <a:path w="281" h="279" extrusionOk="0">
                  <a:moveTo>
                    <a:pt x="140" y="0"/>
                  </a:moveTo>
                  <a:cubicBezTo>
                    <a:pt x="63" y="0"/>
                    <a:pt x="1" y="62"/>
                    <a:pt x="1" y="139"/>
                  </a:cubicBezTo>
                  <a:cubicBezTo>
                    <a:pt x="1" y="216"/>
                    <a:pt x="63" y="278"/>
                    <a:pt x="140" y="278"/>
                  </a:cubicBezTo>
                  <a:cubicBezTo>
                    <a:pt x="218" y="278"/>
                    <a:pt x="280" y="216"/>
                    <a:pt x="280" y="139"/>
                  </a:cubicBezTo>
                  <a:cubicBezTo>
                    <a:pt x="280" y="62"/>
                    <a:pt x="218"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699;p58">
              <a:extLst>
                <a:ext uri="{FF2B5EF4-FFF2-40B4-BE49-F238E27FC236}">
                  <a16:creationId xmlns:a16="http://schemas.microsoft.com/office/drawing/2014/main" id="{FD38D324-83D1-FE41-950E-3B18EFF15517}"/>
                </a:ext>
              </a:extLst>
            </p:cNvPr>
            <p:cNvSpPr/>
            <p:nvPr/>
          </p:nvSpPr>
          <p:spPr>
            <a:xfrm>
              <a:off x="6780864" y="4220663"/>
              <a:ext cx="30067" cy="19498"/>
            </a:xfrm>
            <a:custGeom>
              <a:avLst/>
              <a:gdLst/>
              <a:ahLst/>
              <a:cxnLst/>
              <a:rect l="l" t="t" r="r" b="b"/>
              <a:pathLst>
                <a:path w="936" h="607" extrusionOk="0">
                  <a:moveTo>
                    <a:pt x="467" y="0"/>
                  </a:moveTo>
                  <a:cubicBezTo>
                    <a:pt x="418" y="0"/>
                    <a:pt x="368" y="20"/>
                    <a:pt x="332" y="59"/>
                  </a:cubicBezTo>
                  <a:lnTo>
                    <a:pt x="114" y="291"/>
                  </a:lnTo>
                  <a:cubicBezTo>
                    <a:pt x="1" y="411"/>
                    <a:pt x="83" y="606"/>
                    <a:pt x="248" y="606"/>
                  </a:cubicBezTo>
                  <a:lnTo>
                    <a:pt x="688" y="606"/>
                  </a:lnTo>
                  <a:cubicBezTo>
                    <a:pt x="851" y="606"/>
                    <a:pt x="936" y="411"/>
                    <a:pt x="824" y="291"/>
                  </a:cubicBezTo>
                  <a:lnTo>
                    <a:pt x="604" y="59"/>
                  </a:lnTo>
                  <a:cubicBezTo>
                    <a:pt x="567" y="20"/>
                    <a:pt x="517" y="0"/>
                    <a:pt x="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00;p58">
              <a:extLst>
                <a:ext uri="{FF2B5EF4-FFF2-40B4-BE49-F238E27FC236}">
                  <a16:creationId xmlns:a16="http://schemas.microsoft.com/office/drawing/2014/main" id="{29B11D4D-429D-E640-9166-669A0E46D654}"/>
                </a:ext>
              </a:extLst>
            </p:cNvPr>
            <p:cNvSpPr/>
            <p:nvPr/>
          </p:nvSpPr>
          <p:spPr>
            <a:xfrm>
              <a:off x="6740227" y="4196699"/>
              <a:ext cx="31287" cy="18021"/>
            </a:xfrm>
            <a:custGeom>
              <a:avLst/>
              <a:gdLst/>
              <a:ahLst/>
              <a:cxnLst/>
              <a:rect l="l" t="t" r="r" b="b"/>
              <a:pathLst>
                <a:path w="974" h="561" extrusionOk="0">
                  <a:moveTo>
                    <a:pt x="281" y="0"/>
                  </a:moveTo>
                  <a:cubicBezTo>
                    <a:pt x="125" y="0"/>
                    <a:pt x="1" y="126"/>
                    <a:pt x="1" y="281"/>
                  </a:cubicBezTo>
                  <a:cubicBezTo>
                    <a:pt x="1" y="436"/>
                    <a:pt x="128" y="560"/>
                    <a:pt x="281" y="560"/>
                  </a:cubicBezTo>
                  <a:lnTo>
                    <a:pt x="693" y="560"/>
                  </a:lnTo>
                  <a:cubicBezTo>
                    <a:pt x="847" y="560"/>
                    <a:pt x="973" y="434"/>
                    <a:pt x="973" y="281"/>
                  </a:cubicBezTo>
                  <a:cubicBezTo>
                    <a:pt x="973" y="125"/>
                    <a:pt x="846" y="0"/>
                    <a:pt x="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01;p58">
              <a:extLst>
                <a:ext uri="{FF2B5EF4-FFF2-40B4-BE49-F238E27FC236}">
                  <a16:creationId xmlns:a16="http://schemas.microsoft.com/office/drawing/2014/main" id="{124760E9-E83A-7245-A78D-CA7F5E248975}"/>
                </a:ext>
              </a:extLst>
            </p:cNvPr>
            <p:cNvSpPr/>
            <p:nvPr/>
          </p:nvSpPr>
          <p:spPr>
            <a:xfrm>
              <a:off x="6820216" y="4180830"/>
              <a:ext cx="31287" cy="18021"/>
            </a:xfrm>
            <a:custGeom>
              <a:avLst/>
              <a:gdLst/>
              <a:ahLst/>
              <a:cxnLst/>
              <a:rect l="l" t="t" r="r" b="b"/>
              <a:pathLst>
                <a:path w="974" h="561" extrusionOk="0">
                  <a:moveTo>
                    <a:pt x="281" y="1"/>
                  </a:moveTo>
                  <a:cubicBezTo>
                    <a:pt x="125" y="1"/>
                    <a:pt x="0" y="126"/>
                    <a:pt x="0" y="280"/>
                  </a:cubicBezTo>
                  <a:cubicBezTo>
                    <a:pt x="0" y="436"/>
                    <a:pt x="128" y="561"/>
                    <a:pt x="281" y="561"/>
                  </a:cubicBezTo>
                  <a:lnTo>
                    <a:pt x="692" y="561"/>
                  </a:lnTo>
                  <a:cubicBezTo>
                    <a:pt x="846" y="561"/>
                    <a:pt x="970" y="435"/>
                    <a:pt x="973" y="280"/>
                  </a:cubicBezTo>
                  <a:cubicBezTo>
                    <a:pt x="973" y="125"/>
                    <a:pt x="846" y="1"/>
                    <a:pt x="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02;p58">
              <a:extLst>
                <a:ext uri="{FF2B5EF4-FFF2-40B4-BE49-F238E27FC236}">
                  <a16:creationId xmlns:a16="http://schemas.microsoft.com/office/drawing/2014/main" id="{EEE8870A-0D46-FA4D-A076-BF7A399834DF}"/>
                </a:ext>
              </a:extLst>
            </p:cNvPr>
            <p:cNvSpPr/>
            <p:nvPr/>
          </p:nvSpPr>
          <p:spPr>
            <a:xfrm>
              <a:off x="6821372" y="4317356"/>
              <a:ext cx="65915" cy="65947"/>
            </a:xfrm>
            <a:custGeom>
              <a:avLst/>
              <a:gdLst/>
              <a:ahLst/>
              <a:cxnLst/>
              <a:rect l="l" t="t" r="r" b="b"/>
              <a:pathLst>
                <a:path w="2052" h="2053" extrusionOk="0">
                  <a:moveTo>
                    <a:pt x="969" y="1"/>
                  </a:moveTo>
                  <a:lnTo>
                    <a:pt x="913" y="38"/>
                  </a:lnTo>
                  <a:cubicBezTo>
                    <a:pt x="810" y="38"/>
                    <a:pt x="727" y="122"/>
                    <a:pt x="727" y="225"/>
                  </a:cubicBezTo>
                  <a:lnTo>
                    <a:pt x="727" y="636"/>
                  </a:lnTo>
                  <a:cubicBezTo>
                    <a:pt x="727" y="667"/>
                    <a:pt x="669" y="691"/>
                    <a:pt x="638" y="691"/>
                  </a:cubicBezTo>
                  <a:lnTo>
                    <a:pt x="187" y="691"/>
                  </a:lnTo>
                  <a:cubicBezTo>
                    <a:pt x="85" y="691"/>
                    <a:pt x="1" y="775"/>
                    <a:pt x="1" y="878"/>
                  </a:cubicBezTo>
                  <a:lnTo>
                    <a:pt x="1" y="1082"/>
                  </a:lnTo>
                  <a:lnTo>
                    <a:pt x="40" y="1139"/>
                  </a:lnTo>
                  <a:cubicBezTo>
                    <a:pt x="40" y="1241"/>
                    <a:pt x="122" y="1325"/>
                    <a:pt x="225" y="1325"/>
                  </a:cubicBezTo>
                  <a:lnTo>
                    <a:pt x="672" y="1325"/>
                  </a:lnTo>
                  <a:cubicBezTo>
                    <a:pt x="703" y="1325"/>
                    <a:pt x="729" y="1350"/>
                    <a:pt x="729" y="1382"/>
                  </a:cubicBezTo>
                  <a:lnTo>
                    <a:pt x="729" y="1828"/>
                  </a:lnTo>
                  <a:cubicBezTo>
                    <a:pt x="729" y="1932"/>
                    <a:pt x="811" y="2014"/>
                    <a:pt x="916" y="2014"/>
                  </a:cubicBezTo>
                  <a:lnTo>
                    <a:pt x="971" y="2052"/>
                  </a:lnTo>
                  <a:lnTo>
                    <a:pt x="1176" y="2052"/>
                  </a:lnTo>
                  <a:cubicBezTo>
                    <a:pt x="1279" y="2052"/>
                    <a:pt x="1361" y="1970"/>
                    <a:pt x="1361" y="1867"/>
                  </a:cubicBezTo>
                  <a:lnTo>
                    <a:pt x="1361" y="1418"/>
                  </a:lnTo>
                  <a:cubicBezTo>
                    <a:pt x="1361" y="1386"/>
                    <a:pt x="1388" y="1362"/>
                    <a:pt x="1418" y="1362"/>
                  </a:cubicBezTo>
                  <a:lnTo>
                    <a:pt x="1865" y="1362"/>
                  </a:lnTo>
                  <a:cubicBezTo>
                    <a:pt x="1968" y="1362"/>
                    <a:pt x="2052" y="1278"/>
                    <a:pt x="2052" y="1175"/>
                  </a:cubicBezTo>
                  <a:lnTo>
                    <a:pt x="2052" y="877"/>
                  </a:lnTo>
                  <a:cubicBezTo>
                    <a:pt x="2049" y="775"/>
                    <a:pt x="1967" y="691"/>
                    <a:pt x="1864" y="691"/>
                  </a:cubicBezTo>
                  <a:lnTo>
                    <a:pt x="1416" y="691"/>
                  </a:lnTo>
                  <a:cubicBezTo>
                    <a:pt x="1386" y="691"/>
                    <a:pt x="1360" y="667"/>
                    <a:pt x="1360" y="635"/>
                  </a:cubicBezTo>
                  <a:lnTo>
                    <a:pt x="1360" y="188"/>
                  </a:lnTo>
                  <a:cubicBezTo>
                    <a:pt x="1360" y="83"/>
                    <a:pt x="1277" y="1"/>
                    <a:pt x="1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03;p58">
              <a:extLst>
                <a:ext uri="{FF2B5EF4-FFF2-40B4-BE49-F238E27FC236}">
                  <a16:creationId xmlns:a16="http://schemas.microsoft.com/office/drawing/2014/main" id="{7B1F47F2-229D-124D-9FEF-3406C326FBE4}"/>
                </a:ext>
              </a:extLst>
            </p:cNvPr>
            <p:cNvSpPr/>
            <p:nvPr/>
          </p:nvSpPr>
          <p:spPr>
            <a:xfrm>
              <a:off x="6821276" y="4352050"/>
              <a:ext cx="31191" cy="31255"/>
            </a:xfrm>
            <a:custGeom>
              <a:avLst/>
              <a:gdLst/>
              <a:ahLst/>
              <a:cxnLst/>
              <a:rect l="l" t="t" r="r" b="b"/>
              <a:pathLst>
                <a:path w="971" h="973" extrusionOk="0">
                  <a:moveTo>
                    <a:pt x="1" y="1"/>
                  </a:moveTo>
                  <a:lnTo>
                    <a:pt x="1" y="95"/>
                  </a:lnTo>
                  <a:cubicBezTo>
                    <a:pt x="1" y="198"/>
                    <a:pt x="83" y="282"/>
                    <a:pt x="188" y="282"/>
                  </a:cubicBezTo>
                  <a:lnTo>
                    <a:pt x="633" y="282"/>
                  </a:lnTo>
                  <a:cubicBezTo>
                    <a:pt x="665" y="282"/>
                    <a:pt x="690" y="306"/>
                    <a:pt x="690" y="338"/>
                  </a:cubicBezTo>
                  <a:lnTo>
                    <a:pt x="690" y="787"/>
                  </a:lnTo>
                  <a:cubicBezTo>
                    <a:pt x="690" y="890"/>
                    <a:pt x="774" y="972"/>
                    <a:pt x="877" y="972"/>
                  </a:cubicBezTo>
                  <a:lnTo>
                    <a:pt x="971" y="972"/>
                  </a:lnTo>
                  <a:lnTo>
                    <a:pt x="971" y="59"/>
                  </a:lnTo>
                  <a:cubicBezTo>
                    <a:pt x="971" y="28"/>
                    <a:pt x="945" y="2"/>
                    <a:pt x="91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04;p58">
              <a:extLst>
                <a:ext uri="{FF2B5EF4-FFF2-40B4-BE49-F238E27FC236}">
                  <a16:creationId xmlns:a16="http://schemas.microsoft.com/office/drawing/2014/main" id="{8C8A00D6-5FBE-3547-A9F3-35B1A0F6B329}"/>
                </a:ext>
              </a:extLst>
            </p:cNvPr>
            <p:cNvSpPr/>
            <p:nvPr/>
          </p:nvSpPr>
          <p:spPr>
            <a:xfrm>
              <a:off x="6841803" y="4317356"/>
              <a:ext cx="10729" cy="22165"/>
            </a:xfrm>
            <a:custGeom>
              <a:avLst/>
              <a:gdLst/>
              <a:ahLst/>
              <a:cxnLst/>
              <a:rect l="l" t="t" r="r" b="b"/>
              <a:pathLst>
                <a:path w="334" h="690" extrusionOk="0">
                  <a:moveTo>
                    <a:pt x="239" y="1"/>
                  </a:moveTo>
                  <a:cubicBezTo>
                    <a:pt x="136" y="1"/>
                    <a:pt x="52" y="83"/>
                    <a:pt x="52" y="188"/>
                  </a:cubicBezTo>
                  <a:lnTo>
                    <a:pt x="52" y="633"/>
                  </a:lnTo>
                  <a:cubicBezTo>
                    <a:pt x="52" y="662"/>
                    <a:pt x="28" y="687"/>
                    <a:pt x="0" y="690"/>
                  </a:cubicBezTo>
                  <a:lnTo>
                    <a:pt x="277" y="690"/>
                  </a:lnTo>
                  <a:cubicBezTo>
                    <a:pt x="309" y="690"/>
                    <a:pt x="333" y="665"/>
                    <a:pt x="333" y="633"/>
                  </a:cubicBezTo>
                  <a:lnTo>
                    <a:pt x="333"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3045;p58">
            <a:extLst>
              <a:ext uri="{FF2B5EF4-FFF2-40B4-BE49-F238E27FC236}">
                <a16:creationId xmlns:a16="http://schemas.microsoft.com/office/drawing/2014/main" id="{8F9C33C3-B681-784E-8810-F6D9D6FFEA45}"/>
              </a:ext>
            </a:extLst>
          </p:cNvPr>
          <p:cNvGrpSpPr/>
          <p:nvPr/>
        </p:nvGrpSpPr>
        <p:grpSpPr>
          <a:xfrm>
            <a:off x="605469" y="1855703"/>
            <a:ext cx="297711" cy="264276"/>
            <a:chOff x="5377201" y="3497682"/>
            <a:chExt cx="297711" cy="264276"/>
          </a:xfrm>
        </p:grpSpPr>
        <p:sp>
          <p:nvSpPr>
            <p:cNvPr id="72" name="Google Shape;3046;p58">
              <a:extLst>
                <a:ext uri="{FF2B5EF4-FFF2-40B4-BE49-F238E27FC236}">
                  <a16:creationId xmlns:a16="http://schemas.microsoft.com/office/drawing/2014/main" id="{532282FD-0AB9-7D4E-84F5-6EF96ED42A1A}"/>
                </a:ext>
              </a:extLst>
            </p:cNvPr>
            <p:cNvSpPr/>
            <p:nvPr/>
          </p:nvSpPr>
          <p:spPr>
            <a:xfrm>
              <a:off x="5414594" y="3497682"/>
              <a:ext cx="224054" cy="85735"/>
            </a:xfrm>
            <a:custGeom>
              <a:avLst/>
              <a:gdLst/>
              <a:ahLst/>
              <a:cxnLst/>
              <a:rect l="l" t="t" r="r" b="b"/>
              <a:pathLst>
                <a:path w="6975" h="2669" extrusionOk="0">
                  <a:moveTo>
                    <a:pt x="337" y="1"/>
                  </a:moveTo>
                  <a:cubicBezTo>
                    <a:pt x="311" y="1"/>
                    <a:pt x="287" y="2"/>
                    <a:pt x="262" y="8"/>
                  </a:cubicBezTo>
                  <a:cubicBezTo>
                    <a:pt x="94" y="46"/>
                    <a:pt x="0" y="324"/>
                    <a:pt x="0" y="505"/>
                  </a:cubicBezTo>
                  <a:lnTo>
                    <a:pt x="13" y="2669"/>
                  </a:lnTo>
                  <a:lnTo>
                    <a:pt x="455" y="2669"/>
                  </a:lnTo>
                  <a:lnTo>
                    <a:pt x="526" y="2389"/>
                  </a:lnTo>
                  <a:lnTo>
                    <a:pt x="526" y="617"/>
                  </a:lnTo>
                  <a:cubicBezTo>
                    <a:pt x="526" y="587"/>
                    <a:pt x="550" y="468"/>
                    <a:pt x="581" y="468"/>
                  </a:cubicBezTo>
                  <a:lnTo>
                    <a:pt x="6360" y="468"/>
                  </a:lnTo>
                  <a:cubicBezTo>
                    <a:pt x="6390" y="468"/>
                    <a:pt x="6507" y="587"/>
                    <a:pt x="6507" y="617"/>
                  </a:cubicBezTo>
                  <a:lnTo>
                    <a:pt x="6507" y="2667"/>
                  </a:lnTo>
                  <a:lnTo>
                    <a:pt x="6918" y="2667"/>
                  </a:lnTo>
                  <a:lnTo>
                    <a:pt x="6975" y="2386"/>
                  </a:lnTo>
                  <a:lnTo>
                    <a:pt x="6975" y="373"/>
                  </a:lnTo>
                  <a:cubicBezTo>
                    <a:pt x="6975" y="167"/>
                    <a:pt x="6808" y="1"/>
                    <a:pt x="6601" y="1"/>
                  </a:cubicBezTo>
                  <a:lnTo>
                    <a:pt x="5948" y="1"/>
                  </a:lnTo>
                  <a:lnTo>
                    <a:pt x="5860" y="56"/>
                  </a:lnTo>
                  <a:lnTo>
                    <a:pt x="1039" y="56"/>
                  </a:lnTo>
                  <a:lnTo>
                    <a:pt x="9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047;p58">
              <a:extLst>
                <a:ext uri="{FF2B5EF4-FFF2-40B4-BE49-F238E27FC236}">
                  <a16:creationId xmlns:a16="http://schemas.microsoft.com/office/drawing/2014/main" id="{6B45A71D-832C-3C42-B93E-40B6107DE55E}"/>
                </a:ext>
              </a:extLst>
            </p:cNvPr>
            <p:cNvSpPr/>
            <p:nvPr/>
          </p:nvSpPr>
          <p:spPr>
            <a:xfrm>
              <a:off x="5413405" y="3497971"/>
              <a:ext cx="17989" cy="89044"/>
            </a:xfrm>
            <a:custGeom>
              <a:avLst/>
              <a:gdLst/>
              <a:ahLst/>
              <a:cxnLst/>
              <a:rect l="l" t="t" r="r" b="b"/>
              <a:pathLst>
                <a:path w="560" h="2772" extrusionOk="0">
                  <a:moveTo>
                    <a:pt x="299" y="0"/>
                  </a:moveTo>
                  <a:cubicBezTo>
                    <a:pt x="138" y="29"/>
                    <a:pt x="1" y="181"/>
                    <a:pt x="1" y="365"/>
                  </a:cubicBezTo>
                  <a:lnTo>
                    <a:pt x="1" y="2771"/>
                  </a:lnTo>
                  <a:lnTo>
                    <a:pt x="560" y="2771"/>
                  </a:lnTo>
                  <a:lnTo>
                    <a:pt x="560" y="2380"/>
                  </a:lnTo>
                  <a:lnTo>
                    <a:pt x="393" y="2380"/>
                  </a:lnTo>
                  <a:cubicBezTo>
                    <a:pt x="343" y="2380"/>
                    <a:pt x="299" y="2338"/>
                    <a:pt x="299" y="2286"/>
                  </a:cubicBezTo>
                  <a:lnTo>
                    <a:pt x="29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048;p58">
              <a:extLst>
                <a:ext uri="{FF2B5EF4-FFF2-40B4-BE49-F238E27FC236}">
                  <a16:creationId xmlns:a16="http://schemas.microsoft.com/office/drawing/2014/main" id="{10D766F2-CCA6-D445-B440-3A179C7383D6}"/>
                </a:ext>
              </a:extLst>
            </p:cNvPr>
            <p:cNvSpPr/>
            <p:nvPr/>
          </p:nvSpPr>
          <p:spPr>
            <a:xfrm>
              <a:off x="5431362" y="3506773"/>
              <a:ext cx="207286" cy="79118"/>
            </a:xfrm>
            <a:custGeom>
              <a:avLst/>
              <a:gdLst/>
              <a:ahLst/>
              <a:cxnLst/>
              <a:rect l="l" t="t" r="r" b="b"/>
              <a:pathLst>
                <a:path w="6453" h="2463" extrusionOk="0">
                  <a:moveTo>
                    <a:pt x="95" y="0"/>
                  </a:moveTo>
                  <a:cubicBezTo>
                    <a:pt x="44" y="0"/>
                    <a:pt x="1" y="41"/>
                    <a:pt x="1" y="94"/>
                  </a:cubicBezTo>
                  <a:lnTo>
                    <a:pt x="1" y="336"/>
                  </a:lnTo>
                  <a:cubicBezTo>
                    <a:pt x="1" y="333"/>
                    <a:pt x="1" y="311"/>
                    <a:pt x="19" y="294"/>
                  </a:cubicBezTo>
                  <a:cubicBezTo>
                    <a:pt x="35" y="279"/>
                    <a:pt x="54" y="279"/>
                    <a:pt x="57" y="279"/>
                  </a:cubicBezTo>
                  <a:lnTo>
                    <a:pt x="468" y="279"/>
                  </a:lnTo>
                  <a:lnTo>
                    <a:pt x="558" y="223"/>
                  </a:lnTo>
                  <a:lnTo>
                    <a:pt x="5331" y="226"/>
                  </a:lnTo>
                  <a:lnTo>
                    <a:pt x="5426" y="281"/>
                  </a:lnTo>
                  <a:lnTo>
                    <a:pt x="5838" y="281"/>
                  </a:lnTo>
                  <a:cubicBezTo>
                    <a:pt x="5868" y="281"/>
                    <a:pt x="5893" y="307"/>
                    <a:pt x="5893" y="337"/>
                  </a:cubicBezTo>
                  <a:lnTo>
                    <a:pt x="5893" y="2462"/>
                  </a:lnTo>
                  <a:lnTo>
                    <a:pt x="6453" y="2462"/>
                  </a:lnTo>
                  <a:lnTo>
                    <a:pt x="6453" y="2108"/>
                  </a:lnTo>
                  <a:lnTo>
                    <a:pt x="6283" y="2108"/>
                  </a:lnTo>
                  <a:cubicBezTo>
                    <a:pt x="6233" y="2106"/>
                    <a:pt x="6192" y="2064"/>
                    <a:pt x="6192" y="2014"/>
                  </a:cubicBezTo>
                  <a:lnTo>
                    <a:pt x="6192" y="185"/>
                  </a:lnTo>
                  <a:cubicBezTo>
                    <a:pt x="6192" y="83"/>
                    <a:pt x="6108" y="0"/>
                    <a:pt x="600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049;p58">
              <a:extLst>
                <a:ext uri="{FF2B5EF4-FFF2-40B4-BE49-F238E27FC236}">
                  <a16:creationId xmlns:a16="http://schemas.microsoft.com/office/drawing/2014/main" id="{141D0C43-AB29-7F42-B77C-3EEF90F3AD39}"/>
                </a:ext>
              </a:extLst>
            </p:cNvPr>
            <p:cNvSpPr/>
            <p:nvPr/>
          </p:nvSpPr>
          <p:spPr>
            <a:xfrm>
              <a:off x="5446429" y="3497778"/>
              <a:ext cx="159295" cy="16254"/>
            </a:xfrm>
            <a:custGeom>
              <a:avLst/>
              <a:gdLst/>
              <a:ahLst/>
              <a:cxnLst/>
              <a:rect l="l" t="t" r="r" b="b"/>
              <a:pathLst>
                <a:path w="4959" h="506" extrusionOk="0">
                  <a:moveTo>
                    <a:pt x="1" y="1"/>
                  </a:moveTo>
                  <a:lnTo>
                    <a:pt x="1" y="282"/>
                  </a:lnTo>
                  <a:lnTo>
                    <a:pt x="57" y="506"/>
                  </a:lnTo>
                  <a:lnTo>
                    <a:pt x="4902" y="506"/>
                  </a:lnTo>
                  <a:lnTo>
                    <a:pt x="4959" y="282"/>
                  </a:lnTo>
                  <a:lnTo>
                    <a:pt x="49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050;p58">
              <a:extLst>
                <a:ext uri="{FF2B5EF4-FFF2-40B4-BE49-F238E27FC236}">
                  <a16:creationId xmlns:a16="http://schemas.microsoft.com/office/drawing/2014/main" id="{E78427FF-C4E5-F14F-86E5-45ADB890DAEF}"/>
                </a:ext>
              </a:extLst>
            </p:cNvPr>
            <p:cNvSpPr/>
            <p:nvPr/>
          </p:nvSpPr>
          <p:spPr>
            <a:xfrm>
              <a:off x="5446429" y="3506773"/>
              <a:ext cx="159295" cy="8994"/>
            </a:xfrm>
            <a:custGeom>
              <a:avLst/>
              <a:gdLst/>
              <a:ahLst/>
              <a:cxnLst/>
              <a:rect l="l" t="t" r="r" b="b"/>
              <a:pathLst>
                <a:path w="4959" h="280" extrusionOk="0">
                  <a:moveTo>
                    <a:pt x="1" y="0"/>
                  </a:moveTo>
                  <a:lnTo>
                    <a:pt x="1" y="279"/>
                  </a:lnTo>
                  <a:lnTo>
                    <a:pt x="4959" y="279"/>
                  </a:lnTo>
                  <a:lnTo>
                    <a:pt x="495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051;p58">
              <a:extLst>
                <a:ext uri="{FF2B5EF4-FFF2-40B4-BE49-F238E27FC236}">
                  <a16:creationId xmlns:a16="http://schemas.microsoft.com/office/drawing/2014/main" id="{EBF31E62-2FAC-5945-8176-F52720858F41}"/>
                </a:ext>
              </a:extLst>
            </p:cNvPr>
            <p:cNvSpPr/>
            <p:nvPr/>
          </p:nvSpPr>
          <p:spPr>
            <a:xfrm>
              <a:off x="5396411" y="3583388"/>
              <a:ext cx="69160" cy="16864"/>
            </a:xfrm>
            <a:custGeom>
              <a:avLst/>
              <a:gdLst/>
              <a:ahLst/>
              <a:cxnLst/>
              <a:rect l="l" t="t" r="r" b="b"/>
              <a:pathLst>
                <a:path w="2153" h="525" extrusionOk="0">
                  <a:moveTo>
                    <a:pt x="242" y="1"/>
                  </a:moveTo>
                  <a:lnTo>
                    <a:pt x="185" y="40"/>
                  </a:lnTo>
                  <a:cubicBezTo>
                    <a:pt x="83" y="40"/>
                    <a:pt x="0" y="122"/>
                    <a:pt x="0" y="225"/>
                  </a:cubicBezTo>
                  <a:lnTo>
                    <a:pt x="0" y="525"/>
                  </a:lnTo>
                  <a:lnTo>
                    <a:pt x="2153" y="525"/>
                  </a:lnTo>
                  <a:lnTo>
                    <a:pt x="21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052;p58">
              <a:extLst>
                <a:ext uri="{FF2B5EF4-FFF2-40B4-BE49-F238E27FC236}">
                  <a16:creationId xmlns:a16="http://schemas.microsoft.com/office/drawing/2014/main" id="{4876EA30-9BBA-404F-ADBC-D0ADD642D5A9}"/>
                </a:ext>
              </a:extLst>
            </p:cNvPr>
            <p:cNvSpPr/>
            <p:nvPr/>
          </p:nvSpPr>
          <p:spPr>
            <a:xfrm>
              <a:off x="5395191" y="3583388"/>
              <a:ext cx="70348" cy="19241"/>
            </a:xfrm>
            <a:custGeom>
              <a:avLst/>
              <a:gdLst/>
              <a:ahLst/>
              <a:cxnLst/>
              <a:rect l="l" t="t" r="r" b="b"/>
              <a:pathLst>
                <a:path w="2190" h="599" extrusionOk="0">
                  <a:moveTo>
                    <a:pt x="186" y="1"/>
                  </a:moveTo>
                  <a:cubicBezTo>
                    <a:pt x="83" y="1"/>
                    <a:pt x="0" y="85"/>
                    <a:pt x="0" y="188"/>
                  </a:cubicBezTo>
                  <a:lnTo>
                    <a:pt x="0" y="599"/>
                  </a:lnTo>
                  <a:lnTo>
                    <a:pt x="2189" y="599"/>
                  </a:lnTo>
                  <a:lnTo>
                    <a:pt x="2189" y="244"/>
                  </a:lnTo>
                  <a:lnTo>
                    <a:pt x="335" y="244"/>
                  </a:lnTo>
                  <a:cubicBezTo>
                    <a:pt x="306" y="244"/>
                    <a:pt x="280" y="218"/>
                    <a:pt x="280" y="188"/>
                  </a:cubicBezTo>
                  <a:lnTo>
                    <a:pt x="2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053;p58">
              <a:extLst>
                <a:ext uri="{FF2B5EF4-FFF2-40B4-BE49-F238E27FC236}">
                  <a16:creationId xmlns:a16="http://schemas.microsoft.com/office/drawing/2014/main" id="{9BD572ED-355D-A14D-8C82-75B335B35E5A}"/>
                </a:ext>
              </a:extLst>
            </p:cNvPr>
            <p:cNvSpPr/>
            <p:nvPr/>
          </p:nvSpPr>
          <p:spPr>
            <a:xfrm>
              <a:off x="5588931" y="3583388"/>
              <a:ext cx="68003" cy="16864"/>
            </a:xfrm>
            <a:custGeom>
              <a:avLst/>
              <a:gdLst/>
              <a:ahLst/>
              <a:cxnLst/>
              <a:rect l="l" t="t" r="r" b="b"/>
              <a:pathLst>
                <a:path w="2117" h="525" extrusionOk="0">
                  <a:moveTo>
                    <a:pt x="281" y="1"/>
                  </a:moveTo>
                  <a:lnTo>
                    <a:pt x="0" y="57"/>
                  </a:lnTo>
                  <a:lnTo>
                    <a:pt x="0" y="525"/>
                  </a:lnTo>
                  <a:lnTo>
                    <a:pt x="2059" y="525"/>
                  </a:lnTo>
                  <a:lnTo>
                    <a:pt x="2115" y="244"/>
                  </a:lnTo>
                  <a:lnTo>
                    <a:pt x="2115" y="188"/>
                  </a:lnTo>
                  <a:cubicBezTo>
                    <a:pt x="2117" y="85"/>
                    <a:pt x="2031" y="1"/>
                    <a:pt x="1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054;p58">
              <a:extLst>
                <a:ext uri="{FF2B5EF4-FFF2-40B4-BE49-F238E27FC236}">
                  <a16:creationId xmlns:a16="http://schemas.microsoft.com/office/drawing/2014/main" id="{279551C6-4D24-644D-868A-524DCAE26A56}"/>
                </a:ext>
              </a:extLst>
            </p:cNvPr>
            <p:cNvSpPr/>
            <p:nvPr/>
          </p:nvSpPr>
          <p:spPr>
            <a:xfrm>
              <a:off x="5586554" y="3583388"/>
              <a:ext cx="70348" cy="18599"/>
            </a:xfrm>
            <a:custGeom>
              <a:avLst/>
              <a:gdLst/>
              <a:ahLst/>
              <a:cxnLst/>
              <a:rect l="l" t="t" r="r" b="b"/>
              <a:pathLst>
                <a:path w="2190" h="579" extrusionOk="0">
                  <a:moveTo>
                    <a:pt x="0" y="1"/>
                  </a:moveTo>
                  <a:lnTo>
                    <a:pt x="0" y="578"/>
                  </a:lnTo>
                  <a:lnTo>
                    <a:pt x="2189" y="578"/>
                  </a:lnTo>
                  <a:lnTo>
                    <a:pt x="2189" y="244"/>
                  </a:lnTo>
                  <a:lnTo>
                    <a:pt x="409" y="244"/>
                  </a:lnTo>
                  <a:cubicBezTo>
                    <a:pt x="380" y="244"/>
                    <a:pt x="355" y="218"/>
                    <a:pt x="355" y="188"/>
                  </a:cubicBezTo>
                  <a:lnTo>
                    <a:pt x="35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055;p58">
              <a:extLst>
                <a:ext uri="{FF2B5EF4-FFF2-40B4-BE49-F238E27FC236}">
                  <a16:creationId xmlns:a16="http://schemas.microsoft.com/office/drawing/2014/main" id="{63F08018-D8A8-6E4D-9387-592B38B60A5D}"/>
                </a:ext>
              </a:extLst>
            </p:cNvPr>
            <p:cNvSpPr/>
            <p:nvPr/>
          </p:nvSpPr>
          <p:spPr>
            <a:xfrm>
              <a:off x="5478424" y="3583388"/>
              <a:ext cx="23385" cy="19209"/>
            </a:xfrm>
            <a:custGeom>
              <a:avLst/>
              <a:gdLst/>
              <a:ahLst/>
              <a:cxnLst/>
              <a:rect l="l" t="t" r="r" b="b"/>
              <a:pathLst>
                <a:path w="728" h="598" extrusionOk="0">
                  <a:moveTo>
                    <a:pt x="364" y="1"/>
                  </a:moveTo>
                  <a:lnTo>
                    <a:pt x="1" y="76"/>
                  </a:lnTo>
                  <a:lnTo>
                    <a:pt x="1" y="597"/>
                  </a:lnTo>
                  <a:lnTo>
                    <a:pt x="727" y="597"/>
                  </a:lnTo>
                  <a:lnTo>
                    <a:pt x="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056;p58">
              <a:extLst>
                <a:ext uri="{FF2B5EF4-FFF2-40B4-BE49-F238E27FC236}">
                  <a16:creationId xmlns:a16="http://schemas.microsoft.com/office/drawing/2014/main" id="{C812A60D-E6F2-5641-B5D8-4E6094720D8A}"/>
                </a:ext>
              </a:extLst>
            </p:cNvPr>
            <p:cNvSpPr/>
            <p:nvPr/>
          </p:nvSpPr>
          <p:spPr>
            <a:xfrm>
              <a:off x="5479356" y="3583388"/>
              <a:ext cx="21554" cy="19241"/>
            </a:xfrm>
            <a:custGeom>
              <a:avLst/>
              <a:gdLst/>
              <a:ahLst/>
              <a:cxnLst/>
              <a:rect l="l" t="t" r="r" b="b"/>
              <a:pathLst>
                <a:path w="671" h="599" extrusionOk="0">
                  <a:moveTo>
                    <a:pt x="1" y="1"/>
                  </a:moveTo>
                  <a:lnTo>
                    <a:pt x="1" y="599"/>
                  </a:lnTo>
                  <a:lnTo>
                    <a:pt x="671" y="599"/>
                  </a:lnTo>
                  <a:lnTo>
                    <a:pt x="671" y="244"/>
                  </a:lnTo>
                  <a:lnTo>
                    <a:pt x="391" y="244"/>
                  </a:lnTo>
                  <a:cubicBezTo>
                    <a:pt x="360" y="244"/>
                    <a:pt x="336" y="218"/>
                    <a:pt x="336" y="188"/>
                  </a:cubicBezTo>
                  <a:lnTo>
                    <a:pt x="33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057;p58">
              <a:extLst>
                <a:ext uri="{FF2B5EF4-FFF2-40B4-BE49-F238E27FC236}">
                  <a16:creationId xmlns:a16="http://schemas.microsoft.com/office/drawing/2014/main" id="{23C95978-B256-5E49-8595-6AAADE616C98}"/>
                </a:ext>
              </a:extLst>
            </p:cNvPr>
            <p:cNvSpPr/>
            <p:nvPr/>
          </p:nvSpPr>
          <p:spPr>
            <a:xfrm>
              <a:off x="5464386" y="3573269"/>
              <a:ext cx="16832" cy="26983"/>
            </a:xfrm>
            <a:custGeom>
              <a:avLst/>
              <a:gdLst/>
              <a:ahLst/>
              <a:cxnLst/>
              <a:rect l="l" t="t" r="r" b="b"/>
              <a:pathLst>
                <a:path w="524" h="840" extrusionOk="0">
                  <a:moveTo>
                    <a:pt x="244" y="0"/>
                  </a:moveTo>
                  <a:lnTo>
                    <a:pt x="95" y="38"/>
                  </a:lnTo>
                  <a:cubicBezTo>
                    <a:pt x="44" y="38"/>
                    <a:pt x="0" y="80"/>
                    <a:pt x="0" y="132"/>
                  </a:cubicBezTo>
                  <a:lnTo>
                    <a:pt x="0" y="840"/>
                  </a:lnTo>
                  <a:lnTo>
                    <a:pt x="485" y="840"/>
                  </a:lnTo>
                  <a:lnTo>
                    <a:pt x="523" y="559"/>
                  </a:lnTo>
                  <a:lnTo>
                    <a:pt x="523" y="91"/>
                  </a:lnTo>
                  <a:cubicBezTo>
                    <a:pt x="522" y="41"/>
                    <a:pt x="480" y="0"/>
                    <a:pt x="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058;p58">
              <a:extLst>
                <a:ext uri="{FF2B5EF4-FFF2-40B4-BE49-F238E27FC236}">
                  <a16:creationId xmlns:a16="http://schemas.microsoft.com/office/drawing/2014/main" id="{8ECFA353-CE27-2F41-BE0F-5BA73A1CAD2A}"/>
                </a:ext>
              </a:extLst>
            </p:cNvPr>
            <p:cNvSpPr/>
            <p:nvPr/>
          </p:nvSpPr>
          <p:spPr>
            <a:xfrm>
              <a:off x="5463165" y="3573269"/>
              <a:ext cx="17989" cy="28750"/>
            </a:xfrm>
            <a:custGeom>
              <a:avLst/>
              <a:gdLst/>
              <a:ahLst/>
              <a:cxnLst/>
              <a:rect l="l" t="t" r="r" b="b"/>
              <a:pathLst>
                <a:path w="560" h="895" extrusionOk="0">
                  <a:moveTo>
                    <a:pt x="95" y="0"/>
                  </a:moveTo>
                  <a:cubicBezTo>
                    <a:pt x="44" y="0"/>
                    <a:pt x="1" y="41"/>
                    <a:pt x="1" y="93"/>
                  </a:cubicBezTo>
                  <a:lnTo>
                    <a:pt x="1" y="895"/>
                  </a:lnTo>
                  <a:lnTo>
                    <a:pt x="560" y="895"/>
                  </a:lnTo>
                  <a:lnTo>
                    <a:pt x="560" y="560"/>
                  </a:lnTo>
                  <a:lnTo>
                    <a:pt x="335" y="560"/>
                  </a:lnTo>
                  <a:cubicBezTo>
                    <a:pt x="305" y="559"/>
                    <a:pt x="282" y="533"/>
                    <a:pt x="282" y="503"/>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059;p58">
              <a:extLst>
                <a:ext uri="{FF2B5EF4-FFF2-40B4-BE49-F238E27FC236}">
                  <a16:creationId xmlns:a16="http://schemas.microsoft.com/office/drawing/2014/main" id="{3F2E8F76-645F-3947-BC41-C797A549CF36}"/>
                </a:ext>
              </a:extLst>
            </p:cNvPr>
            <p:cNvSpPr/>
            <p:nvPr/>
          </p:nvSpPr>
          <p:spPr>
            <a:xfrm>
              <a:off x="5500301" y="3573269"/>
              <a:ext cx="88658" cy="26983"/>
            </a:xfrm>
            <a:custGeom>
              <a:avLst/>
              <a:gdLst/>
              <a:ahLst/>
              <a:cxnLst/>
              <a:rect l="l" t="t" r="r" b="b"/>
              <a:pathLst>
                <a:path w="2760" h="840" extrusionOk="0">
                  <a:moveTo>
                    <a:pt x="242" y="0"/>
                  </a:moveTo>
                  <a:lnTo>
                    <a:pt x="55" y="38"/>
                  </a:lnTo>
                  <a:cubicBezTo>
                    <a:pt x="4" y="38"/>
                    <a:pt x="0" y="80"/>
                    <a:pt x="0" y="132"/>
                  </a:cubicBezTo>
                  <a:lnTo>
                    <a:pt x="0" y="840"/>
                  </a:lnTo>
                  <a:lnTo>
                    <a:pt x="2722" y="840"/>
                  </a:lnTo>
                  <a:lnTo>
                    <a:pt x="2759" y="559"/>
                  </a:lnTo>
                  <a:lnTo>
                    <a:pt x="2759" y="91"/>
                  </a:lnTo>
                  <a:cubicBezTo>
                    <a:pt x="2759" y="41"/>
                    <a:pt x="2717" y="0"/>
                    <a:pt x="2667" y="0"/>
                  </a:cubicBezTo>
                  <a:lnTo>
                    <a:pt x="2480" y="0"/>
                  </a:lnTo>
                  <a:lnTo>
                    <a:pt x="2347" y="55"/>
                  </a:lnTo>
                  <a:lnTo>
                    <a:pt x="2202" y="0"/>
                  </a:lnTo>
                  <a:lnTo>
                    <a:pt x="1921" y="0"/>
                  </a:lnTo>
                  <a:lnTo>
                    <a:pt x="1778" y="38"/>
                  </a:lnTo>
                  <a:lnTo>
                    <a:pt x="1643" y="0"/>
                  </a:lnTo>
                  <a:lnTo>
                    <a:pt x="1362" y="0"/>
                  </a:lnTo>
                  <a:lnTo>
                    <a:pt x="1213" y="38"/>
                  </a:lnTo>
                  <a:lnTo>
                    <a:pt x="1083" y="0"/>
                  </a:lnTo>
                  <a:lnTo>
                    <a:pt x="804" y="0"/>
                  </a:lnTo>
                  <a:lnTo>
                    <a:pt x="663" y="38"/>
                  </a:lnTo>
                  <a:lnTo>
                    <a:pt x="5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060;p58">
              <a:extLst>
                <a:ext uri="{FF2B5EF4-FFF2-40B4-BE49-F238E27FC236}">
                  <a16:creationId xmlns:a16="http://schemas.microsoft.com/office/drawing/2014/main" id="{56481B75-38C8-CA4F-B5B0-5F31CCC834DF}"/>
                </a:ext>
              </a:extLst>
            </p:cNvPr>
            <p:cNvSpPr/>
            <p:nvPr/>
          </p:nvSpPr>
          <p:spPr>
            <a:xfrm>
              <a:off x="5499112" y="3573269"/>
              <a:ext cx="19209" cy="29360"/>
            </a:xfrm>
            <a:custGeom>
              <a:avLst/>
              <a:gdLst/>
              <a:ahLst/>
              <a:cxnLst/>
              <a:rect l="l" t="t" r="r" b="b"/>
              <a:pathLst>
                <a:path w="598" h="914" extrusionOk="0">
                  <a:moveTo>
                    <a:pt x="95" y="0"/>
                  </a:moveTo>
                  <a:cubicBezTo>
                    <a:pt x="44" y="0"/>
                    <a:pt x="1" y="41"/>
                    <a:pt x="1" y="93"/>
                  </a:cubicBezTo>
                  <a:lnTo>
                    <a:pt x="1" y="914"/>
                  </a:lnTo>
                  <a:lnTo>
                    <a:pt x="597" y="914"/>
                  </a:lnTo>
                  <a:lnTo>
                    <a:pt x="597" y="559"/>
                  </a:lnTo>
                  <a:lnTo>
                    <a:pt x="337" y="559"/>
                  </a:lnTo>
                  <a:cubicBezTo>
                    <a:pt x="303" y="559"/>
                    <a:pt x="280" y="533"/>
                    <a:pt x="280" y="503"/>
                  </a:cubicBez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061;p58">
              <a:extLst>
                <a:ext uri="{FF2B5EF4-FFF2-40B4-BE49-F238E27FC236}">
                  <a16:creationId xmlns:a16="http://schemas.microsoft.com/office/drawing/2014/main" id="{939DEBBE-B015-9547-B3BA-42B3F9722BF5}"/>
                </a:ext>
              </a:extLst>
            </p:cNvPr>
            <p:cNvSpPr/>
            <p:nvPr/>
          </p:nvSpPr>
          <p:spPr>
            <a:xfrm>
              <a:off x="5517070" y="3573269"/>
              <a:ext cx="19209" cy="29360"/>
            </a:xfrm>
            <a:custGeom>
              <a:avLst/>
              <a:gdLst/>
              <a:ahLst/>
              <a:cxnLst/>
              <a:rect l="l" t="t" r="r" b="b"/>
              <a:pathLst>
                <a:path w="598" h="914" extrusionOk="0">
                  <a:moveTo>
                    <a:pt x="1" y="0"/>
                  </a:moveTo>
                  <a:lnTo>
                    <a:pt x="1" y="914"/>
                  </a:lnTo>
                  <a:lnTo>
                    <a:pt x="597" y="914"/>
                  </a:lnTo>
                  <a:lnTo>
                    <a:pt x="597" y="559"/>
                  </a:lnTo>
                  <a:lnTo>
                    <a:pt x="337" y="559"/>
                  </a:lnTo>
                  <a:cubicBezTo>
                    <a:pt x="306" y="559"/>
                    <a:pt x="282" y="533"/>
                    <a:pt x="282" y="503"/>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062;p58">
              <a:extLst>
                <a:ext uri="{FF2B5EF4-FFF2-40B4-BE49-F238E27FC236}">
                  <a16:creationId xmlns:a16="http://schemas.microsoft.com/office/drawing/2014/main" id="{08A3B411-FEDA-554C-9FB9-FADB8BF4F610}"/>
                </a:ext>
              </a:extLst>
            </p:cNvPr>
            <p:cNvSpPr/>
            <p:nvPr/>
          </p:nvSpPr>
          <p:spPr>
            <a:xfrm>
              <a:off x="5535027" y="3573269"/>
              <a:ext cx="19177" cy="29360"/>
            </a:xfrm>
            <a:custGeom>
              <a:avLst/>
              <a:gdLst/>
              <a:ahLst/>
              <a:cxnLst/>
              <a:rect l="l" t="t" r="r" b="b"/>
              <a:pathLst>
                <a:path w="597" h="914" extrusionOk="0">
                  <a:moveTo>
                    <a:pt x="0" y="0"/>
                  </a:moveTo>
                  <a:lnTo>
                    <a:pt x="0" y="914"/>
                  </a:lnTo>
                  <a:lnTo>
                    <a:pt x="597" y="914"/>
                  </a:lnTo>
                  <a:lnTo>
                    <a:pt x="597" y="559"/>
                  </a:lnTo>
                  <a:lnTo>
                    <a:pt x="338" y="559"/>
                  </a:lnTo>
                  <a:cubicBezTo>
                    <a:pt x="306" y="559"/>
                    <a:pt x="281" y="533"/>
                    <a:pt x="281" y="503"/>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063;p58">
              <a:extLst>
                <a:ext uri="{FF2B5EF4-FFF2-40B4-BE49-F238E27FC236}">
                  <a16:creationId xmlns:a16="http://schemas.microsoft.com/office/drawing/2014/main" id="{E69BA306-B448-784B-BAB0-6FF449EBC5D3}"/>
                </a:ext>
              </a:extLst>
            </p:cNvPr>
            <p:cNvSpPr/>
            <p:nvPr/>
          </p:nvSpPr>
          <p:spPr>
            <a:xfrm>
              <a:off x="5552984" y="3573269"/>
              <a:ext cx="19241" cy="29360"/>
            </a:xfrm>
            <a:custGeom>
              <a:avLst/>
              <a:gdLst/>
              <a:ahLst/>
              <a:cxnLst/>
              <a:rect l="l" t="t" r="r" b="b"/>
              <a:pathLst>
                <a:path w="599" h="914" extrusionOk="0">
                  <a:moveTo>
                    <a:pt x="0" y="0"/>
                  </a:moveTo>
                  <a:lnTo>
                    <a:pt x="0" y="914"/>
                  </a:lnTo>
                  <a:lnTo>
                    <a:pt x="598" y="914"/>
                  </a:lnTo>
                  <a:lnTo>
                    <a:pt x="598" y="559"/>
                  </a:lnTo>
                  <a:lnTo>
                    <a:pt x="338" y="559"/>
                  </a:lnTo>
                  <a:cubicBezTo>
                    <a:pt x="307" y="559"/>
                    <a:pt x="281" y="533"/>
                    <a:pt x="281" y="503"/>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064;p58">
              <a:extLst>
                <a:ext uri="{FF2B5EF4-FFF2-40B4-BE49-F238E27FC236}">
                  <a16:creationId xmlns:a16="http://schemas.microsoft.com/office/drawing/2014/main" id="{2830233D-A470-714F-884E-A1558CD93CBA}"/>
                </a:ext>
              </a:extLst>
            </p:cNvPr>
            <p:cNvSpPr/>
            <p:nvPr/>
          </p:nvSpPr>
          <p:spPr>
            <a:xfrm>
              <a:off x="5570974" y="3573269"/>
              <a:ext cx="17989" cy="29360"/>
            </a:xfrm>
            <a:custGeom>
              <a:avLst/>
              <a:gdLst/>
              <a:ahLst/>
              <a:cxnLst/>
              <a:rect l="l" t="t" r="r" b="b"/>
              <a:pathLst>
                <a:path w="560" h="914" extrusionOk="0">
                  <a:moveTo>
                    <a:pt x="0" y="0"/>
                  </a:moveTo>
                  <a:lnTo>
                    <a:pt x="0" y="914"/>
                  </a:lnTo>
                  <a:lnTo>
                    <a:pt x="559" y="914"/>
                  </a:lnTo>
                  <a:lnTo>
                    <a:pt x="559" y="559"/>
                  </a:lnTo>
                  <a:lnTo>
                    <a:pt x="335" y="559"/>
                  </a:lnTo>
                  <a:cubicBezTo>
                    <a:pt x="306" y="559"/>
                    <a:pt x="280" y="533"/>
                    <a:pt x="280" y="503"/>
                  </a:cubicBez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065;p58">
              <a:extLst>
                <a:ext uri="{FF2B5EF4-FFF2-40B4-BE49-F238E27FC236}">
                  <a16:creationId xmlns:a16="http://schemas.microsoft.com/office/drawing/2014/main" id="{239A035C-2871-5E4E-9182-E1915867278F}"/>
                </a:ext>
              </a:extLst>
            </p:cNvPr>
            <p:cNvSpPr/>
            <p:nvPr/>
          </p:nvSpPr>
          <p:spPr>
            <a:xfrm>
              <a:off x="5378454" y="3600093"/>
              <a:ext cx="296459" cy="160613"/>
            </a:xfrm>
            <a:custGeom>
              <a:avLst/>
              <a:gdLst/>
              <a:ahLst/>
              <a:cxnLst/>
              <a:rect l="l" t="t" r="r" b="b"/>
              <a:pathLst>
                <a:path w="9229" h="5000" extrusionOk="0">
                  <a:moveTo>
                    <a:pt x="242" y="0"/>
                  </a:moveTo>
                  <a:cubicBezTo>
                    <a:pt x="86" y="0"/>
                    <a:pt x="36" y="362"/>
                    <a:pt x="36" y="516"/>
                  </a:cubicBezTo>
                  <a:lnTo>
                    <a:pt x="0" y="4718"/>
                  </a:lnTo>
                  <a:cubicBezTo>
                    <a:pt x="0" y="4873"/>
                    <a:pt x="126" y="4999"/>
                    <a:pt x="280" y="4999"/>
                  </a:cubicBezTo>
                  <a:lnTo>
                    <a:pt x="8570" y="4992"/>
                  </a:lnTo>
                  <a:cubicBezTo>
                    <a:pt x="8724" y="4992"/>
                    <a:pt x="9229" y="4909"/>
                    <a:pt x="9228" y="4755"/>
                  </a:cubicBezTo>
                  <a:lnTo>
                    <a:pt x="9228" y="281"/>
                  </a:lnTo>
                  <a:cubicBezTo>
                    <a:pt x="9228" y="125"/>
                    <a:pt x="9102" y="0"/>
                    <a:pt x="8948" y="0"/>
                  </a:cubicBezTo>
                  <a:lnTo>
                    <a:pt x="7548" y="0"/>
                  </a:lnTo>
                  <a:lnTo>
                    <a:pt x="7472" y="57"/>
                  </a:lnTo>
                  <a:lnTo>
                    <a:pt x="1736" y="57"/>
                  </a:lnTo>
                  <a:lnTo>
                    <a:pt x="16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066;p58">
              <a:extLst>
                <a:ext uri="{FF2B5EF4-FFF2-40B4-BE49-F238E27FC236}">
                  <a16:creationId xmlns:a16="http://schemas.microsoft.com/office/drawing/2014/main" id="{C6F856D3-D7DC-1246-8C36-D1B9CA7589A8}"/>
                </a:ext>
              </a:extLst>
            </p:cNvPr>
            <p:cNvSpPr/>
            <p:nvPr/>
          </p:nvSpPr>
          <p:spPr>
            <a:xfrm>
              <a:off x="5377201" y="3600221"/>
              <a:ext cx="297711" cy="161737"/>
            </a:xfrm>
            <a:custGeom>
              <a:avLst/>
              <a:gdLst/>
              <a:ahLst/>
              <a:cxnLst/>
              <a:rect l="l" t="t" r="r" b="b"/>
              <a:pathLst>
                <a:path w="9268" h="5035" extrusionOk="0">
                  <a:moveTo>
                    <a:pt x="281" y="1"/>
                  </a:moveTo>
                  <a:cubicBezTo>
                    <a:pt x="128" y="1"/>
                    <a:pt x="0" y="125"/>
                    <a:pt x="0" y="280"/>
                  </a:cubicBezTo>
                  <a:lnTo>
                    <a:pt x="0" y="4753"/>
                  </a:lnTo>
                  <a:cubicBezTo>
                    <a:pt x="0" y="4908"/>
                    <a:pt x="125" y="5034"/>
                    <a:pt x="281" y="5034"/>
                  </a:cubicBezTo>
                  <a:lnTo>
                    <a:pt x="8987" y="5034"/>
                  </a:lnTo>
                  <a:cubicBezTo>
                    <a:pt x="9141" y="5034"/>
                    <a:pt x="9268" y="4910"/>
                    <a:pt x="9268" y="4753"/>
                  </a:cubicBezTo>
                  <a:lnTo>
                    <a:pt x="375" y="4753"/>
                  </a:lnTo>
                  <a:cubicBezTo>
                    <a:pt x="323" y="4752"/>
                    <a:pt x="281" y="4710"/>
                    <a:pt x="281" y="4659"/>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067;p58">
              <a:extLst>
                <a:ext uri="{FF2B5EF4-FFF2-40B4-BE49-F238E27FC236}">
                  <a16:creationId xmlns:a16="http://schemas.microsoft.com/office/drawing/2014/main" id="{C15C1301-9563-474B-BA71-2D279FC0DE58}"/>
                </a:ext>
              </a:extLst>
            </p:cNvPr>
            <p:cNvSpPr/>
            <p:nvPr/>
          </p:nvSpPr>
          <p:spPr>
            <a:xfrm>
              <a:off x="5512604" y="3739414"/>
              <a:ext cx="8962" cy="8994"/>
            </a:xfrm>
            <a:custGeom>
              <a:avLst/>
              <a:gdLst/>
              <a:ahLst/>
              <a:cxnLst/>
              <a:rect l="l" t="t" r="r" b="b"/>
              <a:pathLst>
                <a:path w="279" h="280" extrusionOk="0">
                  <a:moveTo>
                    <a:pt x="140" y="1"/>
                  </a:moveTo>
                  <a:cubicBezTo>
                    <a:pt x="63" y="1"/>
                    <a:pt x="1" y="63"/>
                    <a:pt x="1" y="141"/>
                  </a:cubicBezTo>
                  <a:cubicBezTo>
                    <a:pt x="1" y="218"/>
                    <a:pt x="63" y="280"/>
                    <a:pt x="140" y="280"/>
                  </a:cubicBezTo>
                  <a:cubicBezTo>
                    <a:pt x="216" y="280"/>
                    <a:pt x="279" y="218"/>
                    <a:pt x="279" y="141"/>
                  </a:cubicBezTo>
                  <a:cubicBezTo>
                    <a:pt x="279" y="63"/>
                    <a:pt x="216"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068;p58">
              <a:extLst>
                <a:ext uri="{FF2B5EF4-FFF2-40B4-BE49-F238E27FC236}">
                  <a16:creationId xmlns:a16="http://schemas.microsoft.com/office/drawing/2014/main" id="{1E285F67-CFBE-924B-A3C1-559AA911DC04}"/>
                </a:ext>
              </a:extLst>
            </p:cNvPr>
            <p:cNvSpPr/>
            <p:nvPr/>
          </p:nvSpPr>
          <p:spPr>
            <a:xfrm>
              <a:off x="5530562" y="3739414"/>
              <a:ext cx="8962" cy="8994"/>
            </a:xfrm>
            <a:custGeom>
              <a:avLst/>
              <a:gdLst/>
              <a:ahLst/>
              <a:cxnLst/>
              <a:rect l="l" t="t" r="r" b="b"/>
              <a:pathLst>
                <a:path w="279" h="280" extrusionOk="0">
                  <a:moveTo>
                    <a:pt x="139" y="1"/>
                  </a:moveTo>
                  <a:cubicBezTo>
                    <a:pt x="63" y="1"/>
                    <a:pt x="0" y="63"/>
                    <a:pt x="0" y="141"/>
                  </a:cubicBezTo>
                  <a:cubicBezTo>
                    <a:pt x="0" y="218"/>
                    <a:pt x="63" y="280"/>
                    <a:pt x="139" y="280"/>
                  </a:cubicBezTo>
                  <a:cubicBezTo>
                    <a:pt x="216" y="280"/>
                    <a:pt x="278" y="218"/>
                    <a:pt x="278" y="141"/>
                  </a:cubicBezTo>
                  <a:cubicBezTo>
                    <a:pt x="278"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069;p58">
              <a:extLst>
                <a:ext uri="{FF2B5EF4-FFF2-40B4-BE49-F238E27FC236}">
                  <a16:creationId xmlns:a16="http://schemas.microsoft.com/office/drawing/2014/main" id="{28A1D5BA-FB35-E746-9FED-D6E5D9FDEA13}"/>
                </a:ext>
              </a:extLst>
            </p:cNvPr>
            <p:cNvSpPr/>
            <p:nvPr/>
          </p:nvSpPr>
          <p:spPr>
            <a:xfrm>
              <a:off x="5491370" y="3633984"/>
              <a:ext cx="70702" cy="54480"/>
            </a:xfrm>
            <a:custGeom>
              <a:avLst/>
              <a:gdLst/>
              <a:ahLst/>
              <a:cxnLst/>
              <a:rect l="l" t="t" r="r" b="b"/>
              <a:pathLst>
                <a:path w="2201" h="1696" extrusionOk="0">
                  <a:moveTo>
                    <a:pt x="19" y="1"/>
                  </a:moveTo>
                  <a:lnTo>
                    <a:pt x="0" y="1509"/>
                  </a:lnTo>
                  <a:cubicBezTo>
                    <a:pt x="0" y="1613"/>
                    <a:pt x="84" y="1696"/>
                    <a:pt x="187" y="1696"/>
                  </a:cubicBezTo>
                  <a:lnTo>
                    <a:pt x="1976" y="1696"/>
                  </a:lnTo>
                  <a:cubicBezTo>
                    <a:pt x="2080" y="1696"/>
                    <a:pt x="2163" y="1613"/>
                    <a:pt x="2163" y="1509"/>
                  </a:cubicBezTo>
                  <a:lnTo>
                    <a:pt x="2201" y="1454"/>
                  </a:lnTo>
                  <a:lnTo>
                    <a:pt x="22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070;p58">
              <a:extLst>
                <a:ext uri="{FF2B5EF4-FFF2-40B4-BE49-F238E27FC236}">
                  <a16:creationId xmlns:a16="http://schemas.microsoft.com/office/drawing/2014/main" id="{E36B4045-9EE0-2849-8666-7001614B2F1B}"/>
                </a:ext>
              </a:extLst>
            </p:cNvPr>
            <p:cNvSpPr/>
            <p:nvPr/>
          </p:nvSpPr>
          <p:spPr>
            <a:xfrm>
              <a:off x="5490117" y="3633373"/>
              <a:ext cx="71858" cy="56311"/>
            </a:xfrm>
            <a:custGeom>
              <a:avLst/>
              <a:gdLst/>
              <a:ahLst/>
              <a:cxnLst/>
              <a:rect l="l" t="t" r="r" b="b"/>
              <a:pathLst>
                <a:path w="2237" h="1753" extrusionOk="0">
                  <a:moveTo>
                    <a:pt x="0" y="1"/>
                  </a:moveTo>
                  <a:lnTo>
                    <a:pt x="0" y="1567"/>
                  </a:lnTo>
                  <a:cubicBezTo>
                    <a:pt x="0" y="1670"/>
                    <a:pt x="83" y="1753"/>
                    <a:pt x="185" y="1753"/>
                  </a:cubicBezTo>
                  <a:lnTo>
                    <a:pt x="2050" y="1753"/>
                  </a:lnTo>
                  <a:cubicBezTo>
                    <a:pt x="2153" y="1753"/>
                    <a:pt x="2237" y="1670"/>
                    <a:pt x="2237" y="1567"/>
                  </a:cubicBezTo>
                  <a:lnTo>
                    <a:pt x="2237" y="1473"/>
                  </a:lnTo>
                  <a:lnTo>
                    <a:pt x="334" y="1473"/>
                  </a:lnTo>
                  <a:cubicBezTo>
                    <a:pt x="334" y="1473"/>
                    <a:pt x="333" y="1473"/>
                    <a:pt x="332" y="1473"/>
                  </a:cubicBezTo>
                  <a:cubicBezTo>
                    <a:pt x="304" y="1473"/>
                    <a:pt x="281" y="1448"/>
                    <a:pt x="281" y="1418"/>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071;p58">
              <a:extLst>
                <a:ext uri="{FF2B5EF4-FFF2-40B4-BE49-F238E27FC236}">
                  <a16:creationId xmlns:a16="http://schemas.microsoft.com/office/drawing/2014/main" id="{2585E146-5A8E-FA43-A014-FF046EDBD4ED}"/>
                </a:ext>
              </a:extLst>
            </p:cNvPr>
            <p:cNvSpPr/>
            <p:nvPr/>
          </p:nvSpPr>
          <p:spPr>
            <a:xfrm>
              <a:off x="5505248" y="3654029"/>
              <a:ext cx="41374" cy="16222"/>
            </a:xfrm>
            <a:custGeom>
              <a:avLst/>
              <a:gdLst/>
              <a:ahLst/>
              <a:cxnLst/>
              <a:rect l="l" t="t" r="r" b="b"/>
              <a:pathLst>
                <a:path w="1288" h="505" extrusionOk="0">
                  <a:moveTo>
                    <a:pt x="1" y="1"/>
                  </a:moveTo>
                  <a:lnTo>
                    <a:pt x="8" y="505"/>
                  </a:lnTo>
                  <a:lnTo>
                    <a:pt x="1288" y="505"/>
                  </a:lnTo>
                  <a:lnTo>
                    <a:pt x="1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072;p58">
              <a:extLst>
                <a:ext uri="{FF2B5EF4-FFF2-40B4-BE49-F238E27FC236}">
                  <a16:creationId xmlns:a16="http://schemas.microsoft.com/office/drawing/2014/main" id="{23A8FD63-C953-7441-8C37-1E3C37437E51}"/>
                </a:ext>
              </a:extLst>
            </p:cNvPr>
            <p:cNvSpPr/>
            <p:nvPr/>
          </p:nvSpPr>
          <p:spPr>
            <a:xfrm>
              <a:off x="5505505" y="3663056"/>
              <a:ext cx="41117" cy="9059"/>
            </a:xfrm>
            <a:custGeom>
              <a:avLst/>
              <a:gdLst/>
              <a:ahLst/>
              <a:cxnLst/>
              <a:rect l="l" t="t" r="r" b="b"/>
              <a:pathLst>
                <a:path w="1280" h="282" extrusionOk="0">
                  <a:moveTo>
                    <a:pt x="0" y="1"/>
                  </a:moveTo>
                  <a:lnTo>
                    <a:pt x="0" y="281"/>
                  </a:lnTo>
                  <a:lnTo>
                    <a:pt x="1280" y="281"/>
                  </a:lnTo>
                  <a:lnTo>
                    <a:pt x="127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73;p58">
              <a:extLst>
                <a:ext uri="{FF2B5EF4-FFF2-40B4-BE49-F238E27FC236}">
                  <a16:creationId xmlns:a16="http://schemas.microsoft.com/office/drawing/2014/main" id="{F4F7B025-B6D2-154D-9342-487CB2D663CF}"/>
                </a:ext>
              </a:extLst>
            </p:cNvPr>
            <p:cNvSpPr/>
            <p:nvPr/>
          </p:nvSpPr>
          <p:spPr>
            <a:xfrm>
              <a:off x="5491274" y="3651652"/>
              <a:ext cx="21651" cy="21618"/>
            </a:xfrm>
            <a:custGeom>
              <a:avLst/>
              <a:gdLst/>
              <a:ahLst/>
              <a:cxnLst/>
              <a:rect l="l" t="t" r="r" b="b"/>
              <a:pathLst>
                <a:path w="674" h="673" extrusionOk="0">
                  <a:moveTo>
                    <a:pt x="319" y="1"/>
                  </a:moveTo>
                  <a:cubicBezTo>
                    <a:pt x="269" y="1"/>
                    <a:pt x="223" y="11"/>
                    <a:pt x="180" y="30"/>
                  </a:cubicBezTo>
                  <a:cubicBezTo>
                    <a:pt x="52" y="83"/>
                    <a:pt x="0" y="299"/>
                    <a:pt x="0" y="356"/>
                  </a:cubicBezTo>
                  <a:cubicBezTo>
                    <a:pt x="0" y="551"/>
                    <a:pt x="122" y="673"/>
                    <a:pt x="317" y="673"/>
                  </a:cubicBezTo>
                  <a:cubicBezTo>
                    <a:pt x="351" y="673"/>
                    <a:pt x="588" y="622"/>
                    <a:pt x="643" y="495"/>
                  </a:cubicBezTo>
                  <a:cubicBezTo>
                    <a:pt x="662" y="451"/>
                    <a:pt x="673" y="405"/>
                    <a:pt x="673" y="356"/>
                  </a:cubicBezTo>
                  <a:cubicBezTo>
                    <a:pt x="673" y="160"/>
                    <a:pt x="514"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074;p58">
              <a:extLst>
                <a:ext uri="{FF2B5EF4-FFF2-40B4-BE49-F238E27FC236}">
                  <a16:creationId xmlns:a16="http://schemas.microsoft.com/office/drawing/2014/main" id="{E994B3B6-00AD-EE4A-B25B-BD292B848535}"/>
                </a:ext>
              </a:extLst>
            </p:cNvPr>
            <p:cNvSpPr/>
            <p:nvPr/>
          </p:nvSpPr>
          <p:spPr>
            <a:xfrm>
              <a:off x="5490117" y="3652583"/>
              <a:ext cx="21875" cy="21908"/>
            </a:xfrm>
            <a:custGeom>
              <a:avLst/>
              <a:gdLst/>
              <a:ahLst/>
              <a:cxnLst/>
              <a:rect l="l" t="t" r="r" b="b"/>
              <a:pathLst>
                <a:path w="681" h="682" extrusionOk="0">
                  <a:moveTo>
                    <a:pt x="216" y="1"/>
                  </a:moveTo>
                  <a:lnTo>
                    <a:pt x="216" y="1"/>
                  </a:lnTo>
                  <a:cubicBezTo>
                    <a:pt x="88" y="54"/>
                    <a:pt x="0" y="179"/>
                    <a:pt x="0" y="327"/>
                  </a:cubicBezTo>
                  <a:cubicBezTo>
                    <a:pt x="0" y="522"/>
                    <a:pt x="159" y="681"/>
                    <a:pt x="355" y="681"/>
                  </a:cubicBezTo>
                  <a:cubicBezTo>
                    <a:pt x="501" y="681"/>
                    <a:pt x="625" y="593"/>
                    <a:pt x="680" y="466"/>
                  </a:cubicBezTo>
                  <a:lnTo>
                    <a:pt x="680" y="466"/>
                  </a:lnTo>
                  <a:cubicBezTo>
                    <a:pt x="638" y="484"/>
                    <a:pt x="592" y="494"/>
                    <a:pt x="541" y="494"/>
                  </a:cubicBezTo>
                  <a:cubicBezTo>
                    <a:pt x="346" y="494"/>
                    <a:pt x="185" y="335"/>
                    <a:pt x="185" y="140"/>
                  </a:cubicBezTo>
                  <a:cubicBezTo>
                    <a:pt x="185" y="91"/>
                    <a:pt x="197" y="43"/>
                    <a:pt x="21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075;p58">
              <a:extLst>
                <a:ext uri="{FF2B5EF4-FFF2-40B4-BE49-F238E27FC236}">
                  <a16:creationId xmlns:a16="http://schemas.microsoft.com/office/drawing/2014/main" id="{F99C70BA-C307-2247-8BB0-9145AC297AAE}"/>
                </a:ext>
              </a:extLst>
            </p:cNvPr>
            <p:cNvSpPr/>
            <p:nvPr/>
          </p:nvSpPr>
          <p:spPr>
            <a:xfrm>
              <a:off x="5540359" y="3651652"/>
              <a:ext cx="21683" cy="21618"/>
            </a:xfrm>
            <a:custGeom>
              <a:avLst/>
              <a:gdLst/>
              <a:ahLst/>
              <a:cxnLst/>
              <a:rect l="l" t="t" r="r" b="b"/>
              <a:pathLst>
                <a:path w="675" h="673" extrusionOk="0">
                  <a:moveTo>
                    <a:pt x="319" y="1"/>
                  </a:moveTo>
                  <a:cubicBezTo>
                    <a:pt x="270" y="1"/>
                    <a:pt x="224" y="11"/>
                    <a:pt x="180" y="30"/>
                  </a:cubicBezTo>
                  <a:cubicBezTo>
                    <a:pt x="53" y="83"/>
                    <a:pt x="1" y="328"/>
                    <a:pt x="1" y="356"/>
                  </a:cubicBezTo>
                  <a:cubicBezTo>
                    <a:pt x="1" y="551"/>
                    <a:pt x="123" y="673"/>
                    <a:pt x="318" y="673"/>
                  </a:cubicBezTo>
                  <a:cubicBezTo>
                    <a:pt x="335" y="673"/>
                    <a:pt x="589" y="622"/>
                    <a:pt x="644" y="495"/>
                  </a:cubicBezTo>
                  <a:cubicBezTo>
                    <a:pt x="664" y="451"/>
                    <a:pt x="674" y="405"/>
                    <a:pt x="674" y="356"/>
                  </a:cubicBezTo>
                  <a:cubicBezTo>
                    <a:pt x="674" y="160"/>
                    <a:pt x="51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076;p58">
              <a:extLst>
                <a:ext uri="{FF2B5EF4-FFF2-40B4-BE49-F238E27FC236}">
                  <a16:creationId xmlns:a16="http://schemas.microsoft.com/office/drawing/2014/main" id="{F21592B4-BDBA-CB4F-8AD6-E23F763C509C}"/>
                </a:ext>
              </a:extLst>
            </p:cNvPr>
            <p:cNvSpPr/>
            <p:nvPr/>
          </p:nvSpPr>
          <p:spPr>
            <a:xfrm>
              <a:off x="5539203" y="3652583"/>
              <a:ext cx="21908" cy="21908"/>
            </a:xfrm>
            <a:custGeom>
              <a:avLst/>
              <a:gdLst/>
              <a:ahLst/>
              <a:cxnLst/>
              <a:rect l="l" t="t" r="r" b="b"/>
              <a:pathLst>
                <a:path w="682" h="682" extrusionOk="0">
                  <a:moveTo>
                    <a:pt x="216" y="1"/>
                  </a:moveTo>
                  <a:lnTo>
                    <a:pt x="216" y="1"/>
                  </a:lnTo>
                  <a:cubicBezTo>
                    <a:pt x="89" y="54"/>
                    <a:pt x="1" y="179"/>
                    <a:pt x="1" y="327"/>
                  </a:cubicBezTo>
                  <a:cubicBezTo>
                    <a:pt x="1" y="522"/>
                    <a:pt x="160" y="681"/>
                    <a:pt x="355" y="681"/>
                  </a:cubicBezTo>
                  <a:cubicBezTo>
                    <a:pt x="502" y="681"/>
                    <a:pt x="628" y="593"/>
                    <a:pt x="681" y="466"/>
                  </a:cubicBezTo>
                  <a:lnTo>
                    <a:pt x="681" y="466"/>
                  </a:lnTo>
                  <a:cubicBezTo>
                    <a:pt x="638" y="484"/>
                    <a:pt x="591" y="494"/>
                    <a:pt x="542" y="494"/>
                  </a:cubicBezTo>
                  <a:cubicBezTo>
                    <a:pt x="347" y="494"/>
                    <a:pt x="187" y="335"/>
                    <a:pt x="187" y="140"/>
                  </a:cubicBezTo>
                  <a:cubicBezTo>
                    <a:pt x="187" y="91"/>
                    <a:pt x="198" y="43"/>
                    <a:pt x="21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077;p58">
              <a:extLst>
                <a:ext uri="{FF2B5EF4-FFF2-40B4-BE49-F238E27FC236}">
                  <a16:creationId xmlns:a16="http://schemas.microsoft.com/office/drawing/2014/main" id="{EF7804B4-3DFD-6044-8FCC-A6F3C3B853DC}"/>
                </a:ext>
              </a:extLst>
            </p:cNvPr>
            <p:cNvSpPr/>
            <p:nvPr/>
          </p:nvSpPr>
          <p:spPr>
            <a:xfrm>
              <a:off x="5398210" y="3636361"/>
              <a:ext cx="16832" cy="16447"/>
            </a:xfrm>
            <a:custGeom>
              <a:avLst/>
              <a:gdLst/>
              <a:ahLst/>
              <a:cxnLst/>
              <a:rect l="l" t="t" r="r" b="b"/>
              <a:pathLst>
                <a:path w="524" h="512" extrusionOk="0">
                  <a:moveTo>
                    <a:pt x="242" y="1"/>
                  </a:moveTo>
                  <a:cubicBezTo>
                    <a:pt x="213" y="1"/>
                    <a:pt x="186" y="5"/>
                    <a:pt x="161" y="14"/>
                  </a:cubicBezTo>
                  <a:cubicBezTo>
                    <a:pt x="47" y="47"/>
                    <a:pt x="0" y="192"/>
                    <a:pt x="0" y="318"/>
                  </a:cubicBezTo>
                  <a:cubicBezTo>
                    <a:pt x="0" y="367"/>
                    <a:pt x="58" y="512"/>
                    <a:pt x="213" y="512"/>
                  </a:cubicBezTo>
                  <a:cubicBezTo>
                    <a:pt x="339" y="512"/>
                    <a:pt x="475" y="477"/>
                    <a:pt x="510" y="361"/>
                  </a:cubicBezTo>
                  <a:cubicBezTo>
                    <a:pt x="517" y="338"/>
                    <a:pt x="523" y="310"/>
                    <a:pt x="523" y="281"/>
                  </a:cubicBezTo>
                  <a:cubicBezTo>
                    <a:pt x="523" y="128"/>
                    <a:pt x="399" y="1"/>
                    <a:pt x="242" y="1"/>
                  </a:cubicBez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078;p58">
              <a:extLst>
                <a:ext uri="{FF2B5EF4-FFF2-40B4-BE49-F238E27FC236}">
                  <a16:creationId xmlns:a16="http://schemas.microsoft.com/office/drawing/2014/main" id="{1FD9BCF4-25EF-3B4E-9894-C8DB2A82C79E}"/>
                </a:ext>
              </a:extLst>
            </p:cNvPr>
            <p:cNvSpPr/>
            <p:nvPr/>
          </p:nvSpPr>
          <p:spPr>
            <a:xfrm>
              <a:off x="5396958" y="3636746"/>
              <a:ext cx="17667" cy="17603"/>
            </a:xfrm>
            <a:custGeom>
              <a:avLst/>
              <a:gdLst/>
              <a:ahLst/>
              <a:cxnLst/>
              <a:rect l="l" t="t" r="r" b="b"/>
              <a:pathLst>
                <a:path w="550" h="548" extrusionOk="0">
                  <a:moveTo>
                    <a:pt x="200" y="0"/>
                  </a:moveTo>
                  <a:lnTo>
                    <a:pt x="200" y="0"/>
                  </a:lnTo>
                  <a:cubicBezTo>
                    <a:pt x="86" y="34"/>
                    <a:pt x="0" y="141"/>
                    <a:pt x="0" y="268"/>
                  </a:cubicBezTo>
                  <a:cubicBezTo>
                    <a:pt x="0" y="421"/>
                    <a:pt x="126" y="547"/>
                    <a:pt x="281" y="547"/>
                  </a:cubicBezTo>
                  <a:cubicBezTo>
                    <a:pt x="409" y="547"/>
                    <a:pt x="514" y="465"/>
                    <a:pt x="549" y="349"/>
                  </a:cubicBezTo>
                  <a:lnTo>
                    <a:pt x="549" y="349"/>
                  </a:lnTo>
                  <a:cubicBezTo>
                    <a:pt x="524" y="358"/>
                    <a:pt x="497" y="362"/>
                    <a:pt x="468" y="362"/>
                  </a:cubicBezTo>
                  <a:cubicBezTo>
                    <a:pt x="315" y="362"/>
                    <a:pt x="187" y="236"/>
                    <a:pt x="187" y="81"/>
                  </a:cubicBezTo>
                  <a:cubicBezTo>
                    <a:pt x="187" y="52"/>
                    <a:pt x="191" y="25"/>
                    <a:pt x="20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079;p58">
              <a:extLst>
                <a:ext uri="{FF2B5EF4-FFF2-40B4-BE49-F238E27FC236}">
                  <a16:creationId xmlns:a16="http://schemas.microsoft.com/office/drawing/2014/main" id="{B6CABAD5-ABEF-D447-9B0B-FE32B207AC6E}"/>
                </a:ext>
              </a:extLst>
            </p:cNvPr>
            <p:cNvSpPr/>
            <p:nvPr/>
          </p:nvSpPr>
          <p:spPr>
            <a:xfrm>
              <a:off x="5638113" y="3636361"/>
              <a:ext cx="17057" cy="17057"/>
            </a:xfrm>
            <a:custGeom>
              <a:avLst/>
              <a:gdLst/>
              <a:ahLst/>
              <a:cxnLst/>
              <a:rect l="l" t="t" r="r" b="b"/>
              <a:pathLst>
                <a:path w="531" h="531" extrusionOk="0">
                  <a:moveTo>
                    <a:pt x="250" y="1"/>
                  </a:moveTo>
                  <a:cubicBezTo>
                    <a:pt x="221" y="1"/>
                    <a:pt x="193" y="5"/>
                    <a:pt x="169" y="14"/>
                  </a:cubicBezTo>
                  <a:cubicBezTo>
                    <a:pt x="54" y="47"/>
                    <a:pt x="1" y="267"/>
                    <a:pt x="1" y="287"/>
                  </a:cubicBezTo>
                  <a:cubicBezTo>
                    <a:pt x="1" y="441"/>
                    <a:pt x="88" y="530"/>
                    <a:pt x="244" y="530"/>
                  </a:cubicBezTo>
                  <a:cubicBezTo>
                    <a:pt x="280" y="530"/>
                    <a:pt x="483" y="477"/>
                    <a:pt x="518" y="363"/>
                  </a:cubicBezTo>
                  <a:cubicBezTo>
                    <a:pt x="525" y="338"/>
                    <a:pt x="531" y="310"/>
                    <a:pt x="531" y="281"/>
                  </a:cubicBezTo>
                  <a:cubicBezTo>
                    <a:pt x="531" y="128"/>
                    <a:pt x="405" y="1"/>
                    <a:pt x="250" y="1"/>
                  </a:cubicBez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080;p58">
              <a:extLst>
                <a:ext uri="{FF2B5EF4-FFF2-40B4-BE49-F238E27FC236}">
                  <a16:creationId xmlns:a16="http://schemas.microsoft.com/office/drawing/2014/main" id="{63ACB648-5FAE-834F-9873-189DB1C2FE49}"/>
                </a:ext>
              </a:extLst>
            </p:cNvPr>
            <p:cNvSpPr/>
            <p:nvPr/>
          </p:nvSpPr>
          <p:spPr>
            <a:xfrm>
              <a:off x="5637117" y="3636746"/>
              <a:ext cx="17635" cy="17603"/>
            </a:xfrm>
            <a:custGeom>
              <a:avLst/>
              <a:gdLst/>
              <a:ahLst/>
              <a:cxnLst/>
              <a:rect l="l" t="t" r="r" b="b"/>
              <a:pathLst>
                <a:path w="549" h="548" extrusionOk="0">
                  <a:moveTo>
                    <a:pt x="200" y="0"/>
                  </a:moveTo>
                  <a:lnTo>
                    <a:pt x="200" y="0"/>
                  </a:lnTo>
                  <a:cubicBezTo>
                    <a:pt x="85" y="34"/>
                    <a:pt x="0" y="141"/>
                    <a:pt x="0" y="268"/>
                  </a:cubicBezTo>
                  <a:cubicBezTo>
                    <a:pt x="0" y="421"/>
                    <a:pt x="125" y="547"/>
                    <a:pt x="281" y="547"/>
                  </a:cubicBezTo>
                  <a:cubicBezTo>
                    <a:pt x="407" y="547"/>
                    <a:pt x="514" y="465"/>
                    <a:pt x="549" y="349"/>
                  </a:cubicBezTo>
                  <a:lnTo>
                    <a:pt x="549" y="349"/>
                  </a:lnTo>
                  <a:cubicBezTo>
                    <a:pt x="523" y="358"/>
                    <a:pt x="495" y="362"/>
                    <a:pt x="468" y="362"/>
                  </a:cubicBezTo>
                  <a:cubicBezTo>
                    <a:pt x="313" y="362"/>
                    <a:pt x="187" y="236"/>
                    <a:pt x="187" y="81"/>
                  </a:cubicBezTo>
                  <a:cubicBezTo>
                    <a:pt x="187" y="52"/>
                    <a:pt x="190" y="25"/>
                    <a:pt x="200" y="0"/>
                  </a:cubicBez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081;p58">
              <a:extLst>
                <a:ext uri="{FF2B5EF4-FFF2-40B4-BE49-F238E27FC236}">
                  <a16:creationId xmlns:a16="http://schemas.microsoft.com/office/drawing/2014/main" id="{D93C3DDF-E031-AB49-8B3E-4F27CA89E005}"/>
                </a:ext>
              </a:extLst>
            </p:cNvPr>
            <p:cNvSpPr/>
            <p:nvPr/>
          </p:nvSpPr>
          <p:spPr>
            <a:xfrm>
              <a:off x="5491306" y="3707644"/>
              <a:ext cx="70766" cy="16864"/>
            </a:xfrm>
            <a:custGeom>
              <a:avLst/>
              <a:gdLst/>
              <a:ahLst/>
              <a:cxnLst/>
              <a:rect l="l" t="t" r="r" b="b"/>
              <a:pathLst>
                <a:path w="2203" h="525" extrusionOk="0">
                  <a:moveTo>
                    <a:pt x="244" y="1"/>
                  </a:moveTo>
                  <a:lnTo>
                    <a:pt x="95" y="38"/>
                  </a:lnTo>
                  <a:cubicBezTo>
                    <a:pt x="44" y="38"/>
                    <a:pt x="1" y="80"/>
                    <a:pt x="1" y="133"/>
                  </a:cubicBezTo>
                  <a:lnTo>
                    <a:pt x="1" y="431"/>
                  </a:lnTo>
                  <a:cubicBezTo>
                    <a:pt x="1" y="481"/>
                    <a:pt x="43" y="525"/>
                    <a:pt x="95" y="525"/>
                  </a:cubicBezTo>
                  <a:lnTo>
                    <a:pt x="2071" y="525"/>
                  </a:lnTo>
                  <a:cubicBezTo>
                    <a:pt x="2121" y="525"/>
                    <a:pt x="2165" y="483"/>
                    <a:pt x="2165" y="431"/>
                  </a:cubicBezTo>
                  <a:lnTo>
                    <a:pt x="2203" y="283"/>
                  </a:lnTo>
                  <a:lnTo>
                    <a:pt x="2203" y="95"/>
                  </a:lnTo>
                  <a:cubicBezTo>
                    <a:pt x="2201" y="41"/>
                    <a:pt x="2159" y="1"/>
                    <a:pt x="2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082;p58">
              <a:extLst>
                <a:ext uri="{FF2B5EF4-FFF2-40B4-BE49-F238E27FC236}">
                  <a16:creationId xmlns:a16="http://schemas.microsoft.com/office/drawing/2014/main" id="{77B1B465-A6A4-1647-926E-E06699573023}"/>
                </a:ext>
              </a:extLst>
            </p:cNvPr>
            <p:cNvSpPr/>
            <p:nvPr/>
          </p:nvSpPr>
          <p:spPr>
            <a:xfrm>
              <a:off x="5490117" y="3707644"/>
              <a:ext cx="71922" cy="18053"/>
            </a:xfrm>
            <a:custGeom>
              <a:avLst/>
              <a:gdLst/>
              <a:ahLst/>
              <a:cxnLst/>
              <a:rect l="l" t="t" r="r" b="b"/>
              <a:pathLst>
                <a:path w="2239" h="562" extrusionOk="0">
                  <a:moveTo>
                    <a:pt x="94" y="1"/>
                  </a:moveTo>
                  <a:cubicBezTo>
                    <a:pt x="43" y="1"/>
                    <a:pt x="0" y="41"/>
                    <a:pt x="0" y="95"/>
                  </a:cubicBezTo>
                  <a:lnTo>
                    <a:pt x="0" y="467"/>
                  </a:lnTo>
                  <a:cubicBezTo>
                    <a:pt x="0" y="518"/>
                    <a:pt x="41" y="561"/>
                    <a:pt x="94" y="561"/>
                  </a:cubicBezTo>
                  <a:lnTo>
                    <a:pt x="2144" y="561"/>
                  </a:lnTo>
                  <a:cubicBezTo>
                    <a:pt x="2195" y="561"/>
                    <a:pt x="2238" y="519"/>
                    <a:pt x="2238" y="467"/>
                  </a:cubicBezTo>
                  <a:lnTo>
                    <a:pt x="2238" y="280"/>
                  </a:lnTo>
                  <a:lnTo>
                    <a:pt x="336" y="280"/>
                  </a:lnTo>
                  <a:cubicBezTo>
                    <a:pt x="305" y="280"/>
                    <a:pt x="281" y="256"/>
                    <a:pt x="281" y="225"/>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083;p58">
              <a:extLst>
                <a:ext uri="{FF2B5EF4-FFF2-40B4-BE49-F238E27FC236}">
                  <a16:creationId xmlns:a16="http://schemas.microsoft.com/office/drawing/2014/main" id="{C5A1FA0C-61A3-FA46-8E8A-8D6794B6FAC4}"/>
                </a:ext>
              </a:extLst>
            </p:cNvPr>
            <p:cNvSpPr/>
            <p:nvPr/>
          </p:nvSpPr>
          <p:spPr>
            <a:xfrm>
              <a:off x="5579005" y="3665722"/>
              <a:ext cx="77929" cy="77897"/>
            </a:xfrm>
            <a:custGeom>
              <a:avLst/>
              <a:gdLst/>
              <a:ahLst/>
              <a:cxnLst/>
              <a:rect l="l" t="t" r="r" b="b"/>
              <a:pathLst>
                <a:path w="2426" h="2425" extrusionOk="0">
                  <a:moveTo>
                    <a:pt x="1214" y="0"/>
                  </a:moveTo>
                  <a:cubicBezTo>
                    <a:pt x="544" y="0"/>
                    <a:pt x="1" y="543"/>
                    <a:pt x="1" y="1213"/>
                  </a:cubicBezTo>
                  <a:cubicBezTo>
                    <a:pt x="1" y="1882"/>
                    <a:pt x="544" y="2425"/>
                    <a:pt x="1214" y="2425"/>
                  </a:cubicBezTo>
                  <a:cubicBezTo>
                    <a:pt x="1883" y="2425"/>
                    <a:pt x="2426" y="1882"/>
                    <a:pt x="2426" y="1213"/>
                  </a:cubicBezTo>
                  <a:cubicBezTo>
                    <a:pt x="2426" y="543"/>
                    <a:pt x="1883"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084;p58">
              <a:extLst>
                <a:ext uri="{FF2B5EF4-FFF2-40B4-BE49-F238E27FC236}">
                  <a16:creationId xmlns:a16="http://schemas.microsoft.com/office/drawing/2014/main" id="{E16AADA0-07E0-114C-A7A6-8996D94B5685}"/>
                </a:ext>
              </a:extLst>
            </p:cNvPr>
            <p:cNvSpPr/>
            <p:nvPr/>
          </p:nvSpPr>
          <p:spPr>
            <a:xfrm>
              <a:off x="5395191" y="3665722"/>
              <a:ext cx="77929" cy="77897"/>
            </a:xfrm>
            <a:custGeom>
              <a:avLst/>
              <a:gdLst/>
              <a:ahLst/>
              <a:cxnLst/>
              <a:rect l="l" t="t" r="r" b="b"/>
              <a:pathLst>
                <a:path w="2426" h="2425" extrusionOk="0">
                  <a:moveTo>
                    <a:pt x="1212" y="0"/>
                  </a:moveTo>
                  <a:cubicBezTo>
                    <a:pt x="542" y="0"/>
                    <a:pt x="0" y="543"/>
                    <a:pt x="0" y="1213"/>
                  </a:cubicBezTo>
                  <a:cubicBezTo>
                    <a:pt x="0" y="1882"/>
                    <a:pt x="542" y="2425"/>
                    <a:pt x="1212" y="2425"/>
                  </a:cubicBezTo>
                  <a:cubicBezTo>
                    <a:pt x="1882" y="2425"/>
                    <a:pt x="2425" y="1882"/>
                    <a:pt x="2425" y="1213"/>
                  </a:cubicBezTo>
                  <a:cubicBezTo>
                    <a:pt x="2425" y="543"/>
                    <a:pt x="1882" y="0"/>
                    <a:pt x="1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085;p58">
              <a:extLst>
                <a:ext uri="{FF2B5EF4-FFF2-40B4-BE49-F238E27FC236}">
                  <a16:creationId xmlns:a16="http://schemas.microsoft.com/office/drawing/2014/main" id="{550CB72C-F240-8846-BDBD-1BF26076FB69}"/>
                </a:ext>
              </a:extLst>
            </p:cNvPr>
            <p:cNvSpPr/>
            <p:nvPr/>
          </p:nvSpPr>
          <p:spPr>
            <a:xfrm>
              <a:off x="5390661" y="3661257"/>
              <a:ext cx="86923" cy="86891"/>
            </a:xfrm>
            <a:custGeom>
              <a:avLst/>
              <a:gdLst/>
              <a:ahLst/>
              <a:cxnLst/>
              <a:rect l="l" t="t" r="r" b="b"/>
              <a:pathLst>
                <a:path w="2706" h="2705" extrusionOk="0">
                  <a:moveTo>
                    <a:pt x="1353" y="280"/>
                  </a:moveTo>
                  <a:cubicBezTo>
                    <a:pt x="1945" y="280"/>
                    <a:pt x="2424" y="760"/>
                    <a:pt x="2424" y="1351"/>
                  </a:cubicBezTo>
                  <a:cubicBezTo>
                    <a:pt x="2424" y="1940"/>
                    <a:pt x="1944" y="2421"/>
                    <a:pt x="1353" y="2421"/>
                  </a:cubicBezTo>
                  <a:cubicBezTo>
                    <a:pt x="764" y="2421"/>
                    <a:pt x="282" y="1940"/>
                    <a:pt x="282" y="1351"/>
                  </a:cubicBezTo>
                  <a:cubicBezTo>
                    <a:pt x="282" y="760"/>
                    <a:pt x="761" y="280"/>
                    <a:pt x="1353" y="280"/>
                  </a:cubicBezTo>
                  <a:close/>
                  <a:moveTo>
                    <a:pt x="1353" y="0"/>
                  </a:moveTo>
                  <a:cubicBezTo>
                    <a:pt x="608" y="0"/>
                    <a:pt x="1" y="607"/>
                    <a:pt x="1" y="1352"/>
                  </a:cubicBezTo>
                  <a:cubicBezTo>
                    <a:pt x="1" y="2098"/>
                    <a:pt x="608" y="2704"/>
                    <a:pt x="1353" y="2704"/>
                  </a:cubicBezTo>
                  <a:cubicBezTo>
                    <a:pt x="2099" y="2704"/>
                    <a:pt x="2705" y="2098"/>
                    <a:pt x="2705" y="1352"/>
                  </a:cubicBezTo>
                  <a:cubicBezTo>
                    <a:pt x="2705" y="607"/>
                    <a:pt x="2099" y="0"/>
                    <a:pt x="13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086;p58">
              <a:extLst>
                <a:ext uri="{FF2B5EF4-FFF2-40B4-BE49-F238E27FC236}">
                  <a16:creationId xmlns:a16="http://schemas.microsoft.com/office/drawing/2014/main" id="{41B03B74-443E-984C-83B7-5F273BA6765F}"/>
                </a:ext>
              </a:extLst>
            </p:cNvPr>
            <p:cNvSpPr/>
            <p:nvPr/>
          </p:nvSpPr>
          <p:spPr>
            <a:xfrm>
              <a:off x="5417645" y="3688209"/>
              <a:ext cx="32958" cy="32958"/>
            </a:xfrm>
            <a:custGeom>
              <a:avLst/>
              <a:gdLst/>
              <a:ahLst/>
              <a:cxnLst/>
              <a:rect l="l" t="t" r="r" b="b"/>
              <a:pathLst>
                <a:path w="1026" h="1026" extrusionOk="0">
                  <a:moveTo>
                    <a:pt x="513" y="280"/>
                  </a:moveTo>
                  <a:cubicBezTo>
                    <a:pt x="642" y="280"/>
                    <a:pt x="746" y="384"/>
                    <a:pt x="746" y="513"/>
                  </a:cubicBezTo>
                  <a:cubicBezTo>
                    <a:pt x="746" y="641"/>
                    <a:pt x="642" y="746"/>
                    <a:pt x="513" y="746"/>
                  </a:cubicBezTo>
                  <a:cubicBezTo>
                    <a:pt x="384" y="746"/>
                    <a:pt x="280" y="641"/>
                    <a:pt x="280" y="513"/>
                  </a:cubicBezTo>
                  <a:cubicBezTo>
                    <a:pt x="280" y="384"/>
                    <a:pt x="384" y="280"/>
                    <a:pt x="513" y="280"/>
                  </a:cubicBezTo>
                  <a:close/>
                  <a:moveTo>
                    <a:pt x="513" y="1"/>
                  </a:moveTo>
                  <a:cubicBezTo>
                    <a:pt x="231" y="1"/>
                    <a:pt x="1" y="231"/>
                    <a:pt x="1" y="513"/>
                  </a:cubicBezTo>
                  <a:cubicBezTo>
                    <a:pt x="1" y="795"/>
                    <a:pt x="231" y="1026"/>
                    <a:pt x="513" y="1026"/>
                  </a:cubicBezTo>
                  <a:cubicBezTo>
                    <a:pt x="797" y="1026"/>
                    <a:pt x="1026" y="795"/>
                    <a:pt x="1026" y="513"/>
                  </a:cubicBezTo>
                  <a:cubicBezTo>
                    <a:pt x="1026" y="231"/>
                    <a:pt x="795" y="1"/>
                    <a:pt x="51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087;p58">
              <a:extLst>
                <a:ext uri="{FF2B5EF4-FFF2-40B4-BE49-F238E27FC236}">
                  <a16:creationId xmlns:a16="http://schemas.microsoft.com/office/drawing/2014/main" id="{E6DA673D-93D6-FD42-B133-B55854BA4AE0}"/>
                </a:ext>
              </a:extLst>
            </p:cNvPr>
            <p:cNvSpPr/>
            <p:nvPr/>
          </p:nvSpPr>
          <p:spPr>
            <a:xfrm>
              <a:off x="5601524" y="3688209"/>
              <a:ext cx="32926" cy="32958"/>
            </a:xfrm>
            <a:custGeom>
              <a:avLst/>
              <a:gdLst/>
              <a:ahLst/>
              <a:cxnLst/>
              <a:rect l="l" t="t" r="r" b="b"/>
              <a:pathLst>
                <a:path w="1025" h="1026" extrusionOk="0">
                  <a:moveTo>
                    <a:pt x="513" y="280"/>
                  </a:moveTo>
                  <a:cubicBezTo>
                    <a:pt x="642" y="280"/>
                    <a:pt x="746" y="384"/>
                    <a:pt x="746" y="513"/>
                  </a:cubicBezTo>
                  <a:cubicBezTo>
                    <a:pt x="746" y="641"/>
                    <a:pt x="642" y="746"/>
                    <a:pt x="513" y="746"/>
                  </a:cubicBezTo>
                  <a:cubicBezTo>
                    <a:pt x="384" y="746"/>
                    <a:pt x="280" y="641"/>
                    <a:pt x="280" y="513"/>
                  </a:cubicBezTo>
                  <a:cubicBezTo>
                    <a:pt x="280" y="384"/>
                    <a:pt x="384" y="280"/>
                    <a:pt x="513" y="280"/>
                  </a:cubicBezTo>
                  <a:close/>
                  <a:moveTo>
                    <a:pt x="513" y="1"/>
                  </a:moveTo>
                  <a:cubicBezTo>
                    <a:pt x="231" y="1"/>
                    <a:pt x="1" y="231"/>
                    <a:pt x="1" y="513"/>
                  </a:cubicBezTo>
                  <a:cubicBezTo>
                    <a:pt x="1" y="795"/>
                    <a:pt x="231" y="1026"/>
                    <a:pt x="513" y="1026"/>
                  </a:cubicBezTo>
                  <a:cubicBezTo>
                    <a:pt x="795" y="1026"/>
                    <a:pt x="1024" y="795"/>
                    <a:pt x="1024" y="513"/>
                  </a:cubicBezTo>
                  <a:cubicBezTo>
                    <a:pt x="1024" y="231"/>
                    <a:pt x="795" y="1"/>
                    <a:pt x="51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088;p58">
              <a:extLst>
                <a:ext uri="{FF2B5EF4-FFF2-40B4-BE49-F238E27FC236}">
                  <a16:creationId xmlns:a16="http://schemas.microsoft.com/office/drawing/2014/main" id="{0C604C0C-0612-E04B-B87B-F006A4349DE6}"/>
                </a:ext>
              </a:extLst>
            </p:cNvPr>
            <p:cNvSpPr/>
            <p:nvPr/>
          </p:nvSpPr>
          <p:spPr>
            <a:xfrm>
              <a:off x="5574540" y="3661257"/>
              <a:ext cx="86923" cy="86891"/>
            </a:xfrm>
            <a:custGeom>
              <a:avLst/>
              <a:gdLst/>
              <a:ahLst/>
              <a:cxnLst/>
              <a:rect l="l" t="t" r="r" b="b"/>
              <a:pathLst>
                <a:path w="2706" h="2705" extrusionOk="0">
                  <a:moveTo>
                    <a:pt x="1353" y="280"/>
                  </a:moveTo>
                  <a:cubicBezTo>
                    <a:pt x="1945" y="280"/>
                    <a:pt x="2424" y="760"/>
                    <a:pt x="2424" y="1351"/>
                  </a:cubicBezTo>
                  <a:cubicBezTo>
                    <a:pt x="2424" y="1940"/>
                    <a:pt x="1942" y="2421"/>
                    <a:pt x="1353" y="2421"/>
                  </a:cubicBezTo>
                  <a:cubicBezTo>
                    <a:pt x="762" y="2421"/>
                    <a:pt x="282" y="1940"/>
                    <a:pt x="282" y="1351"/>
                  </a:cubicBezTo>
                  <a:cubicBezTo>
                    <a:pt x="282" y="760"/>
                    <a:pt x="761" y="280"/>
                    <a:pt x="1353" y="280"/>
                  </a:cubicBezTo>
                  <a:close/>
                  <a:moveTo>
                    <a:pt x="1353" y="0"/>
                  </a:moveTo>
                  <a:cubicBezTo>
                    <a:pt x="608" y="0"/>
                    <a:pt x="1" y="607"/>
                    <a:pt x="1" y="1352"/>
                  </a:cubicBezTo>
                  <a:cubicBezTo>
                    <a:pt x="1" y="2098"/>
                    <a:pt x="608" y="2704"/>
                    <a:pt x="1353" y="2704"/>
                  </a:cubicBezTo>
                  <a:cubicBezTo>
                    <a:pt x="2099" y="2704"/>
                    <a:pt x="2705" y="2098"/>
                    <a:pt x="2705" y="1352"/>
                  </a:cubicBezTo>
                  <a:cubicBezTo>
                    <a:pt x="2705" y="607"/>
                    <a:pt x="2099" y="0"/>
                    <a:pt x="13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089;p58">
              <a:extLst>
                <a:ext uri="{FF2B5EF4-FFF2-40B4-BE49-F238E27FC236}">
                  <a16:creationId xmlns:a16="http://schemas.microsoft.com/office/drawing/2014/main" id="{5B786BCD-31DA-F44C-B7F6-BF0551E857AE}"/>
                </a:ext>
              </a:extLst>
            </p:cNvPr>
            <p:cNvSpPr/>
            <p:nvPr/>
          </p:nvSpPr>
          <p:spPr>
            <a:xfrm>
              <a:off x="5432294" y="3600125"/>
              <a:ext cx="188655" cy="35110"/>
            </a:xfrm>
            <a:custGeom>
              <a:avLst/>
              <a:gdLst/>
              <a:ahLst/>
              <a:cxnLst/>
              <a:rect l="l" t="t" r="r" b="b"/>
              <a:pathLst>
                <a:path w="5873" h="1093" extrusionOk="0">
                  <a:moveTo>
                    <a:pt x="1" y="1"/>
                  </a:moveTo>
                  <a:lnTo>
                    <a:pt x="1" y="906"/>
                  </a:lnTo>
                  <a:cubicBezTo>
                    <a:pt x="1" y="1010"/>
                    <a:pt x="85" y="1092"/>
                    <a:pt x="187" y="1092"/>
                  </a:cubicBezTo>
                  <a:lnTo>
                    <a:pt x="5648" y="1092"/>
                  </a:lnTo>
                  <a:cubicBezTo>
                    <a:pt x="5752" y="1092"/>
                    <a:pt x="5835" y="1010"/>
                    <a:pt x="5835" y="906"/>
                  </a:cubicBezTo>
                  <a:lnTo>
                    <a:pt x="5872" y="849"/>
                  </a:lnTo>
                  <a:lnTo>
                    <a:pt x="58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090;p58">
              <a:extLst>
                <a:ext uri="{FF2B5EF4-FFF2-40B4-BE49-F238E27FC236}">
                  <a16:creationId xmlns:a16="http://schemas.microsoft.com/office/drawing/2014/main" id="{5DDE6E42-C381-9341-98AE-F552B3D27283}"/>
                </a:ext>
              </a:extLst>
            </p:cNvPr>
            <p:cNvSpPr/>
            <p:nvPr/>
          </p:nvSpPr>
          <p:spPr>
            <a:xfrm>
              <a:off x="5431073" y="3600125"/>
              <a:ext cx="189908" cy="36266"/>
            </a:xfrm>
            <a:custGeom>
              <a:avLst/>
              <a:gdLst/>
              <a:ahLst/>
              <a:cxnLst/>
              <a:rect l="l" t="t" r="r" b="b"/>
              <a:pathLst>
                <a:path w="5912" h="1129" extrusionOk="0">
                  <a:moveTo>
                    <a:pt x="1" y="1"/>
                  </a:moveTo>
                  <a:lnTo>
                    <a:pt x="1" y="942"/>
                  </a:lnTo>
                  <a:cubicBezTo>
                    <a:pt x="1" y="1046"/>
                    <a:pt x="85" y="1129"/>
                    <a:pt x="188" y="1129"/>
                  </a:cubicBezTo>
                  <a:lnTo>
                    <a:pt x="5725" y="1129"/>
                  </a:lnTo>
                  <a:cubicBezTo>
                    <a:pt x="5828" y="1129"/>
                    <a:pt x="5912" y="1046"/>
                    <a:pt x="5912" y="942"/>
                  </a:cubicBezTo>
                  <a:lnTo>
                    <a:pt x="5912" y="848"/>
                  </a:lnTo>
                  <a:lnTo>
                    <a:pt x="4364" y="848"/>
                  </a:lnTo>
                  <a:lnTo>
                    <a:pt x="4364" y="851"/>
                  </a:lnTo>
                  <a:lnTo>
                    <a:pt x="338" y="851"/>
                  </a:lnTo>
                  <a:cubicBezTo>
                    <a:pt x="306" y="851"/>
                    <a:pt x="282" y="825"/>
                    <a:pt x="282" y="794"/>
                  </a:cubicBezTo>
                  <a:lnTo>
                    <a:pt x="28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091;p58">
              <a:extLst>
                <a:ext uri="{FF2B5EF4-FFF2-40B4-BE49-F238E27FC236}">
                  <a16:creationId xmlns:a16="http://schemas.microsoft.com/office/drawing/2014/main" id="{7CDFEAB1-54A3-6246-8AE6-9B16365ECE04}"/>
                </a:ext>
              </a:extLst>
            </p:cNvPr>
            <p:cNvSpPr/>
            <p:nvPr/>
          </p:nvSpPr>
          <p:spPr>
            <a:xfrm>
              <a:off x="5444630" y="3614003"/>
              <a:ext cx="162925" cy="8962"/>
            </a:xfrm>
            <a:custGeom>
              <a:avLst/>
              <a:gdLst/>
              <a:ahLst/>
              <a:cxnLst/>
              <a:rect l="l" t="t" r="r" b="b"/>
              <a:pathLst>
                <a:path w="5072" h="279" extrusionOk="0">
                  <a:moveTo>
                    <a:pt x="141" y="0"/>
                  </a:moveTo>
                  <a:cubicBezTo>
                    <a:pt x="64" y="0"/>
                    <a:pt x="0" y="64"/>
                    <a:pt x="0" y="139"/>
                  </a:cubicBezTo>
                  <a:cubicBezTo>
                    <a:pt x="0" y="216"/>
                    <a:pt x="62" y="278"/>
                    <a:pt x="141" y="278"/>
                  </a:cubicBezTo>
                  <a:lnTo>
                    <a:pt x="4929" y="278"/>
                  </a:lnTo>
                  <a:cubicBezTo>
                    <a:pt x="5008" y="278"/>
                    <a:pt x="5071" y="216"/>
                    <a:pt x="5071" y="139"/>
                  </a:cubicBezTo>
                  <a:cubicBezTo>
                    <a:pt x="5071" y="64"/>
                    <a:pt x="5009" y="0"/>
                    <a:pt x="493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3116;p58">
            <a:extLst>
              <a:ext uri="{FF2B5EF4-FFF2-40B4-BE49-F238E27FC236}">
                <a16:creationId xmlns:a16="http://schemas.microsoft.com/office/drawing/2014/main" id="{7F17051A-88D6-C148-B7C6-EFC63B1E3100}"/>
              </a:ext>
            </a:extLst>
          </p:cNvPr>
          <p:cNvGrpSpPr/>
          <p:nvPr/>
        </p:nvGrpSpPr>
        <p:grpSpPr>
          <a:xfrm>
            <a:off x="0" y="3924643"/>
            <a:ext cx="297872" cy="268998"/>
            <a:chOff x="4107400" y="3495272"/>
            <a:chExt cx="297872" cy="268998"/>
          </a:xfrm>
        </p:grpSpPr>
        <p:sp>
          <p:nvSpPr>
            <p:cNvPr id="119" name="Google Shape;3117;p58">
              <a:extLst>
                <a:ext uri="{FF2B5EF4-FFF2-40B4-BE49-F238E27FC236}">
                  <a16:creationId xmlns:a16="http://schemas.microsoft.com/office/drawing/2014/main" id="{F68467DC-58D5-4240-96DD-8C3D29F04B43}"/>
                </a:ext>
              </a:extLst>
            </p:cNvPr>
            <p:cNvSpPr/>
            <p:nvPr/>
          </p:nvSpPr>
          <p:spPr>
            <a:xfrm>
              <a:off x="4109263" y="3547506"/>
              <a:ext cx="78507" cy="39896"/>
            </a:xfrm>
            <a:custGeom>
              <a:avLst/>
              <a:gdLst/>
              <a:ahLst/>
              <a:cxnLst/>
              <a:rect l="l" t="t" r="r" b="b"/>
              <a:pathLst>
                <a:path w="2444" h="1242" extrusionOk="0">
                  <a:moveTo>
                    <a:pt x="2357" y="0"/>
                  </a:moveTo>
                  <a:lnTo>
                    <a:pt x="36" y="450"/>
                  </a:lnTo>
                  <a:lnTo>
                    <a:pt x="0" y="524"/>
                  </a:lnTo>
                  <a:cubicBezTo>
                    <a:pt x="0" y="559"/>
                    <a:pt x="7" y="594"/>
                    <a:pt x="19" y="624"/>
                  </a:cubicBezTo>
                  <a:lnTo>
                    <a:pt x="174" y="1053"/>
                  </a:lnTo>
                  <a:cubicBezTo>
                    <a:pt x="217" y="1168"/>
                    <a:pt x="327" y="1242"/>
                    <a:pt x="446" y="1242"/>
                  </a:cubicBezTo>
                  <a:cubicBezTo>
                    <a:pt x="464" y="1242"/>
                    <a:pt x="482" y="1240"/>
                    <a:pt x="500" y="1236"/>
                  </a:cubicBezTo>
                  <a:lnTo>
                    <a:pt x="2053" y="928"/>
                  </a:lnTo>
                  <a:cubicBezTo>
                    <a:pt x="2172" y="906"/>
                    <a:pt x="2264" y="812"/>
                    <a:pt x="2285" y="694"/>
                  </a:cubicBezTo>
                  <a:lnTo>
                    <a:pt x="2338" y="639"/>
                  </a:lnTo>
                  <a:lnTo>
                    <a:pt x="2444" y="47"/>
                  </a:lnTo>
                  <a:lnTo>
                    <a:pt x="23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118;p58">
              <a:extLst>
                <a:ext uri="{FF2B5EF4-FFF2-40B4-BE49-F238E27FC236}">
                  <a16:creationId xmlns:a16="http://schemas.microsoft.com/office/drawing/2014/main" id="{1FA26173-1B04-8444-AC61-FA1C3CC3388A}"/>
                </a:ext>
              </a:extLst>
            </p:cNvPr>
            <p:cNvSpPr/>
            <p:nvPr/>
          </p:nvSpPr>
          <p:spPr>
            <a:xfrm>
              <a:off x="4107400" y="3560613"/>
              <a:ext cx="76998" cy="28011"/>
            </a:xfrm>
            <a:custGeom>
              <a:avLst/>
              <a:gdLst/>
              <a:ahLst/>
              <a:cxnLst/>
              <a:rect l="l" t="t" r="r" b="b"/>
              <a:pathLst>
                <a:path w="2397" h="872" extrusionOk="0">
                  <a:moveTo>
                    <a:pt x="223" y="0"/>
                  </a:moveTo>
                  <a:lnTo>
                    <a:pt x="36" y="50"/>
                  </a:lnTo>
                  <a:lnTo>
                    <a:pt x="0" y="113"/>
                  </a:lnTo>
                  <a:cubicBezTo>
                    <a:pt x="0" y="148"/>
                    <a:pt x="8" y="180"/>
                    <a:pt x="19" y="213"/>
                  </a:cubicBezTo>
                  <a:lnTo>
                    <a:pt x="193" y="678"/>
                  </a:lnTo>
                  <a:cubicBezTo>
                    <a:pt x="236" y="794"/>
                    <a:pt x="351" y="871"/>
                    <a:pt x="469" y="871"/>
                  </a:cubicBezTo>
                  <a:cubicBezTo>
                    <a:pt x="486" y="871"/>
                    <a:pt x="504" y="870"/>
                    <a:pt x="521" y="866"/>
                  </a:cubicBezTo>
                  <a:lnTo>
                    <a:pt x="597" y="852"/>
                  </a:lnTo>
                  <a:lnTo>
                    <a:pt x="2149" y="558"/>
                  </a:lnTo>
                  <a:cubicBezTo>
                    <a:pt x="2269" y="536"/>
                    <a:pt x="2360" y="442"/>
                    <a:pt x="2380" y="323"/>
                  </a:cubicBezTo>
                  <a:lnTo>
                    <a:pt x="2392" y="261"/>
                  </a:lnTo>
                  <a:lnTo>
                    <a:pt x="2396" y="231"/>
                  </a:lnTo>
                  <a:lnTo>
                    <a:pt x="520" y="585"/>
                  </a:lnTo>
                  <a:cubicBezTo>
                    <a:pt x="514" y="586"/>
                    <a:pt x="508" y="587"/>
                    <a:pt x="502" y="587"/>
                  </a:cubicBezTo>
                  <a:cubicBezTo>
                    <a:pt x="464" y="587"/>
                    <a:pt x="430" y="564"/>
                    <a:pt x="416" y="526"/>
                  </a:cubicBezTo>
                  <a:lnTo>
                    <a:pt x="300" y="215"/>
                  </a:lnTo>
                  <a:cubicBezTo>
                    <a:pt x="281" y="165"/>
                    <a:pt x="275" y="113"/>
                    <a:pt x="285" y="61"/>
                  </a:cubicBezTo>
                  <a:lnTo>
                    <a:pt x="22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119;p58">
              <a:extLst>
                <a:ext uri="{FF2B5EF4-FFF2-40B4-BE49-F238E27FC236}">
                  <a16:creationId xmlns:a16="http://schemas.microsoft.com/office/drawing/2014/main" id="{2358DC5B-9AD6-E244-AF2D-EB9416B011DB}"/>
                </a:ext>
              </a:extLst>
            </p:cNvPr>
            <p:cNvSpPr/>
            <p:nvPr/>
          </p:nvSpPr>
          <p:spPr>
            <a:xfrm>
              <a:off x="4327450" y="3547121"/>
              <a:ext cx="77608" cy="39446"/>
            </a:xfrm>
            <a:custGeom>
              <a:avLst/>
              <a:gdLst/>
              <a:ahLst/>
              <a:cxnLst/>
              <a:rect l="l" t="t" r="r" b="b"/>
              <a:pathLst>
                <a:path w="2416" h="1228" extrusionOk="0">
                  <a:moveTo>
                    <a:pt x="1" y="1"/>
                  </a:moveTo>
                  <a:lnTo>
                    <a:pt x="9" y="59"/>
                  </a:lnTo>
                  <a:lnTo>
                    <a:pt x="95" y="687"/>
                  </a:lnTo>
                  <a:cubicBezTo>
                    <a:pt x="115" y="807"/>
                    <a:pt x="208" y="898"/>
                    <a:pt x="326" y="923"/>
                  </a:cubicBezTo>
                  <a:lnTo>
                    <a:pt x="1814" y="1218"/>
                  </a:lnTo>
                  <a:cubicBezTo>
                    <a:pt x="1845" y="1224"/>
                    <a:pt x="1878" y="1227"/>
                    <a:pt x="1911" y="1227"/>
                  </a:cubicBezTo>
                  <a:cubicBezTo>
                    <a:pt x="2028" y="1227"/>
                    <a:pt x="2148" y="1186"/>
                    <a:pt x="2186" y="1083"/>
                  </a:cubicBezTo>
                  <a:lnTo>
                    <a:pt x="2234" y="1070"/>
                  </a:lnTo>
                  <a:lnTo>
                    <a:pt x="2398" y="636"/>
                  </a:lnTo>
                  <a:cubicBezTo>
                    <a:pt x="2411" y="603"/>
                    <a:pt x="2415" y="571"/>
                    <a:pt x="2415" y="536"/>
                  </a:cubicBezTo>
                  <a:lnTo>
                    <a:pt x="2362" y="45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120;p58">
              <a:extLst>
                <a:ext uri="{FF2B5EF4-FFF2-40B4-BE49-F238E27FC236}">
                  <a16:creationId xmlns:a16="http://schemas.microsoft.com/office/drawing/2014/main" id="{C3971569-F1F4-DB4E-A0E7-09D648CF9EB7}"/>
                </a:ext>
              </a:extLst>
            </p:cNvPr>
            <p:cNvSpPr/>
            <p:nvPr/>
          </p:nvSpPr>
          <p:spPr>
            <a:xfrm>
              <a:off x="4324752" y="3547956"/>
              <a:ext cx="74524" cy="40667"/>
            </a:xfrm>
            <a:custGeom>
              <a:avLst/>
              <a:gdLst/>
              <a:ahLst/>
              <a:cxnLst/>
              <a:rect l="l" t="t" r="r" b="b"/>
              <a:pathLst>
                <a:path w="2320" h="1266" extrusionOk="0">
                  <a:moveTo>
                    <a:pt x="24" y="1"/>
                  </a:moveTo>
                  <a:lnTo>
                    <a:pt x="1" y="33"/>
                  </a:lnTo>
                  <a:lnTo>
                    <a:pt x="115" y="669"/>
                  </a:lnTo>
                  <a:cubicBezTo>
                    <a:pt x="125" y="804"/>
                    <a:pt x="218" y="929"/>
                    <a:pt x="355" y="952"/>
                  </a:cubicBezTo>
                  <a:lnTo>
                    <a:pt x="1982" y="1260"/>
                  </a:lnTo>
                  <a:cubicBezTo>
                    <a:pt x="2001" y="1264"/>
                    <a:pt x="2020" y="1266"/>
                    <a:pt x="2038" y="1266"/>
                  </a:cubicBezTo>
                  <a:cubicBezTo>
                    <a:pt x="2157" y="1266"/>
                    <a:pt x="2266" y="1192"/>
                    <a:pt x="2308" y="1078"/>
                  </a:cubicBezTo>
                  <a:lnTo>
                    <a:pt x="2320" y="1044"/>
                  </a:lnTo>
                  <a:lnTo>
                    <a:pt x="458" y="691"/>
                  </a:lnTo>
                  <a:cubicBezTo>
                    <a:pt x="420" y="684"/>
                    <a:pt x="391" y="655"/>
                    <a:pt x="384" y="617"/>
                  </a:cubicBezTo>
                  <a:lnTo>
                    <a:pt x="316" y="253"/>
                  </a:lnTo>
                  <a:cubicBezTo>
                    <a:pt x="305" y="189"/>
                    <a:pt x="292" y="132"/>
                    <a:pt x="276" y="86"/>
                  </a:cubicBezTo>
                  <a:lnTo>
                    <a:pt x="216" y="28"/>
                  </a:lnTo>
                  <a:lnTo>
                    <a:pt x="2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121;p58">
              <a:extLst>
                <a:ext uri="{FF2B5EF4-FFF2-40B4-BE49-F238E27FC236}">
                  <a16:creationId xmlns:a16="http://schemas.microsoft.com/office/drawing/2014/main" id="{3D6CC978-13AB-ED43-9DE6-53E40DDD03A7}"/>
                </a:ext>
              </a:extLst>
            </p:cNvPr>
            <p:cNvSpPr/>
            <p:nvPr/>
          </p:nvSpPr>
          <p:spPr>
            <a:xfrm>
              <a:off x="4112283" y="3495272"/>
              <a:ext cx="292989" cy="69031"/>
            </a:xfrm>
            <a:custGeom>
              <a:avLst/>
              <a:gdLst/>
              <a:ahLst/>
              <a:cxnLst/>
              <a:rect l="l" t="t" r="r" b="b"/>
              <a:pathLst>
                <a:path w="9121" h="2149" extrusionOk="0">
                  <a:moveTo>
                    <a:pt x="4487" y="0"/>
                  </a:moveTo>
                  <a:cubicBezTo>
                    <a:pt x="3611" y="0"/>
                    <a:pt x="2736" y="86"/>
                    <a:pt x="1878" y="258"/>
                  </a:cubicBezTo>
                  <a:lnTo>
                    <a:pt x="714" y="490"/>
                  </a:lnTo>
                  <a:cubicBezTo>
                    <a:pt x="645" y="504"/>
                    <a:pt x="578" y="526"/>
                    <a:pt x="517" y="556"/>
                  </a:cubicBezTo>
                  <a:cubicBezTo>
                    <a:pt x="317" y="658"/>
                    <a:pt x="203" y="1115"/>
                    <a:pt x="149" y="1338"/>
                  </a:cubicBezTo>
                  <a:lnTo>
                    <a:pt x="6" y="1867"/>
                  </a:lnTo>
                  <a:cubicBezTo>
                    <a:pt x="0" y="1890"/>
                    <a:pt x="12" y="2097"/>
                    <a:pt x="12" y="2120"/>
                  </a:cubicBezTo>
                  <a:lnTo>
                    <a:pt x="2356" y="1671"/>
                  </a:lnTo>
                  <a:cubicBezTo>
                    <a:pt x="2372" y="1578"/>
                    <a:pt x="2451" y="1512"/>
                    <a:pt x="2545" y="1512"/>
                  </a:cubicBezTo>
                  <a:lnTo>
                    <a:pt x="2599" y="1512"/>
                  </a:lnTo>
                  <a:lnTo>
                    <a:pt x="2638" y="1474"/>
                  </a:lnTo>
                  <a:lnTo>
                    <a:pt x="3893" y="1457"/>
                  </a:lnTo>
                  <a:lnTo>
                    <a:pt x="3935" y="1513"/>
                  </a:lnTo>
                  <a:lnTo>
                    <a:pt x="5035" y="1513"/>
                  </a:lnTo>
                  <a:lnTo>
                    <a:pt x="5070" y="1455"/>
                  </a:lnTo>
                  <a:lnTo>
                    <a:pt x="6326" y="1458"/>
                  </a:lnTo>
                  <a:lnTo>
                    <a:pt x="6370" y="1513"/>
                  </a:lnTo>
                  <a:lnTo>
                    <a:pt x="6425" y="1513"/>
                  </a:lnTo>
                  <a:cubicBezTo>
                    <a:pt x="6519" y="1513"/>
                    <a:pt x="6631" y="1548"/>
                    <a:pt x="6648" y="1641"/>
                  </a:cubicBezTo>
                  <a:lnTo>
                    <a:pt x="6895" y="1723"/>
                  </a:lnTo>
                  <a:lnTo>
                    <a:pt x="9120" y="2149"/>
                  </a:lnTo>
                  <a:cubicBezTo>
                    <a:pt x="9120" y="2126"/>
                    <a:pt x="9118" y="2100"/>
                    <a:pt x="9112" y="2076"/>
                  </a:cubicBezTo>
                  <a:lnTo>
                    <a:pt x="8863" y="1065"/>
                  </a:lnTo>
                  <a:cubicBezTo>
                    <a:pt x="8790" y="774"/>
                    <a:pt x="8554" y="549"/>
                    <a:pt x="8259" y="490"/>
                  </a:cubicBezTo>
                  <a:lnTo>
                    <a:pt x="7097" y="258"/>
                  </a:lnTo>
                  <a:cubicBezTo>
                    <a:pt x="6237" y="87"/>
                    <a:pt x="5362" y="0"/>
                    <a:pt x="4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122;p58">
              <a:extLst>
                <a:ext uri="{FF2B5EF4-FFF2-40B4-BE49-F238E27FC236}">
                  <a16:creationId xmlns:a16="http://schemas.microsoft.com/office/drawing/2014/main" id="{132C228F-2542-0F45-926E-175E13C5794B}"/>
                </a:ext>
              </a:extLst>
            </p:cNvPr>
            <p:cNvSpPr/>
            <p:nvPr/>
          </p:nvSpPr>
          <p:spPr>
            <a:xfrm>
              <a:off x="4107400" y="3513166"/>
              <a:ext cx="21361" cy="51203"/>
            </a:xfrm>
            <a:custGeom>
              <a:avLst/>
              <a:gdLst/>
              <a:ahLst/>
              <a:cxnLst/>
              <a:rect l="l" t="t" r="r" b="b"/>
              <a:pathLst>
                <a:path w="665" h="1594" extrusionOk="0">
                  <a:moveTo>
                    <a:pt x="665" y="1"/>
                  </a:moveTo>
                  <a:cubicBezTo>
                    <a:pt x="665" y="1"/>
                    <a:pt x="359" y="134"/>
                    <a:pt x="259" y="510"/>
                  </a:cubicBezTo>
                  <a:lnTo>
                    <a:pt x="10" y="1521"/>
                  </a:lnTo>
                  <a:cubicBezTo>
                    <a:pt x="5" y="1545"/>
                    <a:pt x="0" y="1569"/>
                    <a:pt x="0" y="1593"/>
                  </a:cubicBezTo>
                  <a:lnTo>
                    <a:pt x="287" y="1540"/>
                  </a:lnTo>
                  <a:lnTo>
                    <a:pt x="6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123;p58">
              <a:extLst>
                <a:ext uri="{FF2B5EF4-FFF2-40B4-BE49-F238E27FC236}">
                  <a16:creationId xmlns:a16="http://schemas.microsoft.com/office/drawing/2014/main" id="{270EE7E9-0D20-7849-99D3-6768BEDE7894}"/>
                </a:ext>
              </a:extLst>
            </p:cNvPr>
            <p:cNvSpPr/>
            <p:nvPr/>
          </p:nvSpPr>
          <p:spPr>
            <a:xfrm>
              <a:off x="4318648" y="3543876"/>
              <a:ext cx="14969" cy="6874"/>
            </a:xfrm>
            <a:custGeom>
              <a:avLst/>
              <a:gdLst/>
              <a:ahLst/>
              <a:cxnLst/>
              <a:rect l="l" t="t" r="r" b="b"/>
              <a:pathLst>
                <a:path w="466" h="214" extrusionOk="0">
                  <a:moveTo>
                    <a:pt x="1" y="0"/>
                  </a:moveTo>
                  <a:cubicBezTo>
                    <a:pt x="95" y="0"/>
                    <a:pt x="175" y="68"/>
                    <a:pt x="191" y="160"/>
                  </a:cubicBezTo>
                  <a:lnTo>
                    <a:pt x="466" y="213"/>
                  </a:lnTo>
                  <a:cubicBezTo>
                    <a:pt x="414" y="71"/>
                    <a:pt x="308"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124;p58">
              <a:extLst>
                <a:ext uri="{FF2B5EF4-FFF2-40B4-BE49-F238E27FC236}">
                  <a16:creationId xmlns:a16="http://schemas.microsoft.com/office/drawing/2014/main" id="{E4011D6D-0A93-1841-B9C5-B9BAD2C695CF}"/>
                </a:ext>
              </a:extLst>
            </p:cNvPr>
            <p:cNvSpPr/>
            <p:nvPr/>
          </p:nvSpPr>
          <p:spPr>
            <a:xfrm>
              <a:off x="4195645" y="3523317"/>
              <a:ext cx="42916" cy="20591"/>
            </a:xfrm>
            <a:custGeom>
              <a:avLst/>
              <a:gdLst/>
              <a:ahLst/>
              <a:cxnLst/>
              <a:rect l="l" t="t" r="r" b="b"/>
              <a:pathLst>
                <a:path w="1336" h="641" extrusionOk="0">
                  <a:moveTo>
                    <a:pt x="282" y="0"/>
                  </a:moveTo>
                  <a:cubicBezTo>
                    <a:pt x="127" y="0"/>
                    <a:pt x="1" y="125"/>
                    <a:pt x="1" y="281"/>
                  </a:cubicBezTo>
                  <a:lnTo>
                    <a:pt x="1" y="640"/>
                  </a:lnTo>
                  <a:lnTo>
                    <a:pt x="1336" y="640"/>
                  </a:lnTo>
                  <a:lnTo>
                    <a:pt x="1336" y="281"/>
                  </a:lnTo>
                  <a:cubicBezTo>
                    <a:pt x="1336" y="125"/>
                    <a:pt x="1211" y="0"/>
                    <a:pt x="10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125;p58">
              <a:extLst>
                <a:ext uri="{FF2B5EF4-FFF2-40B4-BE49-F238E27FC236}">
                  <a16:creationId xmlns:a16="http://schemas.microsoft.com/office/drawing/2014/main" id="{6B731DE0-4987-5D4D-BE07-A45C63BBA00A}"/>
                </a:ext>
              </a:extLst>
            </p:cNvPr>
            <p:cNvSpPr/>
            <p:nvPr/>
          </p:nvSpPr>
          <p:spPr>
            <a:xfrm>
              <a:off x="4273963" y="3523317"/>
              <a:ext cx="42916" cy="20591"/>
            </a:xfrm>
            <a:custGeom>
              <a:avLst/>
              <a:gdLst/>
              <a:ahLst/>
              <a:cxnLst/>
              <a:rect l="l" t="t" r="r" b="b"/>
              <a:pathLst>
                <a:path w="1336" h="641" extrusionOk="0">
                  <a:moveTo>
                    <a:pt x="280" y="0"/>
                  </a:moveTo>
                  <a:cubicBezTo>
                    <a:pt x="127" y="0"/>
                    <a:pt x="1" y="125"/>
                    <a:pt x="1" y="281"/>
                  </a:cubicBezTo>
                  <a:lnTo>
                    <a:pt x="1" y="640"/>
                  </a:lnTo>
                  <a:lnTo>
                    <a:pt x="1335" y="640"/>
                  </a:lnTo>
                  <a:lnTo>
                    <a:pt x="1335" y="281"/>
                  </a:lnTo>
                  <a:cubicBezTo>
                    <a:pt x="1335" y="125"/>
                    <a:pt x="1211" y="0"/>
                    <a:pt x="10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126;p58">
              <a:extLst>
                <a:ext uri="{FF2B5EF4-FFF2-40B4-BE49-F238E27FC236}">
                  <a16:creationId xmlns:a16="http://schemas.microsoft.com/office/drawing/2014/main" id="{0C6BE71D-5F75-9A42-AB66-043A70472F80}"/>
                </a:ext>
              </a:extLst>
            </p:cNvPr>
            <p:cNvSpPr/>
            <p:nvPr/>
          </p:nvSpPr>
          <p:spPr>
            <a:xfrm>
              <a:off x="4205796" y="3532247"/>
              <a:ext cx="102150" cy="56375"/>
            </a:xfrm>
            <a:custGeom>
              <a:avLst/>
              <a:gdLst/>
              <a:ahLst/>
              <a:cxnLst/>
              <a:rect l="l" t="t" r="r" b="b"/>
              <a:pathLst>
                <a:path w="3180" h="1755" extrusionOk="0">
                  <a:moveTo>
                    <a:pt x="244" y="0"/>
                  </a:moveTo>
                  <a:lnTo>
                    <a:pt x="157" y="39"/>
                  </a:lnTo>
                  <a:cubicBezTo>
                    <a:pt x="71" y="39"/>
                    <a:pt x="1" y="107"/>
                    <a:pt x="1" y="194"/>
                  </a:cubicBezTo>
                  <a:lnTo>
                    <a:pt x="1" y="1755"/>
                  </a:lnTo>
                  <a:lnTo>
                    <a:pt x="3120" y="1755"/>
                  </a:lnTo>
                  <a:lnTo>
                    <a:pt x="3177" y="1474"/>
                  </a:lnTo>
                  <a:lnTo>
                    <a:pt x="3177" y="157"/>
                  </a:lnTo>
                  <a:cubicBezTo>
                    <a:pt x="3180" y="71"/>
                    <a:pt x="3109" y="0"/>
                    <a:pt x="3023" y="0"/>
                  </a:cubicBezTo>
                  <a:lnTo>
                    <a:pt x="2680" y="0"/>
                  </a:lnTo>
                  <a:lnTo>
                    <a:pt x="2593" y="39"/>
                  </a:lnTo>
                  <a:cubicBezTo>
                    <a:pt x="2508" y="39"/>
                    <a:pt x="2437" y="107"/>
                    <a:pt x="2437" y="194"/>
                  </a:cubicBezTo>
                  <a:lnTo>
                    <a:pt x="2454" y="801"/>
                  </a:lnTo>
                  <a:cubicBezTo>
                    <a:pt x="2454" y="886"/>
                    <a:pt x="2330" y="956"/>
                    <a:pt x="2243" y="956"/>
                  </a:cubicBezTo>
                  <a:lnTo>
                    <a:pt x="898" y="956"/>
                  </a:lnTo>
                  <a:cubicBezTo>
                    <a:pt x="814" y="956"/>
                    <a:pt x="743" y="888"/>
                    <a:pt x="743" y="801"/>
                  </a:cubicBezTo>
                  <a:lnTo>
                    <a:pt x="743" y="157"/>
                  </a:lnTo>
                  <a:cubicBezTo>
                    <a:pt x="743" y="71"/>
                    <a:pt x="674" y="0"/>
                    <a:pt x="5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127;p58">
              <a:extLst>
                <a:ext uri="{FF2B5EF4-FFF2-40B4-BE49-F238E27FC236}">
                  <a16:creationId xmlns:a16="http://schemas.microsoft.com/office/drawing/2014/main" id="{4BBAF02B-C923-A14F-8373-E7288A7E1AE7}"/>
                </a:ext>
              </a:extLst>
            </p:cNvPr>
            <p:cNvSpPr/>
            <p:nvPr/>
          </p:nvSpPr>
          <p:spPr>
            <a:xfrm>
              <a:off x="4277915" y="3532344"/>
              <a:ext cx="14005" cy="30709"/>
            </a:xfrm>
            <a:custGeom>
              <a:avLst/>
              <a:gdLst/>
              <a:ahLst/>
              <a:cxnLst/>
              <a:rect l="l" t="t" r="r" b="b"/>
              <a:pathLst>
                <a:path w="436" h="956" extrusionOk="0">
                  <a:moveTo>
                    <a:pt x="309" y="0"/>
                  </a:moveTo>
                  <a:cubicBezTo>
                    <a:pt x="225" y="0"/>
                    <a:pt x="154" y="68"/>
                    <a:pt x="154" y="155"/>
                  </a:cubicBezTo>
                  <a:lnTo>
                    <a:pt x="154" y="799"/>
                  </a:lnTo>
                  <a:cubicBezTo>
                    <a:pt x="154" y="811"/>
                    <a:pt x="153" y="865"/>
                    <a:pt x="109" y="909"/>
                  </a:cubicBezTo>
                  <a:cubicBezTo>
                    <a:pt x="66" y="953"/>
                    <a:pt x="9" y="956"/>
                    <a:pt x="1" y="956"/>
                  </a:cubicBezTo>
                  <a:lnTo>
                    <a:pt x="248" y="956"/>
                  </a:lnTo>
                  <a:cubicBezTo>
                    <a:pt x="350" y="953"/>
                    <a:pt x="435" y="869"/>
                    <a:pt x="435" y="768"/>
                  </a:cubicBezTo>
                  <a:lnTo>
                    <a:pt x="435"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128;p58">
              <a:extLst>
                <a:ext uri="{FF2B5EF4-FFF2-40B4-BE49-F238E27FC236}">
                  <a16:creationId xmlns:a16="http://schemas.microsoft.com/office/drawing/2014/main" id="{58AC102D-38F2-9740-B6D5-6939E9ADE12B}"/>
                </a:ext>
              </a:extLst>
            </p:cNvPr>
            <p:cNvSpPr/>
            <p:nvPr/>
          </p:nvSpPr>
          <p:spPr>
            <a:xfrm>
              <a:off x="4204575" y="3532247"/>
              <a:ext cx="103274" cy="58142"/>
            </a:xfrm>
            <a:custGeom>
              <a:avLst/>
              <a:gdLst/>
              <a:ahLst/>
              <a:cxnLst/>
              <a:rect l="l" t="t" r="r" b="b"/>
              <a:pathLst>
                <a:path w="3215" h="1810" extrusionOk="0">
                  <a:moveTo>
                    <a:pt x="157" y="0"/>
                  </a:moveTo>
                  <a:cubicBezTo>
                    <a:pt x="72" y="0"/>
                    <a:pt x="1" y="70"/>
                    <a:pt x="1" y="157"/>
                  </a:cubicBezTo>
                  <a:lnTo>
                    <a:pt x="1" y="1810"/>
                  </a:lnTo>
                  <a:lnTo>
                    <a:pt x="3215" y="1810"/>
                  </a:lnTo>
                  <a:lnTo>
                    <a:pt x="3215" y="1476"/>
                  </a:lnTo>
                  <a:lnTo>
                    <a:pt x="374" y="1476"/>
                  </a:lnTo>
                  <a:cubicBezTo>
                    <a:pt x="324" y="1474"/>
                    <a:pt x="282" y="1432"/>
                    <a:pt x="282" y="1381"/>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129;p58">
              <a:extLst>
                <a:ext uri="{FF2B5EF4-FFF2-40B4-BE49-F238E27FC236}">
                  <a16:creationId xmlns:a16="http://schemas.microsoft.com/office/drawing/2014/main" id="{F38D24E7-E0F4-084F-83BD-8E6E3EC7A80F}"/>
                </a:ext>
              </a:extLst>
            </p:cNvPr>
            <p:cNvSpPr/>
            <p:nvPr/>
          </p:nvSpPr>
          <p:spPr>
            <a:xfrm>
              <a:off x="4141708" y="3588528"/>
              <a:ext cx="230318" cy="174522"/>
            </a:xfrm>
            <a:custGeom>
              <a:avLst/>
              <a:gdLst/>
              <a:ahLst/>
              <a:cxnLst/>
              <a:rect l="l" t="t" r="r" b="b"/>
              <a:pathLst>
                <a:path w="7170" h="5433" extrusionOk="0">
                  <a:moveTo>
                    <a:pt x="1752" y="0"/>
                  </a:moveTo>
                  <a:lnTo>
                    <a:pt x="1678" y="49"/>
                  </a:lnTo>
                  <a:cubicBezTo>
                    <a:pt x="1560" y="49"/>
                    <a:pt x="1454" y="120"/>
                    <a:pt x="1408" y="230"/>
                  </a:cubicBezTo>
                  <a:lnTo>
                    <a:pt x="40" y="3663"/>
                  </a:lnTo>
                  <a:cubicBezTo>
                    <a:pt x="25" y="3699"/>
                    <a:pt x="18" y="3735"/>
                    <a:pt x="18" y="3774"/>
                  </a:cubicBezTo>
                  <a:lnTo>
                    <a:pt x="1" y="5142"/>
                  </a:lnTo>
                  <a:cubicBezTo>
                    <a:pt x="1" y="5303"/>
                    <a:pt x="131" y="5433"/>
                    <a:pt x="292" y="5433"/>
                  </a:cubicBezTo>
                  <a:lnTo>
                    <a:pt x="6641" y="5427"/>
                  </a:lnTo>
                  <a:cubicBezTo>
                    <a:pt x="6797" y="5427"/>
                    <a:pt x="7165" y="5346"/>
                    <a:pt x="7169" y="5190"/>
                  </a:cubicBezTo>
                  <a:lnTo>
                    <a:pt x="7169" y="5180"/>
                  </a:lnTo>
                  <a:lnTo>
                    <a:pt x="7169" y="3774"/>
                  </a:lnTo>
                  <a:cubicBezTo>
                    <a:pt x="7169" y="3738"/>
                    <a:pt x="7162" y="3699"/>
                    <a:pt x="7148" y="3661"/>
                  </a:cubicBezTo>
                  <a:lnTo>
                    <a:pt x="5735" y="181"/>
                  </a:lnTo>
                  <a:cubicBezTo>
                    <a:pt x="5691" y="72"/>
                    <a:pt x="5584" y="0"/>
                    <a:pt x="5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130;p58">
              <a:extLst>
                <a:ext uri="{FF2B5EF4-FFF2-40B4-BE49-F238E27FC236}">
                  <a16:creationId xmlns:a16="http://schemas.microsoft.com/office/drawing/2014/main" id="{8F833AE7-F26F-004B-8D4D-AA3FAF99F6AC}"/>
                </a:ext>
              </a:extLst>
            </p:cNvPr>
            <p:cNvSpPr/>
            <p:nvPr/>
          </p:nvSpPr>
          <p:spPr>
            <a:xfrm>
              <a:off x="4140456" y="3588593"/>
              <a:ext cx="231571" cy="175678"/>
            </a:xfrm>
            <a:custGeom>
              <a:avLst/>
              <a:gdLst/>
              <a:ahLst/>
              <a:cxnLst/>
              <a:rect l="l" t="t" r="r" b="b"/>
              <a:pathLst>
                <a:path w="7209" h="5469" extrusionOk="0">
                  <a:moveTo>
                    <a:pt x="1707" y="1"/>
                  </a:moveTo>
                  <a:cubicBezTo>
                    <a:pt x="1589" y="1"/>
                    <a:pt x="1482" y="73"/>
                    <a:pt x="1438" y="182"/>
                  </a:cubicBezTo>
                  <a:lnTo>
                    <a:pt x="25" y="3661"/>
                  </a:lnTo>
                  <a:cubicBezTo>
                    <a:pt x="11" y="3695"/>
                    <a:pt x="3" y="3733"/>
                    <a:pt x="3" y="3772"/>
                  </a:cubicBezTo>
                  <a:lnTo>
                    <a:pt x="3" y="5178"/>
                  </a:lnTo>
                  <a:cubicBezTo>
                    <a:pt x="1" y="5335"/>
                    <a:pt x="135" y="5469"/>
                    <a:pt x="292" y="5469"/>
                  </a:cubicBezTo>
                  <a:cubicBezTo>
                    <a:pt x="293" y="5469"/>
                    <a:pt x="294" y="5469"/>
                    <a:pt x="294" y="5469"/>
                  </a:cubicBezTo>
                  <a:lnTo>
                    <a:pt x="6917" y="5469"/>
                  </a:lnTo>
                  <a:cubicBezTo>
                    <a:pt x="7075" y="5469"/>
                    <a:pt x="7201" y="5344"/>
                    <a:pt x="7208" y="5188"/>
                  </a:cubicBezTo>
                  <a:lnTo>
                    <a:pt x="374" y="5188"/>
                  </a:lnTo>
                  <a:cubicBezTo>
                    <a:pt x="323" y="5188"/>
                    <a:pt x="281" y="5147"/>
                    <a:pt x="281" y="5097"/>
                  </a:cubicBezTo>
                  <a:lnTo>
                    <a:pt x="281" y="3789"/>
                  </a:lnTo>
                  <a:cubicBezTo>
                    <a:pt x="281" y="3776"/>
                    <a:pt x="284" y="3766"/>
                    <a:pt x="289" y="3755"/>
                  </a:cubicBezTo>
                  <a:lnTo>
                    <a:pt x="179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131;p58">
              <a:extLst>
                <a:ext uri="{FF2B5EF4-FFF2-40B4-BE49-F238E27FC236}">
                  <a16:creationId xmlns:a16="http://schemas.microsoft.com/office/drawing/2014/main" id="{91927095-1B0E-B04D-A2A1-A76641167662}"/>
                </a:ext>
              </a:extLst>
            </p:cNvPr>
            <p:cNvSpPr/>
            <p:nvPr/>
          </p:nvSpPr>
          <p:spPr>
            <a:xfrm>
              <a:off x="4191790" y="3610726"/>
              <a:ext cx="130192" cy="130257"/>
            </a:xfrm>
            <a:custGeom>
              <a:avLst/>
              <a:gdLst/>
              <a:ahLst/>
              <a:cxnLst/>
              <a:rect l="l" t="t" r="r" b="b"/>
              <a:pathLst>
                <a:path w="4053" h="4055" extrusionOk="0">
                  <a:moveTo>
                    <a:pt x="2009" y="1"/>
                  </a:moveTo>
                  <a:cubicBezTo>
                    <a:pt x="1514" y="1"/>
                    <a:pt x="1062" y="176"/>
                    <a:pt x="709" y="466"/>
                  </a:cubicBezTo>
                  <a:cubicBezTo>
                    <a:pt x="253" y="841"/>
                    <a:pt x="1" y="1751"/>
                    <a:pt x="1" y="2045"/>
                  </a:cubicBezTo>
                  <a:cubicBezTo>
                    <a:pt x="1" y="3174"/>
                    <a:pt x="879" y="4054"/>
                    <a:pt x="2010" y="4054"/>
                  </a:cubicBezTo>
                  <a:cubicBezTo>
                    <a:pt x="2158" y="4054"/>
                    <a:pt x="3213" y="3801"/>
                    <a:pt x="3588" y="3346"/>
                  </a:cubicBezTo>
                  <a:cubicBezTo>
                    <a:pt x="3878" y="2992"/>
                    <a:pt x="4053" y="2540"/>
                    <a:pt x="4053" y="2045"/>
                  </a:cubicBezTo>
                  <a:cubicBezTo>
                    <a:pt x="4053" y="916"/>
                    <a:pt x="3138"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132;p58">
              <a:extLst>
                <a:ext uri="{FF2B5EF4-FFF2-40B4-BE49-F238E27FC236}">
                  <a16:creationId xmlns:a16="http://schemas.microsoft.com/office/drawing/2014/main" id="{6335CA10-E250-9044-8824-E3A4E95BE469}"/>
                </a:ext>
              </a:extLst>
            </p:cNvPr>
            <p:cNvSpPr/>
            <p:nvPr/>
          </p:nvSpPr>
          <p:spPr>
            <a:xfrm>
              <a:off x="4190537" y="3625728"/>
              <a:ext cx="116380" cy="116444"/>
            </a:xfrm>
            <a:custGeom>
              <a:avLst/>
              <a:gdLst/>
              <a:ahLst/>
              <a:cxnLst/>
              <a:rect l="l" t="t" r="r" b="b"/>
              <a:pathLst>
                <a:path w="3623" h="3625" extrusionOk="0">
                  <a:moveTo>
                    <a:pt x="746" y="0"/>
                  </a:moveTo>
                  <a:lnTo>
                    <a:pt x="746" y="0"/>
                  </a:lnTo>
                  <a:cubicBezTo>
                    <a:pt x="290" y="375"/>
                    <a:pt x="1" y="944"/>
                    <a:pt x="1" y="1581"/>
                  </a:cubicBezTo>
                  <a:cubicBezTo>
                    <a:pt x="1" y="2710"/>
                    <a:pt x="916" y="3625"/>
                    <a:pt x="2045" y="3625"/>
                  </a:cubicBezTo>
                  <a:cubicBezTo>
                    <a:pt x="2680" y="3625"/>
                    <a:pt x="3249" y="3335"/>
                    <a:pt x="3623" y="2879"/>
                  </a:cubicBezTo>
                  <a:lnTo>
                    <a:pt x="3623" y="2879"/>
                  </a:lnTo>
                  <a:cubicBezTo>
                    <a:pt x="3272" y="3169"/>
                    <a:pt x="2819" y="3344"/>
                    <a:pt x="2326" y="3344"/>
                  </a:cubicBezTo>
                  <a:cubicBezTo>
                    <a:pt x="1196" y="3344"/>
                    <a:pt x="282" y="2429"/>
                    <a:pt x="282" y="1300"/>
                  </a:cubicBezTo>
                  <a:cubicBezTo>
                    <a:pt x="282" y="806"/>
                    <a:pt x="457" y="353"/>
                    <a:pt x="74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133;p58">
              <a:extLst>
                <a:ext uri="{FF2B5EF4-FFF2-40B4-BE49-F238E27FC236}">
                  <a16:creationId xmlns:a16="http://schemas.microsoft.com/office/drawing/2014/main" id="{CD31A30B-A506-A145-AC18-54B70AE99187}"/>
                </a:ext>
              </a:extLst>
            </p:cNvPr>
            <p:cNvSpPr/>
            <p:nvPr/>
          </p:nvSpPr>
          <p:spPr>
            <a:xfrm>
              <a:off x="4244345" y="3663859"/>
              <a:ext cx="24542" cy="24542"/>
            </a:xfrm>
            <a:custGeom>
              <a:avLst/>
              <a:gdLst/>
              <a:ahLst/>
              <a:cxnLst/>
              <a:rect l="l" t="t" r="r" b="b"/>
              <a:pathLst>
                <a:path w="764" h="764" extrusionOk="0">
                  <a:moveTo>
                    <a:pt x="373" y="0"/>
                  </a:moveTo>
                  <a:cubicBezTo>
                    <a:pt x="319" y="0"/>
                    <a:pt x="268" y="12"/>
                    <a:pt x="224" y="29"/>
                  </a:cubicBezTo>
                  <a:cubicBezTo>
                    <a:pt x="80" y="87"/>
                    <a:pt x="1" y="381"/>
                    <a:pt x="1" y="391"/>
                  </a:cubicBezTo>
                  <a:cubicBezTo>
                    <a:pt x="1" y="607"/>
                    <a:pt x="156" y="763"/>
                    <a:pt x="373" y="763"/>
                  </a:cubicBezTo>
                  <a:cubicBezTo>
                    <a:pt x="410" y="763"/>
                    <a:pt x="677" y="683"/>
                    <a:pt x="735" y="540"/>
                  </a:cubicBezTo>
                  <a:cubicBezTo>
                    <a:pt x="752" y="495"/>
                    <a:pt x="764" y="445"/>
                    <a:pt x="764" y="391"/>
                  </a:cubicBezTo>
                  <a:cubicBezTo>
                    <a:pt x="764" y="177"/>
                    <a:pt x="587" y="0"/>
                    <a:pt x="37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134;p58">
              <a:extLst>
                <a:ext uri="{FF2B5EF4-FFF2-40B4-BE49-F238E27FC236}">
                  <a16:creationId xmlns:a16="http://schemas.microsoft.com/office/drawing/2014/main" id="{39A4EA05-C1F9-644F-BF70-72AF93F9EC34}"/>
                </a:ext>
              </a:extLst>
            </p:cNvPr>
            <p:cNvSpPr/>
            <p:nvPr/>
          </p:nvSpPr>
          <p:spPr>
            <a:xfrm>
              <a:off x="4243735" y="3664791"/>
              <a:ext cx="24220" cy="24188"/>
            </a:xfrm>
            <a:custGeom>
              <a:avLst/>
              <a:gdLst/>
              <a:ahLst/>
              <a:cxnLst/>
              <a:rect l="l" t="t" r="r" b="b"/>
              <a:pathLst>
                <a:path w="754" h="753" extrusionOk="0">
                  <a:moveTo>
                    <a:pt x="243" y="0"/>
                  </a:moveTo>
                  <a:cubicBezTo>
                    <a:pt x="99" y="58"/>
                    <a:pt x="1" y="200"/>
                    <a:pt x="1" y="362"/>
                  </a:cubicBezTo>
                  <a:cubicBezTo>
                    <a:pt x="1" y="578"/>
                    <a:pt x="176" y="753"/>
                    <a:pt x="392" y="753"/>
                  </a:cubicBezTo>
                  <a:cubicBezTo>
                    <a:pt x="554" y="753"/>
                    <a:pt x="696" y="652"/>
                    <a:pt x="754" y="511"/>
                  </a:cubicBezTo>
                  <a:lnTo>
                    <a:pt x="754" y="511"/>
                  </a:lnTo>
                  <a:cubicBezTo>
                    <a:pt x="707" y="529"/>
                    <a:pt x="657" y="540"/>
                    <a:pt x="604" y="540"/>
                  </a:cubicBezTo>
                  <a:cubicBezTo>
                    <a:pt x="389" y="540"/>
                    <a:pt x="214" y="365"/>
                    <a:pt x="214" y="149"/>
                  </a:cubicBezTo>
                  <a:cubicBezTo>
                    <a:pt x="214" y="97"/>
                    <a:pt x="225" y="46"/>
                    <a:pt x="24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135;p58">
              <a:extLst>
                <a:ext uri="{FF2B5EF4-FFF2-40B4-BE49-F238E27FC236}">
                  <a16:creationId xmlns:a16="http://schemas.microsoft.com/office/drawing/2014/main" id="{357BB405-EAF2-1A46-A162-96D255DAAD31}"/>
                </a:ext>
              </a:extLst>
            </p:cNvPr>
            <p:cNvSpPr/>
            <p:nvPr/>
          </p:nvSpPr>
          <p:spPr>
            <a:xfrm>
              <a:off x="4246529" y="3627752"/>
              <a:ext cx="20269" cy="20269"/>
            </a:xfrm>
            <a:custGeom>
              <a:avLst/>
              <a:gdLst/>
              <a:ahLst/>
              <a:cxnLst/>
              <a:rect l="l" t="t" r="r" b="b"/>
              <a:pathLst>
                <a:path w="631" h="631" extrusionOk="0">
                  <a:moveTo>
                    <a:pt x="305" y="1"/>
                  </a:moveTo>
                  <a:cubicBezTo>
                    <a:pt x="273" y="1"/>
                    <a:pt x="242" y="7"/>
                    <a:pt x="213" y="14"/>
                  </a:cubicBezTo>
                  <a:cubicBezTo>
                    <a:pt x="77" y="53"/>
                    <a:pt x="1" y="292"/>
                    <a:pt x="1" y="327"/>
                  </a:cubicBezTo>
                  <a:cubicBezTo>
                    <a:pt x="1" y="507"/>
                    <a:pt x="124" y="631"/>
                    <a:pt x="305" y="631"/>
                  </a:cubicBezTo>
                  <a:cubicBezTo>
                    <a:pt x="341" y="631"/>
                    <a:pt x="577" y="552"/>
                    <a:pt x="617" y="419"/>
                  </a:cubicBezTo>
                  <a:cubicBezTo>
                    <a:pt x="625" y="390"/>
                    <a:pt x="630" y="360"/>
                    <a:pt x="630" y="327"/>
                  </a:cubicBezTo>
                  <a:cubicBezTo>
                    <a:pt x="630" y="146"/>
                    <a:pt x="483"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136;p58">
              <a:extLst>
                <a:ext uri="{FF2B5EF4-FFF2-40B4-BE49-F238E27FC236}">
                  <a16:creationId xmlns:a16="http://schemas.microsoft.com/office/drawing/2014/main" id="{79F4D4A9-66AD-3340-9925-B8580B5F1BB1}"/>
                </a:ext>
              </a:extLst>
            </p:cNvPr>
            <p:cNvSpPr/>
            <p:nvPr/>
          </p:nvSpPr>
          <p:spPr>
            <a:xfrm>
              <a:off x="4245823" y="3628169"/>
              <a:ext cx="20558" cy="20558"/>
            </a:xfrm>
            <a:custGeom>
              <a:avLst/>
              <a:gdLst/>
              <a:ahLst/>
              <a:cxnLst/>
              <a:rect l="l" t="t" r="r" b="b"/>
              <a:pathLst>
                <a:path w="640" h="640" extrusionOk="0">
                  <a:moveTo>
                    <a:pt x="235" y="1"/>
                  </a:moveTo>
                  <a:cubicBezTo>
                    <a:pt x="99" y="40"/>
                    <a:pt x="1" y="166"/>
                    <a:pt x="1" y="314"/>
                  </a:cubicBezTo>
                  <a:cubicBezTo>
                    <a:pt x="1" y="494"/>
                    <a:pt x="147" y="639"/>
                    <a:pt x="327" y="639"/>
                  </a:cubicBezTo>
                  <a:cubicBezTo>
                    <a:pt x="474" y="639"/>
                    <a:pt x="599" y="539"/>
                    <a:pt x="639" y="405"/>
                  </a:cubicBezTo>
                  <a:lnTo>
                    <a:pt x="639" y="405"/>
                  </a:lnTo>
                  <a:cubicBezTo>
                    <a:pt x="610" y="413"/>
                    <a:pt x="580" y="416"/>
                    <a:pt x="548" y="416"/>
                  </a:cubicBezTo>
                  <a:cubicBezTo>
                    <a:pt x="367" y="416"/>
                    <a:pt x="222" y="270"/>
                    <a:pt x="222" y="91"/>
                  </a:cubicBezTo>
                  <a:cubicBezTo>
                    <a:pt x="222" y="60"/>
                    <a:pt x="227" y="30"/>
                    <a:pt x="23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137;p58">
              <a:extLst>
                <a:ext uri="{FF2B5EF4-FFF2-40B4-BE49-F238E27FC236}">
                  <a16:creationId xmlns:a16="http://schemas.microsoft.com/office/drawing/2014/main" id="{C484E12A-E2D5-6F43-9B17-2AC23A386AB3}"/>
                </a:ext>
              </a:extLst>
            </p:cNvPr>
            <p:cNvSpPr/>
            <p:nvPr/>
          </p:nvSpPr>
          <p:spPr>
            <a:xfrm>
              <a:off x="4246529" y="3704078"/>
              <a:ext cx="20269" cy="20269"/>
            </a:xfrm>
            <a:custGeom>
              <a:avLst/>
              <a:gdLst/>
              <a:ahLst/>
              <a:cxnLst/>
              <a:rect l="l" t="t" r="r" b="b"/>
              <a:pathLst>
                <a:path w="631" h="631" extrusionOk="0">
                  <a:moveTo>
                    <a:pt x="305" y="0"/>
                  </a:moveTo>
                  <a:cubicBezTo>
                    <a:pt x="273" y="0"/>
                    <a:pt x="242" y="5"/>
                    <a:pt x="213" y="13"/>
                  </a:cubicBezTo>
                  <a:cubicBezTo>
                    <a:pt x="77" y="54"/>
                    <a:pt x="1" y="291"/>
                    <a:pt x="1" y="326"/>
                  </a:cubicBezTo>
                  <a:cubicBezTo>
                    <a:pt x="1" y="507"/>
                    <a:pt x="124" y="630"/>
                    <a:pt x="305" y="630"/>
                  </a:cubicBezTo>
                  <a:cubicBezTo>
                    <a:pt x="341" y="630"/>
                    <a:pt x="577" y="553"/>
                    <a:pt x="617" y="419"/>
                  </a:cubicBezTo>
                  <a:cubicBezTo>
                    <a:pt x="625" y="390"/>
                    <a:pt x="630" y="359"/>
                    <a:pt x="630" y="326"/>
                  </a:cubicBezTo>
                  <a:cubicBezTo>
                    <a:pt x="630" y="145"/>
                    <a:pt x="483" y="0"/>
                    <a:pt x="30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138;p58">
              <a:extLst>
                <a:ext uri="{FF2B5EF4-FFF2-40B4-BE49-F238E27FC236}">
                  <a16:creationId xmlns:a16="http://schemas.microsoft.com/office/drawing/2014/main" id="{DA56E6B5-9910-7143-962D-157D6069870B}"/>
                </a:ext>
              </a:extLst>
            </p:cNvPr>
            <p:cNvSpPr/>
            <p:nvPr/>
          </p:nvSpPr>
          <p:spPr>
            <a:xfrm>
              <a:off x="4245823" y="3704496"/>
              <a:ext cx="20558" cy="20526"/>
            </a:xfrm>
            <a:custGeom>
              <a:avLst/>
              <a:gdLst/>
              <a:ahLst/>
              <a:cxnLst/>
              <a:rect l="l" t="t" r="r" b="b"/>
              <a:pathLst>
                <a:path w="640" h="639" extrusionOk="0">
                  <a:moveTo>
                    <a:pt x="235" y="0"/>
                  </a:moveTo>
                  <a:cubicBezTo>
                    <a:pt x="99" y="41"/>
                    <a:pt x="1" y="165"/>
                    <a:pt x="1" y="313"/>
                  </a:cubicBezTo>
                  <a:cubicBezTo>
                    <a:pt x="1" y="494"/>
                    <a:pt x="147" y="639"/>
                    <a:pt x="327" y="639"/>
                  </a:cubicBezTo>
                  <a:cubicBezTo>
                    <a:pt x="474" y="639"/>
                    <a:pt x="599" y="540"/>
                    <a:pt x="639" y="404"/>
                  </a:cubicBezTo>
                  <a:lnTo>
                    <a:pt x="639" y="404"/>
                  </a:lnTo>
                  <a:cubicBezTo>
                    <a:pt x="610" y="414"/>
                    <a:pt x="580" y="417"/>
                    <a:pt x="548" y="417"/>
                  </a:cubicBezTo>
                  <a:cubicBezTo>
                    <a:pt x="367" y="417"/>
                    <a:pt x="222" y="270"/>
                    <a:pt x="222" y="92"/>
                  </a:cubicBezTo>
                  <a:cubicBezTo>
                    <a:pt x="222" y="60"/>
                    <a:pt x="227" y="29"/>
                    <a:pt x="23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139;p58">
              <a:extLst>
                <a:ext uri="{FF2B5EF4-FFF2-40B4-BE49-F238E27FC236}">
                  <a16:creationId xmlns:a16="http://schemas.microsoft.com/office/drawing/2014/main" id="{E4E8FA6B-F014-4848-A507-D1E8506D33CE}"/>
                </a:ext>
              </a:extLst>
            </p:cNvPr>
            <p:cNvSpPr/>
            <p:nvPr/>
          </p:nvSpPr>
          <p:spPr>
            <a:xfrm>
              <a:off x="4279585" y="3646865"/>
              <a:ext cx="20269" cy="20269"/>
            </a:xfrm>
            <a:custGeom>
              <a:avLst/>
              <a:gdLst/>
              <a:ahLst/>
              <a:cxnLst/>
              <a:rect l="l" t="t" r="r" b="b"/>
              <a:pathLst>
                <a:path w="631" h="631" extrusionOk="0">
                  <a:moveTo>
                    <a:pt x="305" y="1"/>
                  </a:moveTo>
                  <a:cubicBezTo>
                    <a:pt x="275" y="1"/>
                    <a:pt x="243" y="7"/>
                    <a:pt x="214" y="14"/>
                  </a:cubicBezTo>
                  <a:cubicBezTo>
                    <a:pt x="79" y="54"/>
                    <a:pt x="1" y="293"/>
                    <a:pt x="1" y="327"/>
                  </a:cubicBezTo>
                  <a:cubicBezTo>
                    <a:pt x="1" y="507"/>
                    <a:pt x="124" y="631"/>
                    <a:pt x="305" y="631"/>
                  </a:cubicBezTo>
                  <a:cubicBezTo>
                    <a:pt x="341" y="631"/>
                    <a:pt x="579" y="554"/>
                    <a:pt x="618" y="419"/>
                  </a:cubicBezTo>
                  <a:cubicBezTo>
                    <a:pt x="625" y="389"/>
                    <a:pt x="631" y="358"/>
                    <a:pt x="631" y="327"/>
                  </a:cubicBezTo>
                  <a:cubicBezTo>
                    <a:pt x="631" y="146"/>
                    <a:pt x="483"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140;p58">
              <a:extLst>
                <a:ext uri="{FF2B5EF4-FFF2-40B4-BE49-F238E27FC236}">
                  <a16:creationId xmlns:a16="http://schemas.microsoft.com/office/drawing/2014/main" id="{68FF93EB-3873-5440-845C-BBEF5D5342E2}"/>
                </a:ext>
              </a:extLst>
            </p:cNvPr>
            <p:cNvSpPr/>
            <p:nvPr/>
          </p:nvSpPr>
          <p:spPr>
            <a:xfrm>
              <a:off x="4278846" y="3647283"/>
              <a:ext cx="20558" cy="20558"/>
            </a:xfrm>
            <a:custGeom>
              <a:avLst/>
              <a:gdLst/>
              <a:ahLst/>
              <a:cxnLst/>
              <a:rect l="l" t="t" r="r" b="b"/>
              <a:pathLst>
                <a:path w="640" h="640" extrusionOk="0">
                  <a:moveTo>
                    <a:pt x="235" y="1"/>
                  </a:moveTo>
                  <a:lnTo>
                    <a:pt x="235" y="1"/>
                  </a:lnTo>
                  <a:cubicBezTo>
                    <a:pt x="99" y="41"/>
                    <a:pt x="1" y="166"/>
                    <a:pt x="1" y="314"/>
                  </a:cubicBezTo>
                  <a:cubicBezTo>
                    <a:pt x="1" y="494"/>
                    <a:pt x="147" y="639"/>
                    <a:pt x="326" y="639"/>
                  </a:cubicBezTo>
                  <a:cubicBezTo>
                    <a:pt x="474" y="639"/>
                    <a:pt x="599" y="541"/>
                    <a:pt x="639" y="405"/>
                  </a:cubicBezTo>
                  <a:lnTo>
                    <a:pt x="639" y="405"/>
                  </a:lnTo>
                  <a:cubicBezTo>
                    <a:pt x="610" y="413"/>
                    <a:pt x="581" y="418"/>
                    <a:pt x="548" y="418"/>
                  </a:cubicBezTo>
                  <a:cubicBezTo>
                    <a:pt x="367" y="418"/>
                    <a:pt x="222" y="270"/>
                    <a:pt x="222" y="92"/>
                  </a:cubicBezTo>
                  <a:cubicBezTo>
                    <a:pt x="222" y="60"/>
                    <a:pt x="227" y="30"/>
                    <a:pt x="23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141;p58">
              <a:extLst>
                <a:ext uri="{FF2B5EF4-FFF2-40B4-BE49-F238E27FC236}">
                  <a16:creationId xmlns:a16="http://schemas.microsoft.com/office/drawing/2014/main" id="{669B458D-36B4-894B-8ACC-43F5F0E1CE33}"/>
                </a:ext>
              </a:extLst>
            </p:cNvPr>
            <p:cNvSpPr/>
            <p:nvPr/>
          </p:nvSpPr>
          <p:spPr>
            <a:xfrm>
              <a:off x="4213409" y="3646865"/>
              <a:ext cx="20269" cy="20269"/>
            </a:xfrm>
            <a:custGeom>
              <a:avLst/>
              <a:gdLst/>
              <a:ahLst/>
              <a:cxnLst/>
              <a:rect l="l" t="t" r="r" b="b"/>
              <a:pathLst>
                <a:path w="631" h="631" extrusionOk="0">
                  <a:moveTo>
                    <a:pt x="305" y="1"/>
                  </a:moveTo>
                  <a:cubicBezTo>
                    <a:pt x="275" y="1"/>
                    <a:pt x="244" y="7"/>
                    <a:pt x="215" y="14"/>
                  </a:cubicBezTo>
                  <a:cubicBezTo>
                    <a:pt x="79" y="54"/>
                    <a:pt x="1" y="293"/>
                    <a:pt x="1" y="327"/>
                  </a:cubicBezTo>
                  <a:cubicBezTo>
                    <a:pt x="1" y="507"/>
                    <a:pt x="124" y="631"/>
                    <a:pt x="305" y="631"/>
                  </a:cubicBezTo>
                  <a:cubicBezTo>
                    <a:pt x="341" y="631"/>
                    <a:pt x="579" y="554"/>
                    <a:pt x="619" y="419"/>
                  </a:cubicBezTo>
                  <a:cubicBezTo>
                    <a:pt x="628" y="389"/>
                    <a:pt x="631" y="358"/>
                    <a:pt x="631" y="327"/>
                  </a:cubicBezTo>
                  <a:cubicBezTo>
                    <a:pt x="631" y="146"/>
                    <a:pt x="484"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142;p58">
              <a:extLst>
                <a:ext uri="{FF2B5EF4-FFF2-40B4-BE49-F238E27FC236}">
                  <a16:creationId xmlns:a16="http://schemas.microsoft.com/office/drawing/2014/main" id="{FF691585-BD0B-194C-BF92-81C008F082B7}"/>
                </a:ext>
              </a:extLst>
            </p:cNvPr>
            <p:cNvSpPr/>
            <p:nvPr/>
          </p:nvSpPr>
          <p:spPr>
            <a:xfrm>
              <a:off x="4212735" y="3647283"/>
              <a:ext cx="20591" cy="20558"/>
            </a:xfrm>
            <a:custGeom>
              <a:avLst/>
              <a:gdLst/>
              <a:ahLst/>
              <a:cxnLst/>
              <a:rect l="l" t="t" r="r" b="b"/>
              <a:pathLst>
                <a:path w="641" h="640" extrusionOk="0">
                  <a:moveTo>
                    <a:pt x="236" y="1"/>
                  </a:moveTo>
                  <a:cubicBezTo>
                    <a:pt x="100" y="41"/>
                    <a:pt x="0" y="166"/>
                    <a:pt x="0" y="314"/>
                  </a:cubicBezTo>
                  <a:cubicBezTo>
                    <a:pt x="0" y="494"/>
                    <a:pt x="148" y="639"/>
                    <a:pt x="326" y="639"/>
                  </a:cubicBezTo>
                  <a:cubicBezTo>
                    <a:pt x="475" y="639"/>
                    <a:pt x="600" y="541"/>
                    <a:pt x="640" y="405"/>
                  </a:cubicBezTo>
                  <a:lnTo>
                    <a:pt x="640" y="405"/>
                  </a:lnTo>
                  <a:cubicBezTo>
                    <a:pt x="611" y="413"/>
                    <a:pt x="582" y="418"/>
                    <a:pt x="549" y="418"/>
                  </a:cubicBezTo>
                  <a:cubicBezTo>
                    <a:pt x="368" y="418"/>
                    <a:pt x="223" y="270"/>
                    <a:pt x="223" y="92"/>
                  </a:cubicBezTo>
                  <a:cubicBezTo>
                    <a:pt x="223" y="60"/>
                    <a:pt x="227" y="30"/>
                    <a:pt x="2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143;p58">
              <a:extLst>
                <a:ext uri="{FF2B5EF4-FFF2-40B4-BE49-F238E27FC236}">
                  <a16:creationId xmlns:a16="http://schemas.microsoft.com/office/drawing/2014/main" id="{CD94543D-8078-CD4A-8F56-237E10558285}"/>
                </a:ext>
              </a:extLst>
            </p:cNvPr>
            <p:cNvSpPr/>
            <p:nvPr/>
          </p:nvSpPr>
          <p:spPr>
            <a:xfrm>
              <a:off x="4279585" y="3684997"/>
              <a:ext cx="20269" cy="20269"/>
            </a:xfrm>
            <a:custGeom>
              <a:avLst/>
              <a:gdLst/>
              <a:ahLst/>
              <a:cxnLst/>
              <a:rect l="l" t="t" r="r" b="b"/>
              <a:pathLst>
                <a:path w="631" h="631" extrusionOk="0">
                  <a:moveTo>
                    <a:pt x="305" y="1"/>
                  </a:moveTo>
                  <a:cubicBezTo>
                    <a:pt x="275" y="1"/>
                    <a:pt x="243" y="7"/>
                    <a:pt x="214" y="14"/>
                  </a:cubicBezTo>
                  <a:cubicBezTo>
                    <a:pt x="79" y="53"/>
                    <a:pt x="1" y="292"/>
                    <a:pt x="1" y="327"/>
                  </a:cubicBezTo>
                  <a:cubicBezTo>
                    <a:pt x="1" y="508"/>
                    <a:pt x="124" y="631"/>
                    <a:pt x="305" y="631"/>
                  </a:cubicBezTo>
                  <a:cubicBezTo>
                    <a:pt x="341" y="631"/>
                    <a:pt x="579" y="554"/>
                    <a:pt x="618" y="419"/>
                  </a:cubicBezTo>
                  <a:cubicBezTo>
                    <a:pt x="625" y="389"/>
                    <a:pt x="631" y="360"/>
                    <a:pt x="631" y="327"/>
                  </a:cubicBezTo>
                  <a:cubicBezTo>
                    <a:pt x="631" y="146"/>
                    <a:pt x="483"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144;p58">
              <a:extLst>
                <a:ext uri="{FF2B5EF4-FFF2-40B4-BE49-F238E27FC236}">
                  <a16:creationId xmlns:a16="http://schemas.microsoft.com/office/drawing/2014/main" id="{F15E63C7-2A49-5C48-B408-0D61E602BCE7}"/>
                </a:ext>
              </a:extLst>
            </p:cNvPr>
            <p:cNvSpPr/>
            <p:nvPr/>
          </p:nvSpPr>
          <p:spPr>
            <a:xfrm>
              <a:off x="4278846" y="3685414"/>
              <a:ext cx="20558" cy="20558"/>
            </a:xfrm>
            <a:custGeom>
              <a:avLst/>
              <a:gdLst/>
              <a:ahLst/>
              <a:cxnLst/>
              <a:rect l="l" t="t" r="r" b="b"/>
              <a:pathLst>
                <a:path w="640" h="640" extrusionOk="0">
                  <a:moveTo>
                    <a:pt x="235" y="1"/>
                  </a:moveTo>
                  <a:lnTo>
                    <a:pt x="235" y="1"/>
                  </a:lnTo>
                  <a:cubicBezTo>
                    <a:pt x="99" y="41"/>
                    <a:pt x="1" y="166"/>
                    <a:pt x="1" y="314"/>
                  </a:cubicBezTo>
                  <a:cubicBezTo>
                    <a:pt x="1" y="495"/>
                    <a:pt x="147" y="639"/>
                    <a:pt x="326" y="639"/>
                  </a:cubicBezTo>
                  <a:cubicBezTo>
                    <a:pt x="474" y="639"/>
                    <a:pt x="599" y="541"/>
                    <a:pt x="639" y="405"/>
                  </a:cubicBezTo>
                  <a:lnTo>
                    <a:pt x="639" y="405"/>
                  </a:lnTo>
                  <a:cubicBezTo>
                    <a:pt x="610" y="413"/>
                    <a:pt x="581" y="418"/>
                    <a:pt x="548" y="418"/>
                  </a:cubicBezTo>
                  <a:cubicBezTo>
                    <a:pt x="367" y="418"/>
                    <a:pt x="222" y="270"/>
                    <a:pt x="222" y="92"/>
                  </a:cubicBezTo>
                  <a:cubicBezTo>
                    <a:pt x="222" y="60"/>
                    <a:pt x="227" y="30"/>
                    <a:pt x="23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145;p58">
              <a:extLst>
                <a:ext uri="{FF2B5EF4-FFF2-40B4-BE49-F238E27FC236}">
                  <a16:creationId xmlns:a16="http://schemas.microsoft.com/office/drawing/2014/main" id="{D69123C3-6366-5144-8234-518F33228234}"/>
                </a:ext>
              </a:extLst>
            </p:cNvPr>
            <p:cNvSpPr/>
            <p:nvPr/>
          </p:nvSpPr>
          <p:spPr>
            <a:xfrm>
              <a:off x="4213409" y="3684997"/>
              <a:ext cx="20269" cy="20269"/>
            </a:xfrm>
            <a:custGeom>
              <a:avLst/>
              <a:gdLst/>
              <a:ahLst/>
              <a:cxnLst/>
              <a:rect l="l" t="t" r="r" b="b"/>
              <a:pathLst>
                <a:path w="631" h="631" extrusionOk="0">
                  <a:moveTo>
                    <a:pt x="305" y="1"/>
                  </a:moveTo>
                  <a:cubicBezTo>
                    <a:pt x="275" y="1"/>
                    <a:pt x="244" y="7"/>
                    <a:pt x="215" y="14"/>
                  </a:cubicBezTo>
                  <a:cubicBezTo>
                    <a:pt x="79" y="53"/>
                    <a:pt x="1" y="292"/>
                    <a:pt x="1" y="327"/>
                  </a:cubicBezTo>
                  <a:cubicBezTo>
                    <a:pt x="1" y="508"/>
                    <a:pt x="124" y="631"/>
                    <a:pt x="305" y="631"/>
                  </a:cubicBezTo>
                  <a:cubicBezTo>
                    <a:pt x="341" y="631"/>
                    <a:pt x="579" y="554"/>
                    <a:pt x="619" y="419"/>
                  </a:cubicBezTo>
                  <a:cubicBezTo>
                    <a:pt x="628" y="389"/>
                    <a:pt x="631" y="360"/>
                    <a:pt x="631" y="327"/>
                  </a:cubicBezTo>
                  <a:cubicBezTo>
                    <a:pt x="631" y="146"/>
                    <a:pt x="484"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146;p58">
              <a:extLst>
                <a:ext uri="{FF2B5EF4-FFF2-40B4-BE49-F238E27FC236}">
                  <a16:creationId xmlns:a16="http://schemas.microsoft.com/office/drawing/2014/main" id="{401B5B49-8C19-B649-8245-66606602D0FE}"/>
                </a:ext>
              </a:extLst>
            </p:cNvPr>
            <p:cNvSpPr/>
            <p:nvPr/>
          </p:nvSpPr>
          <p:spPr>
            <a:xfrm>
              <a:off x="4212735" y="3685414"/>
              <a:ext cx="20591" cy="20558"/>
            </a:xfrm>
            <a:custGeom>
              <a:avLst/>
              <a:gdLst/>
              <a:ahLst/>
              <a:cxnLst/>
              <a:rect l="l" t="t" r="r" b="b"/>
              <a:pathLst>
                <a:path w="641" h="640" extrusionOk="0">
                  <a:moveTo>
                    <a:pt x="236" y="1"/>
                  </a:moveTo>
                  <a:cubicBezTo>
                    <a:pt x="100" y="41"/>
                    <a:pt x="0" y="166"/>
                    <a:pt x="0" y="314"/>
                  </a:cubicBezTo>
                  <a:cubicBezTo>
                    <a:pt x="0" y="495"/>
                    <a:pt x="148" y="639"/>
                    <a:pt x="326" y="639"/>
                  </a:cubicBezTo>
                  <a:cubicBezTo>
                    <a:pt x="475" y="639"/>
                    <a:pt x="600" y="541"/>
                    <a:pt x="640" y="405"/>
                  </a:cubicBezTo>
                  <a:lnTo>
                    <a:pt x="640" y="405"/>
                  </a:lnTo>
                  <a:cubicBezTo>
                    <a:pt x="611" y="413"/>
                    <a:pt x="582" y="418"/>
                    <a:pt x="549" y="418"/>
                  </a:cubicBezTo>
                  <a:cubicBezTo>
                    <a:pt x="368" y="418"/>
                    <a:pt x="223" y="270"/>
                    <a:pt x="223" y="92"/>
                  </a:cubicBezTo>
                  <a:cubicBezTo>
                    <a:pt x="223" y="60"/>
                    <a:pt x="227" y="30"/>
                    <a:pt x="2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147;p58">
              <a:extLst>
                <a:ext uri="{FF2B5EF4-FFF2-40B4-BE49-F238E27FC236}">
                  <a16:creationId xmlns:a16="http://schemas.microsoft.com/office/drawing/2014/main" id="{BFE71A71-9F7F-7C49-9DFC-46285441C615}"/>
                </a:ext>
              </a:extLst>
            </p:cNvPr>
            <p:cNvSpPr/>
            <p:nvPr/>
          </p:nvSpPr>
          <p:spPr>
            <a:xfrm>
              <a:off x="4155747" y="3734178"/>
              <a:ext cx="35303" cy="8930"/>
            </a:xfrm>
            <a:custGeom>
              <a:avLst/>
              <a:gdLst/>
              <a:ahLst/>
              <a:cxnLst/>
              <a:rect l="l" t="t" r="r" b="b"/>
              <a:pathLst>
                <a:path w="1099" h="278" extrusionOk="0">
                  <a:moveTo>
                    <a:pt x="141" y="0"/>
                  </a:moveTo>
                  <a:cubicBezTo>
                    <a:pt x="65" y="0"/>
                    <a:pt x="1" y="62"/>
                    <a:pt x="1" y="139"/>
                  </a:cubicBezTo>
                  <a:cubicBezTo>
                    <a:pt x="1" y="214"/>
                    <a:pt x="63" y="278"/>
                    <a:pt x="141" y="278"/>
                  </a:cubicBezTo>
                  <a:lnTo>
                    <a:pt x="959" y="278"/>
                  </a:lnTo>
                  <a:cubicBezTo>
                    <a:pt x="1034" y="278"/>
                    <a:pt x="1098" y="214"/>
                    <a:pt x="1098" y="139"/>
                  </a:cubicBezTo>
                  <a:cubicBezTo>
                    <a:pt x="1098" y="62"/>
                    <a:pt x="1036" y="0"/>
                    <a:pt x="95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3385;p58">
            <a:extLst>
              <a:ext uri="{FF2B5EF4-FFF2-40B4-BE49-F238E27FC236}">
                <a16:creationId xmlns:a16="http://schemas.microsoft.com/office/drawing/2014/main" id="{866A1B12-7C5E-A949-9144-1E000124F2EB}"/>
              </a:ext>
            </a:extLst>
          </p:cNvPr>
          <p:cNvGrpSpPr/>
          <p:nvPr/>
        </p:nvGrpSpPr>
        <p:grpSpPr>
          <a:xfrm>
            <a:off x="103006" y="2849045"/>
            <a:ext cx="212651" cy="297660"/>
            <a:chOff x="3515064" y="2834997"/>
            <a:chExt cx="212651" cy="297660"/>
          </a:xfrm>
        </p:grpSpPr>
        <p:sp>
          <p:nvSpPr>
            <p:cNvPr id="151" name="Google Shape;3386;p58">
              <a:extLst>
                <a:ext uri="{FF2B5EF4-FFF2-40B4-BE49-F238E27FC236}">
                  <a16:creationId xmlns:a16="http://schemas.microsoft.com/office/drawing/2014/main" id="{7D3B0F03-46E5-CB4F-B713-FD09C8E1F357}"/>
                </a:ext>
              </a:extLst>
            </p:cNvPr>
            <p:cNvSpPr/>
            <p:nvPr/>
          </p:nvSpPr>
          <p:spPr>
            <a:xfrm>
              <a:off x="3536683" y="2843959"/>
              <a:ext cx="169832" cy="83326"/>
            </a:xfrm>
            <a:custGeom>
              <a:avLst/>
              <a:gdLst/>
              <a:ahLst/>
              <a:cxnLst/>
              <a:rect l="l" t="t" r="r" b="b"/>
              <a:pathLst>
                <a:path w="5287" h="2594" extrusionOk="0">
                  <a:moveTo>
                    <a:pt x="5059" y="1"/>
                  </a:moveTo>
                  <a:cubicBezTo>
                    <a:pt x="5053" y="1"/>
                    <a:pt x="5044" y="5"/>
                    <a:pt x="5033" y="16"/>
                  </a:cubicBezTo>
                  <a:lnTo>
                    <a:pt x="2636" y="2415"/>
                  </a:lnTo>
                  <a:lnTo>
                    <a:pt x="253" y="29"/>
                  </a:lnTo>
                  <a:cubicBezTo>
                    <a:pt x="241" y="17"/>
                    <a:pt x="231" y="12"/>
                    <a:pt x="223" y="12"/>
                  </a:cubicBezTo>
                  <a:cubicBezTo>
                    <a:pt x="195" y="12"/>
                    <a:pt x="186" y="75"/>
                    <a:pt x="144" y="117"/>
                  </a:cubicBezTo>
                  <a:cubicBezTo>
                    <a:pt x="89" y="172"/>
                    <a:pt x="1" y="172"/>
                    <a:pt x="54" y="226"/>
                  </a:cubicBezTo>
                  <a:lnTo>
                    <a:pt x="2414" y="2585"/>
                  </a:lnTo>
                  <a:cubicBezTo>
                    <a:pt x="2419" y="2591"/>
                    <a:pt x="2441" y="2593"/>
                    <a:pt x="2472" y="2593"/>
                  </a:cubicBezTo>
                  <a:cubicBezTo>
                    <a:pt x="2600" y="2593"/>
                    <a:pt x="2894" y="2554"/>
                    <a:pt x="2916" y="2532"/>
                  </a:cubicBezTo>
                  <a:lnTo>
                    <a:pt x="5234" y="213"/>
                  </a:lnTo>
                  <a:cubicBezTo>
                    <a:pt x="5286" y="161"/>
                    <a:pt x="5185" y="172"/>
                    <a:pt x="5131" y="117"/>
                  </a:cubicBezTo>
                  <a:cubicBezTo>
                    <a:pt x="5087" y="74"/>
                    <a:pt x="5087" y="1"/>
                    <a:pt x="50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387;p58">
              <a:extLst>
                <a:ext uri="{FF2B5EF4-FFF2-40B4-BE49-F238E27FC236}">
                  <a16:creationId xmlns:a16="http://schemas.microsoft.com/office/drawing/2014/main" id="{9C5D5470-16C4-7145-A49D-22411FAECFEF}"/>
                </a:ext>
              </a:extLst>
            </p:cNvPr>
            <p:cNvSpPr/>
            <p:nvPr/>
          </p:nvSpPr>
          <p:spPr>
            <a:xfrm>
              <a:off x="3598137" y="2905091"/>
              <a:ext cx="46256" cy="24638"/>
            </a:xfrm>
            <a:custGeom>
              <a:avLst/>
              <a:gdLst/>
              <a:ahLst/>
              <a:cxnLst/>
              <a:rect l="l" t="t" r="r" b="b"/>
              <a:pathLst>
                <a:path w="1440" h="767" extrusionOk="0">
                  <a:moveTo>
                    <a:pt x="724" y="1"/>
                  </a:moveTo>
                  <a:cubicBezTo>
                    <a:pt x="585" y="1"/>
                    <a:pt x="455" y="38"/>
                    <a:pt x="342" y="103"/>
                  </a:cubicBezTo>
                  <a:cubicBezTo>
                    <a:pt x="342" y="103"/>
                    <a:pt x="0" y="384"/>
                    <a:pt x="0" y="766"/>
                  </a:cubicBezTo>
                  <a:lnTo>
                    <a:pt x="1439" y="766"/>
                  </a:lnTo>
                  <a:cubicBezTo>
                    <a:pt x="1439" y="666"/>
                    <a:pt x="1435" y="485"/>
                    <a:pt x="1435" y="485"/>
                  </a:cubicBezTo>
                  <a:cubicBezTo>
                    <a:pt x="1323" y="202"/>
                    <a:pt x="1047" y="1"/>
                    <a:pt x="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388;p58">
              <a:extLst>
                <a:ext uri="{FF2B5EF4-FFF2-40B4-BE49-F238E27FC236}">
                  <a16:creationId xmlns:a16="http://schemas.microsoft.com/office/drawing/2014/main" id="{FB712484-3B06-444B-885A-80A18B061881}"/>
                </a:ext>
              </a:extLst>
            </p:cNvPr>
            <p:cNvSpPr/>
            <p:nvPr/>
          </p:nvSpPr>
          <p:spPr>
            <a:xfrm>
              <a:off x="3596787" y="2908400"/>
              <a:ext cx="49180" cy="23192"/>
            </a:xfrm>
            <a:custGeom>
              <a:avLst/>
              <a:gdLst/>
              <a:ahLst/>
              <a:cxnLst/>
              <a:rect l="l" t="t" r="r" b="b"/>
              <a:pathLst>
                <a:path w="1531" h="722" extrusionOk="0">
                  <a:moveTo>
                    <a:pt x="382" y="0"/>
                  </a:moveTo>
                  <a:lnTo>
                    <a:pt x="382" y="0"/>
                  </a:lnTo>
                  <a:cubicBezTo>
                    <a:pt x="155" y="134"/>
                    <a:pt x="0" y="380"/>
                    <a:pt x="0" y="663"/>
                  </a:cubicBezTo>
                  <a:lnTo>
                    <a:pt x="12" y="721"/>
                  </a:lnTo>
                  <a:lnTo>
                    <a:pt x="1513" y="720"/>
                  </a:lnTo>
                  <a:lnTo>
                    <a:pt x="1530" y="663"/>
                  </a:lnTo>
                  <a:cubicBezTo>
                    <a:pt x="1530" y="563"/>
                    <a:pt x="1512" y="469"/>
                    <a:pt x="1477" y="382"/>
                  </a:cubicBezTo>
                  <a:lnTo>
                    <a:pt x="403" y="382"/>
                  </a:lnTo>
                  <a:cubicBezTo>
                    <a:pt x="333" y="382"/>
                    <a:pt x="280" y="319"/>
                    <a:pt x="293" y="252"/>
                  </a:cubicBezTo>
                  <a:cubicBezTo>
                    <a:pt x="309" y="162"/>
                    <a:pt x="339" y="77"/>
                    <a:pt x="38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389;p58">
              <a:extLst>
                <a:ext uri="{FF2B5EF4-FFF2-40B4-BE49-F238E27FC236}">
                  <a16:creationId xmlns:a16="http://schemas.microsoft.com/office/drawing/2014/main" id="{90D6AD93-D298-B54A-97BB-4DEE0A1CAD32}"/>
                </a:ext>
              </a:extLst>
            </p:cNvPr>
            <p:cNvSpPr/>
            <p:nvPr/>
          </p:nvSpPr>
          <p:spPr>
            <a:xfrm>
              <a:off x="3529198" y="2834997"/>
              <a:ext cx="17346" cy="17025"/>
            </a:xfrm>
            <a:custGeom>
              <a:avLst/>
              <a:gdLst/>
              <a:ahLst/>
              <a:cxnLst/>
              <a:rect l="l" t="t" r="r" b="b"/>
              <a:pathLst>
                <a:path w="540" h="530" extrusionOk="0">
                  <a:moveTo>
                    <a:pt x="258" y="1"/>
                  </a:moveTo>
                  <a:cubicBezTo>
                    <a:pt x="229" y="1"/>
                    <a:pt x="203" y="4"/>
                    <a:pt x="177" y="13"/>
                  </a:cubicBezTo>
                  <a:cubicBezTo>
                    <a:pt x="177" y="13"/>
                    <a:pt x="1" y="111"/>
                    <a:pt x="9" y="280"/>
                  </a:cubicBezTo>
                  <a:cubicBezTo>
                    <a:pt x="18" y="435"/>
                    <a:pt x="98" y="529"/>
                    <a:pt x="254" y="529"/>
                  </a:cubicBezTo>
                  <a:cubicBezTo>
                    <a:pt x="454" y="529"/>
                    <a:pt x="529" y="353"/>
                    <a:pt x="529" y="353"/>
                  </a:cubicBezTo>
                  <a:cubicBezTo>
                    <a:pt x="536" y="331"/>
                    <a:pt x="539" y="306"/>
                    <a:pt x="539" y="280"/>
                  </a:cubicBezTo>
                  <a:cubicBezTo>
                    <a:pt x="539" y="127"/>
                    <a:pt x="415" y="1"/>
                    <a:pt x="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390;p58">
              <a:extLst>
                <a:ext uri="{FF2B5EF4-FFF2-40B4-BE49-F238E27FC236}">
                  <a16:creationId xmlns:a16="http://schemas.microsoft.com/office/drawing/2014/main" id="{E278F8B0-05DF-2043-A4B3-4F7F86FDB411}"/>
                </a:ext>
              </a:extLst>
            </p:cNvPr>
            <p:cNvSpPr/>
            <p:nvPr/>
          </p:nvSpPr>
          <p:spPr>
            <a:xfrm>
              <a:off x="3528524" y="2835382"/>
              <a:ext cx="17699" cy="17667"/>
            </a:xfrm>
            <a:custGeom>
              <a:avLst/>
              <a:gdLst/>
              <a:ahLst/>
              <a:cxnLst/>
              <a:rect l="l" t="t" r="r" b="b"/>
              <a:pathLst>
                <a:path w="551" h="550" extrusionOk="0">
                  <a:moveTo>
                    <a:pt x="198" y="1"/>
                  </a:moveTo>
                  <a:cubicBezTo>
                    <a:pt x="84" y="35"/>
                    <a:pt x="0" y="142"/>
                    <a:pt x="0" y="268"/>
                  </a:cubicBezTo>
                  <a:cubicBezTo>
                    <a:pt x="0" y="423"/>
                    <a:pt x="125" y="549"/>
                    <a:pt x="279" y="549"/>
                  </a:cubicBezTo>
                  <a:cubicBezTo>
                    <a:pt x="407" y="549"/>
                    <a:pt x="523" y="461"/>
                    <a:pt x="550" y="341"/>
                  </a:cubicBezTo>
                  <a:lnTo>
                    <a:pt x="550" y="341"/>
                  </a:lnTo>
                  <a:cubicBezTo>
                    <a:pt x="523" y="360"/>
                    <a:pt x="495" y="362"/>
                    <a:pt x="466" y="362"/>
                  </a:cubicBezTo>
                  <a:cubicBezTo>
                    <a:pt x="313" y="362"/>
                    <a:pt x="185" y="238"/>
                    <a:pt x="185" y="83"/>
                  </a:cubicBezTo>
                  <a:cubicBezTo>
                    <a:pt x="185" y="54"/>
                    <a:pt x="190" y="27"/>
                    <a:pt x="19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391;p58">
              <a:extLst>
                <a:ext uri="{FF2B5EF4-FFF2-40B4-BE49-F238E27FC236}">
                  <a16:creationId xmlns:a16="http://schemas.microsoft.com/office/drawing/2014/main" id="{FBD7E72C-1715-8A4A-843D-AF4EC4602296}"/>
                </a:ext>
              </a:extLst>
            </p:cNvPr>
            <p:cNvSpPr/>
            <p:nvPr/>
          </p:nvSpPr>
          <p:spPr>
            <a:xfrm>
              <a:off x="3697079" y="2834997"/>
              <a:ext cx="17121" cy="17057"/>
            </a:xfrm>
            <a:custGeom>
              <a:avLst/>
              <a:gdLst/>
              <a:ahLst/>
              <a:cxnLst/>
              <a:rect l="l" t="t" r="r" b="b"/>
              <a:pathLst>
                <a:path w="533" h="531" extrusionOk="0">
                  <a:moveTo>
                    <a:pt x="251" y="1"/>
                  </a:moveTo>
                  <a:cubicBezTo>
                    <a:pt x="222" y="1"/>
                    <a:pt x="195" y="4"/>
                    <a:pt x="170" y="13"/>
                  </a:cubicBezTo>
                  <a:cubicBezTo>
                    <a:pt x="170" y="13"/>
                    <a:pt x="1" y="160"/>
                    <a:pt x="1" y="286"/>
                  </a:cubicBezTo>
                  <a:cubicBezTo>
                    <a:pt x="1" y="440"/>
                    <a:pt x="98" y="531"/>
                    <a:pt x="254" y="531"/>
                  </a:cubicBezTo>
                  <a:cubicBezTo>
                    <a:pt x="380" y="531"/>
                    <a:pt x="519" y="360"/>
                    <a:pt x="519" y="360"/>
                  </a:cubicBezTo>
                  <a:cubicBezTo>
                    <a:pt x="529" y="337"/>
                    <a:pt x="532" y="309"/>
                    <a:pt x="532" y="280"/>
                  </a:cubicBezTo>
                  <a:cubicBezTo>
                    <a:pt x="532" y="127"/>
                    <a:pt x="408"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392;p58">
              <a:extLst>
                <a:ext uri="{FF2B5EF4-FFF2-40B4-BE49-F238E27FC236}">
                  <a16:creationId xmlns:a16="http://schemas.microsoft.com/office/drawing/2014/main" id="{D4E3ABA7-6141-5C4B-8FE9-C92A357465B3}"/>
                </a:ext>
              </a:extLst>
            </p:cNvPr>
            <p:cNvSpPr/>
            <p:nvPr/>
          </p:nvSpPr>
          <p:spPr>
            <a:xfrm>
              <a:off x="3696211" y="2835382"/>
              <a:ext cx="17635" cy="17667"/>
            </a:xfrm>
            <a:custGeom>
              <a:avLst/>
              <a:gdLst/>
              <a:ahLst/>
              <a:cxnLst/>
              <a:rect l="l" t="t" r="r" b="b"/>
              <a:pathLst>
                <a:path w="549" h="550" extrusionOk="0">
                  <a:moveTo>
                    <a:pt x="199" y="1"/>
                  </a:moveTo>
                  <a:lnTo>
                    <a:pt x="199" y="1"/>
                  </a:lnTo>
                  <a:cubicBezTo>
                    <a:pt x="86" y="35"/>
                    <a:pt x="0" y="142"/>
                    <a:pt x="0" y="268"/>
                  </a:cubicBezTo>
                  <a:cubicBezTo>
                    <a:pt x="0" y="423"/>
                    <a:pt x="125" y="549"/>
                    <a:pt x="281" y="549"/>
                  </a:cubicBezTo>
                  <a:cubicBezTo>
                    <a:pt x="407" y="549"/>
                    <a:pt x="514" y="467"/>
                    <a:pt x="549" y="351"/>
                  </a:cubicBezTo>
                  <a:lnTo>
                    <a:pt x="549" y="351"/>
                  </a:lnTo>
                  <a:cubicBezTo>
                    <a:pt x="523" y="360"/>
                    <a:pt x="495" y="362"/>
                    <a:pt x="466" y="362"/>
                  </a:cubicBezTo>
                  <a:cubicBezTo>
                    <a:pt x="313" y="362"/>
                    <a:pt x="187" y="238"/>
                    <a:pt x="187" y="83"/>
                  </a:cubicBezTo>
                  <a:cubicBezTo>
                    <a:pt x="187" y="54"/>
                    <a:pt x="190" y="27"/>
                    <a:pt x="19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393;p58">
              <a:extLst>
                <a:ext uri="{FF2B5EF4-FFF2-40B4-BE49-F238E27FC236}">
                  <a16:creationId xmlns:a16="http://schemas.microsoft.com/office/drawing/2014/main" id="{56AA617F-42D9-DE45-B384-F1556C661DC2}"/>
                </a:ext>
              </a:extLst>
            </p:cNvPr>
            <p:cNvSpPr/>
            <p:nvPr/>
          </p:nvSpPr>
          <p:spPr>
            <a:xfrm>
              <a:off x="3531254" y="3113479"/>
              <a:ext cx="181524" cy="18021"/>
            </a:xfrm>
            <a:custGeom>
              <a:avLst/>
              <a:gdLst/>
              <a:ahLst/>
              <a:cxnLst/>
              <a:rect l="l" t="t" r="r" b="b"/>
              <a:pathLst>
                <a:path w="5651" h="561" extrusionOk="0">
                  <a:moveTo>
                    <a:pt x="0" y="0"/>
                  </a:moveTo>
                  <a:lnTo>
                    <a:pt x="0" y="374"/>
                  </a:lnTo>
                  <a:cubicBezTo>
                    <a:pt x="0" y="477"/>
                    <a:pt x="84" y="561"/>
                    <a:pt x="187" y="561"/>
                  </a:cubicBezTo>
                  <a:lnTo>
                    <a:pt x="5426" y="561"/>
                  </a:lnTo>
                  <a:cubicBezTo>
                    <a:pt x="5529" y="561"/>
                    <a:pt x="5613" y="477"/>
                    <a:pt x="5613" y="374"/>
                  </a:cubicBezTo>
                  <a:lnTo>
                    <a:pt x="5651" y="317"/>
                  </a:lnTo>
                  <a:lnTo>
                    <a:pt x="56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394;p58">
              <a:extLst>
                <a:ext uri="{FF2B5EF4-FFF2-40B4-BE49-F238E27FC236}">
                  <a16:creationId xmlns:a16="http://schemas.microsoft.com/office/drawing/2014/main" id="{C6412E77-9070-F047-A9BC-3B92BF442ABB}"/>
                </a:ext>
              </a:extLst>
            </p:cNvPr>
            <p:cNvSpPr/>
            <p:nvPr/>
          </p:nvSpPr>
          <p:spPr>
            <a:xfrm>
              <a:off x="3530001" y="3112869"/>
              <a:ext cx="182681" cy="19787"/>
            </a:xfrm>
            <a:custGeom>
              <a:avLst/>
              <a:gdLst/>
              <a:ahLst/>
              <a:cxnLst/>
              <a:rect l="l" t="t" r="r" b="b"/>
              <a:pathLst>
                <a:path w="5687" h="616" extrusionOk="0">
                  <a:moveTo>
                    <a:pt x="0" y="1"/>
                  </a:moveTo>
                  <a:lnTo>
                    <a:pt x="0" y="429"/>
                  </a:lnTo>
                  <a:cubicBezTo>
                    <a:pt x="0" y="532"/>
                    <a:pt x="84" y="616"/>
                    <a:pt x="187" y="616"/>
                  </a:cubicBezTo>
                  <a:lnTo>
                    <a:pt x="5500" y="616"/>
                  </a:lnTo>
                  <a:cubicBezTo>
                    <a:pt x="5603" y="616"/>
                    <a:pt x="5687" y="532"/>
                    <a:pt x="5687" y="429"/>
                  </a:cubicBezTo>
                  <a:lnTo>
                    <a:pt x="5687" y="335"/>
                  </a:lnTo>
                  <a:lnTo>
                    <a:pt x="335" y="335"/>
                  </a:lnTo>
                  <a:cubicBezTo>
                    <a:pt x="334" y="335"/>
                    <a:pt x="333" y="335"/>
                    <a:pt x="332" y="335"/>
                  </a:cubicBezTo>
                  <a:cubicBezTo>
                    <a:pt x="304" y="335"/>
                    <a:pt x="281" y="311"/>
                    <a:pt x="281" y="280"/>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395;p58">
              <a:extLst>
                <a:ext uri="{FF2B5EF4-FFF2-40B4-BE49-F238E27FC236}">
                  <a16:creationId xmlns:a16="http://schemas.microsoft.com/office/drawing/2014/main" id="{E6FD90AA-531C-5742-AF64-67821772A95E}"/>
                </a:ext>
              </a:extLst>
            </p:cNvPr>
            <p:cNvSpPr/>
            <p:nvPr/>
          </p:nvSpPr>
          <p:spPr>
            <a:xfrm>
              <a:off x="3516060" y="2929634"/>
              <a:ext cx="211591" cy="183484"/>
            </a:xfrm>
            <a:custGeom>
              <a:avLst/>
              <a:gdLst/>
              <a:ahLst/>
              <a:cxnLst/>
              <a:rect l="l" t="t" r="r" b="b"/>
              <a:pathLst>
                <a:path w="6587" h="5712" extrusionOk="0">
                  <a:moveTo>
                    <a:pt x="248" y="1"/>
                  </a:moveTo>
                  <a:cubicBezTo>
                    <a:pt x="94" y="1"/>
                    <a:pt x="0" y="183"/>
                    <a:pt x="0" y="337"/>
                  </a:cubicBezTo>
                  <a:lnTo>
                    <a:pt x="45" y="5431"/>
                  </a:lnTo>
                  <a:cubicBezTo>
                    <a:pt x="45" y="5586"/>
                    <a:pt x="172" y="5712"/>
                    <a:pt x="326" y="5712"/>
                  </a:cubicBezTo>
                  <a:lnTo>
                    <a:pt x="6142" y="5712"/>
                  </a:lnTo>
                  <a:cubicBezTo>
                    <a:pt x="6296" y="5712"/>
                    <a:pt x="6587" y="5637"/>
                    <a:pt x="6587" y="5482"/>
                  </a:cubicBezTo>
                  <a:lnTo>
                    <a:pt x="6587" y="280"/>
                  </a:lnTo>
                  <a:cubicBezTo>
                    <a:pt x="6587" y="125"/>
                    <a:pt x="6461" y="1"/>
                    <a:pt x="63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396;p58">
              <a:extLst>
                <a:ext uri="{FF2B5EF4-FFF2-40B4-BE49-F238E27FC236}">
                  <a16:creationId xmlns:a16="http://schemas.microsoft.com/office/drawing/2014/main" id="{B5B4B169-AF48-7849-82D4-635AE7214FE6}"/>
                </a:ext>
              </a:extLst>
            </p:cNvPr>
            <p:cNvSpPr/>
            <p:nvPr/>
          </p:nvSpPr>
          <p:spPr>
            <a:xfrm>
              <a:off x="3515064" y="2927823"/>
              <a:ext cx="212651" cy="185090"/>
            </a:xfrm>
            <a:custGeom>
              <a:avLst/>
              <a:gdLst/>
              <a:ahLst/>
              <a:cxnLst/>
              <a:rect l="l" t="t" r="r" b="b"/>
              <a:pathLst>
                <a:path w="6620" h="5762" extrusionOk="0">
                  <a:moveTo>
                    <a:pt x="282" y="0"/>
                  </a:moveTo>
                  <a:cubicBezTo>
                    <a:pt x="127" y="0"/>
                    <a:pt x="1" y="125"/>
                    <a:pt x="1" y="281"/>
                  </a:cubicBezTo>
                  <a:lnTo>
                    <a:pt x="1" y="5481"/>
                  </a:lnTo>
                  <a:cubicBezTo>
                    <a:pt x="1" y="5635"/>
                    <a:pt x="125" y="5762"/>
                    <a:pt x="282" y="5762"/>
                  </a:cubicBezTo>
                  <a:lnTo>
                    <a:pt x="6340" y="5762"/>
                  </a:lnTo>
                  <a:cubicBezTo>
                    <a:pt x="6493" y="5762"/>
                    <a:pt x="6619" y="5637"/>
                    <a:pt x="6619" y="5481"/>
                  </a:cubicBezTo>
                  <a:lnTo>
                    <a:pt x="376" y="5481"/>
                  </a:lnTo>
                  <a:cubicBezTo>
                    <a:pt x="322" y="5480"/>
                    <a:pt x="282" y="5438"/>
                    <a:pt x="282" y="5387"/>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397;p58">
              <a:extLst>
                <a:ext uri="{FF2B5EF4-FFF2-40B4-BE49-F238E27FC236}">
                  <a16:creationId xmlns:a16="http://schemas.microsoft.com/office/drawing/2014/main" id="{BF88F0BE-BB12-7540-9491-8B0506C2E772}"/>
                </a:ext>
              </a:extLst>
            </p:cNvPr>
            <p:cNvSpPr/>
            <p:nvPr/>
          </p:nvSpPr>
          <p:spPr>
            <a:xfrm>
              <a:off x="3534178" y="2947559"/>
              <a:ext cx="175549" cy="112108"/>
            </a:xfrm>
            <a:custGeom>
              <a:avLst/>
              <a:gdLst/>
              <a:ahLst/>
              <a:cxnLst/>
              <a:rect l="l" t="t" r="r" b="b"/>
              <a:pathLst>
                <a:path w="5465" h="3490" extrusionOk="0">
                  <a:moveTo>
                    <a:pt x="244" y="0"/>
                  </a:moveTo>
                  <a:lnTo>
                    <a:pt x="95" y="38"/>
                  </a:lnTo>
                  <a:cubicBezTo>
                    <a:pt x="43" y="38"/>
                    <a:pt x="1" y="81"/>
                    <a:pt x="1" y="132"/>
                  </a:cubicBezTo>
                  <a:lnTo>
                    <a:pt x="1" y="3395"/>
                  </a:lnTo>
                  <a:cubicBezTo>
                    <a:pt x="1" y="3447"/>
                    <a:pt x="44" y="3489"/>
                    <a:pt x="95" y="3489"/>
                  </a:cubicBezTo>
                  <a:lnTo>
                    <a:pt x="5351" y="3489"/>
                  </a:lnTo>
                  <a:cubicBezTo>
                    <a:pt x="5405" y="3489"/>
                    <a:pt x="5445" y="3447"/>
                    <a:pt x="5445" y="3392"/>
                  </a:cubicBezTo>
                  <a:lnTo>
                    <a:pt x="5464" y="3244"/>
                  </a:lnTo>
                  <a:lnTo>
                    <a:pt x="5464" y="94"/>
                  </a:lnTo>
                  <a:cubicBezTo>
                    <a:pt x="5464" y="41"/>
                    <a:pt x="5421" y="0"/>
                    <a:pt x="5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398;p58">
              <a:extLst>
                <a:ext uri="{FF2B5EF4-FFF2-40B4-BE49-F238E27FC236}">
                  <a16:creationId xmlns:a16="http://schemas.microsoft.com/office/drawing/2014/main" id="{DDA7D2BE-1F05-C648-8491-99A7C8B09B5A}"/>
                </a:ext>
              </a:extLst>
            </p:cNvPr>
            <p:cNvSpPr/>
            <p:nvPr/>
          </p:nvSpPr>
          <p:spPr>
            <a:xfrm>
              <a:off x="3533021" y="2947591"/>
              <a:ext cx="176738" cy="113264"/>
            </a:xfrm>
            <a:custGeom>
              <a:avLst/>
              <a:gdLst/>
              <a:ahLst/>
              <a:cxnLst/>
              <a:rect l="l" t="t" r="r" b="b"/>
              <a:pathLst>
                <a:path w="5502" h="3526" extrusionOk="0">
                  <a:moveTo>
                    <a:pt x="95" y="1"/>
                  </a:moveTo>
                  <a:cubicBezTo>
                    <a:pt x="44" y="1"/>
                    <a:pt x="0" y="43"/>
                    <a:pt x="0" y="95"/>
                  </a:cubicBezTo>
                  <a:lnTo>
                    <a:pt x="0" y="3432"/>
                  </a:lnTo>
                  <a:cubicBezTo>
                    <a:pt x="0" y="3482"/>
                    <a:pt x="42" y="3526"/>
                    <a:pt x="95" y="3526"/>
                  </a:cubicBezTo>
                  <a:lnTo>
                    <a:pt x="5407" y="3526"/>
                  </a:lnTo>
                  <a:cubicBezTo>
                    <a:pt x="5458" y="3526"/>
                    <a:pt x="5502" y="3484"/>
                    <a:pt x="5502" y="3432"/>
                  </a:cubicBezTo>
                  <a:lnTo>
                    <a:pt x="5502" y="3245"/>
                  </a:lnTo>
                  <a:lnTo>
                    <a:pt x="338" y="3245"/>
                  </a:lnTo>
                  <a:cubicBezTo>
                    <a:pt x="304" y="3245"/>
                    <a:pt x="281" y="3220"/>
                    <a:pt x="281" y="3188"/>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399;p58">
              <a:extLst>
                <a:ext uri="{FF2B5EF4-FFF2-40B4-BE49-F238E27FC236}">
                  <a16:creationId xmlns:a16="http://schemas.microsoft.com/office/drawing/2014/main" id="{93BFF75F-B740-8C4C-AC5E-7B140CB1F5EC}"/>
                </a:ext>
              </a:extLst>
            </p:cNvPr>
            <p:cNvSpPr/>
            <p:nvPr/>
          </p:nvSpPr>
          <p:spPr>
            <a:xfrm>
              <a:off x="3692935" y="3078753"/>
              <a:ext cx="16800" cy="16800"/>
            </a:xfrm>
            <a:custGeom>
              <a:avLst/>
              <a:gdLst/>
              <a:ahLst/>
              <a:cxnLst/>
              <a:rect l="l" t="t" r="r" b="b"/>
              <a:pathLst>
                <a:path w="523" h="523" extrusionOk="0">
                  <a:moveTo>
                    <a:pt x="241" y="0"/>
                  </a:moveTo>
                  <a:cubicBezTo>
                    <a:pt x="212" y="0"/>
                    <a:pt x="185" y="3"/>
                    <a:pt x="160" y="13"/>
                  </a:cubicBezTo>
                  <a:cubicBezTo>
                    <a:pt x="160" y="13"/>
                    <a:pt x="1" y="146"/>
                    <a:pt x="1" y="272"/>
                  </a:cubicBezTo>
                  <a:cubicBezTo>
                    <a:pt x="1" y="427"/>
                    <a:pt x="81" y="523"/>
                    <a:pt x="234" y="523"/>
                  </a:cubicBezTo>
                  <a:cubicBezTo>
                    <a:pt x="360" y="523"/>
                    <a:pt x="508" y="362"/>
                    <a:pt x="508" y="362"/>
                  </a:cubicBezTo>
                  <a:cubicBezTo>
                    <a:pt x="518" y="336"/>
                    <a:pt x="522" y="310"/>
                    <a:pt x="522" y="281"/>
                  </a:cubicBezTo>
                  <a:cubicBezTo>
                    <a:pt x="522" y="126"/>
                    <a:pt x="398" y="0"/>
                    <a:pt x="2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400;p58">
              <a:extLst>
                <a:ext uri="{FF2B5EF4-FFF2-40B4-BE49-F238E27FC236}">
                  <a16:creationId xmlns:a16="http://schemas.microsoft.com/office/drawing/2014/main" id="{3C1DDDD1-D337-7A42-ACE1-030485407188}"/>
                </a:ext>
              </a:extLst>
            </p:cNvPr>
            <p:cNvSpPr/>
            <p:nvPr/>
          </p:nvSpPr>
          <p:spPr>
            <a:xfrm>
              <a:off x="3691746" y="3079171"/>
              <a:ext cx="17603" cy="17603"/>
            </a:xfrm>
            <a:custGeom>
              <a:avLst/>
              <a:gdLst/>
              <a:ahLst/>
              <a:cxnLst/>
              <a:rect l="l" t="t" r="r" b="b"/>
              <a:pathLst>
                <a:path w="548" h="548" extrusionOk="0">
                  <a:moveTo>
                    <a:pt x="199" y="0"/>
                  </a:moveTo>
                  <a:lnTo>
                    <a:pt x="199" y="0"/>
                  </a:lnTo>
                  <a:cubicBezTo>
                    <a:pt x="84" y="33"/>
                    <a:pt x="0" y="140"/>
                    <a:pt x="0" y="268"/>
                  </a:cubicBezTo>
                  <a:cubicBezTo>
                    <a:pt x="0" y="421"/>
                    <a:pt x="125" y="547"/>
                    <a:pt x="280" y="547"/>
                  </a:cubicBezTo>
                  <a:cubicBezTo>
                    <a:pt x="407" y="547"/>
                    <a:pt x="514" y="465"/>
                    <a:pt x="547" y="349"/>
                  </a:cubicBezTo>
                  <a:lnTo>
                    <a:pt x="547" y="349"/>
                  </a:lnTo>
                  <a:cubicBezTo>
                    <a:pt x="521" y="356"/>
                    <a:pt x="494" y="362"/>
                    <a:pt x="466" y="362"/>
                  </a:cubicBezTo>
                  <a:cubicBezTo>
                    <a:pt x="313" y="362"/>
                    <a:pt x="186" y="236"/>
                    <a:pt x="186" y="81"/>
                  </a:cubicBezTo>
                  <a:cubicBezTo>
                    <a:pt x="186" y="52"/>
                    <a:pt x="190" y="25"/>
                    <a:pt x="1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401;p58">
              <a:extLst>
                <a:ext uri="{FF2B5EF4-FFF2-40B4-BE49-F238E27FC236}">
                  <a16:creationId xmlns:a16="http://schemas.microsoft.com/office/drawing/2014/main" id="{2984206E-7865-AC45-90EF-441DCB1F02C7}"/>
                </a:ext>
              </a:extLst>
            </p:cNvPr>
            <p:cNvSpPr/>
            <p:nvPr/>
          </p:nvSpPr>
          <p:spPr>
            <a:xfrm>
              <a:off x="3609348" y="3083251"/>
              <a:ext cx="23963" cy="8994"/>
            </a:xfrm>
            <a:custGeom>
              <a:avLst/>
              <a:gdLst/>
              <a:ahLst/>
              <a:cxnLst/>
              <a:rect l="l" t="t" r="r" b="b"/>
              <a:pathLst>
                <a:path w="746" h="280" extrusionOk="0">
                  <a:moveTo>
                    <a:pt x="140" y="0"/>
                  </a:moveTo>
                  <a:cubicBezTo>
                    <a:pt x="64" y="0"/>
                    <a:pt x="0" y="64"/>
                    <a:pt x="0" y="141"/>
                  </a:cubicBezTo>
                  <a:cubicBezTo>
                    <a:pt x="0" y="216"/>
                    <a:pt x="62" y="280"/>
                    <a:pt x="140" y="280"/>
                  </a:cubicBezTo>
                  <a:lnTo>
                    <a:pt x="607" y="280"/>
                  </a:lnTo>
                  <a:cubicBezTo>
                    <a:pt x="685" y="280"/>
                    <a:pt x="746" y="216"/>
                    <a:pt x="746" y="141"/>
                  </a:cubicBezTo>
                  <a:cubicBezTo>
                    <a:pt x="746" y="64"/>
                    <a:pt x="685" y="0"/>
                    <a:pt x="60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402;p58">
              <a:extLst>
                <a:ext uri="{FF2B5EF4-FFF2-40B4-BE49-F238E27FC236}">
                  <a16:creationId xmlns:a16="http://schemas.microsoft.com/office/drawing/2014/main" id="{D0CE3767-EE09-6A4A-8020-1DB2508D30CC}"/>
                </a:ext>
              </a:extLst>
            </p:cNvPr>
            <p:cNvSpPr/>
            <p:nvPr/>
          </p:nvSpPr>
          <p:spPr>
            <a:xfrm>
              <a:off x="3528556" y="3092278"/>
              <a:ext cx="8962" cy="8962"/>
            </a:xfrm>
            <a:custGeom>
              <a:avLst/>
              <a:gdLst/>
              <a:ahLst/>
              <a:cxnLst/>
              <a:rect l="l" t="t" r="r" b="b"/>
              <a:pathLst>
                <a:path w="279" h="279" extrusionOk="0">
                  <a:moveTo>
                    <a:pt x="139" y="0"/>
                  </a:moveTo>
                  <a:cubicBezTo>
                    <a:pt x="63" y="0"/>
                    <a:pt x="1" y="63"/>
                    <a:pt x="1" y="139"/>
                  </a:cubicBezTo>
                  <a:cubicBezTo>
                    <a:pt x="1" y="216"/>
                    <a:pt x="63" y="278"/>
                    <a:pt x="139" y="278"/>
                  </a:cubicBezTo>
                  <a:cubicBezTo>
                    <a:pt x="216" y="278"/>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403;p58">
              <a:extLst>
                <a:ext uri="{FF2B5EF4-FFF2-40B4-BE49-F238E27FC236}">
                  <a16:creationId xmlns:a16="http://schemas.microsoft.com/office/drawing/2014/main" id="{6D4B30B2-DECF-814F-9E83-E11AAFCB5BAE}"/>
                </a:ext>
              </a:extLst>
            </p:cNvPr>
            <p:cNvSpPr/>
            <p:nvPr/>
          </p:nvSpPr>
          <p:spPr>
            <a:xfrm>
              <a:off x="3546513" y="3092278"/>
              <a:ext cx="8994" cy="8962"/>
            </a:xfrm>
            <a:custGeom>
              <a:avLst/>
              <a:gdLst/>
              <a:ahLst/>
              <a:cxnLst/>
              <a:rect l="l" t="t" r="r" b="b"/>
              <a:pathLst>
                <a:path w="280" h="279" extrusionOk="0">
                  <a:moveTo>
                    <a:pt x="139" y="0"/>
                  </a:moveTo>
                  <a:cubicBezTo>
                    <a:pt x="63" y="0"/>
                    <a:pt x="0" y="63"/>
                    <a:pt x="0" y="139"/>
                  </a:cubicBezTo>
                  <a:cubicBezTo>
                    <a:pt x="0" y="216"/>
                    <a:pt x="63" y="278"/>
                    <a:pt x="139" y="278"/>
                  </a:cubicBezTo>
                  <a:cubicBezTo>
                    <a:pt x="216" y="278"/>
                    <a:pt x="280" y="216"/>
                    <a:pt x="280" y="139"/>
                  </a:cubicBezTo>
                  <a:cubicBezTo>
                    <a:pt x="280"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404;p58">
              <a:extLst>
                <a:ext uri="{FF2B5EF4-FFF2-40B4-BE49-F238E27FC236}">
                  <a16:creationId xmlns:a16="http://schemas.microsoft.com/office/drawing/2014/main" id="{B601BB7F-86FD-024C-935C-127B67DA4EAB}"/>
                </a:ext>
              </a:extLst>
            </p:cNvPr>
            <p:cNvSpPr/>
            <p:nvPr/>
          </p:nvSpPr>
          <p:spPr>
            <a:xfrm>
              <a:off x="3564471" y="3092278"/>
              <a:ext cx="8994" cy="8962"/>
            </a:xfrm>
            <a:custGeom>
              <a:avLst/>
              <a:gdLst/>
              <a:ahLst/>
              <a:cxnLst/>
              <a:rect l="l" t="t" r="r" b="b"/>
              <a:pathLst>
                <a:path w="280" h="279" extrusionOk="0">
                  <a:moveTo>
                    <a:pt x="141" y="0"/>
                  </a:moveTo>
                  <a:cubicBezTo>
                    <a:pt x="62" y="0"/>
                    <a:pt x="0" y="63"/>
                    <a:pt x="0" y="139"/>
                  </a:cubicBezTo>
                  <a:cubicBezTo>
                    <a:pt x="0" y="216"/>
                    <a:pt x="62" y="278"/>
                    <a:pt x="141" y="278"/>
                  </a:cubicBezTo>
                  <a:cubicBezTo>
                    <a:pt x="217" y="278"/>
                    <a:pt x="279" y="216"/>
                    <a:pt x="279" y="139"/>
                  </a:cubicBezTo>
                  <a:cubicBezTo>
                    <a:pt x="279" y="63"/>
                    <a:pt x="217"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405;p58">
              <a:extLst>
                <a:ext uri="{FF2B5EF4-FFF2-40B4-BE49-F238E27FC236}">
                  <a16:creationId xmlns:a16="http://schemas.microsoft.com/office/drawing/2014/main" id="{FBF10A52-5474-0E48-95FE-4403B8CF2071}"/>
                </a:ext>
              </a:extLst>
            </p:cNvPr>
            <p:cNvSpPr/>
            <p:nvPr/>
          </p:nvSpPr>
          <p:spPr>
            <a:xfrm>
              <a:off x="3582460" y="3092278"/>
              <a:ext cx="8962" cy="8962"/>
            </a:xfrm>
            <a:custGeom>
              <a:avLst/>
              <a:gdLst/>
              <a:ahLst/>
              <a:cxnLst/>
              <a:rect l="l" t="t" r="r" b="b"/>
              <a:pathLst>
                <a:path w="279" h="279" extrusionOk="0">
                  <a:moveTo>
                    <a:pt x="139" y="0"/>
                  </a:moveTo>
                  <a:cubicBezTo>
                    <a:pt x="63" y="0"/>
                    <a:pt x="0" y="63"/>
                    <a:pt x="0" y="139"/>
                  </a:cubicBezTo>
                  <a:cubicBezTo>
                    <a:pt x="0" y="216"/>
                    <a:pt x="63" y="278"/>
                    <a:pt x="139" y="278"/>
                  </a:cubicBezTo>
                  <a:cubicBezTo>
                    <a:pt x="216" y="278"/>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406;p58">
              <a:extLst>
                <a:ext uri="{FF2B5EF4-FFF2-40B4-BE49-F238E27FC236}">
                  <a16:creationId xmlns:a16="http://schemas.microsoft.com/office/drawing/2014/main" id="{1E57655F-D81F-454F-8DF2-9F13A7B73B69}"/>
                </a:ext>
              </a:extLst>
            </p:cNvPr>
            <p:cNvSpPr/>
            <p:nvPr/>
          </p:nvSpPr>
          <p:spPr>
            <a:xfrm>
              <a:off x="3528556" y="3074320"/>
              <a:ext cx="26951" cy="8962"/>
            </a:xfrm>
            <a:custGeom>
              <a:avLst/>
              <a:gdLst/>
              <a:ahLst/>
              <a:cxnLst/>
              <a:rect l="l" t="t" r="r" b="b"/>
              <a:pathLst>
                <a:path w="839" h="279" extrusionOk="0">
                  <a:moveTo>
                    <a:pt x="139" y="0"/>
                  </a:moveTo>
                  <a:cubicBezTo>
                    <a:pt x="64" y="0"/>
                    <a:pt x="1" y="64"/>
                    <a:pt x="1" y="139"/>
                  </a:cubicBezTo>
                  <a:cubicBezTo>
                    <a:pt x="1" y="216"/>
                    <a:pt x="61" y="278"/>
                    <a:pt x="139" y="278"/>
                  </a:cubicBezTo>
                  <a:lnTo>
                    <a:pt x="698" y="278"/>
                  </a:lnTo>
                  <a:cubicBezTo>
                    <a:pt x="776" y="278"/>
                    <a:pt x="839" y="216"/>
                    <a:pt x="839" y="139"/>
                  </a:cubicBezTo>
                  <a:cubicBezTo>
                    <a:pt x="839" y="64"/>
                    <a:pt x="776" y="0"/>
                    <a:pt x="69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407;p58">
              <a:extLst>
                <a:ext uri="{FF2B5EF4-FFF2-40B4-BE49-F238E27FC236}">
                  <a16:creationId xmlns:a16="http://schemas.microsoft.com/office/drawing/2014/main" id="{380231EB-DD6F-7549-B69F-E2FCD05C9078}"/>
                </a:ext>
              </a:extLst>
            </p:cNvPr>
            <p:cNvSpPr/>
            <p:nvPr/>
          </p:nvSpPr>
          <p:spPr>
            <a:xfrm>
              <a:off x="3564471" y="3074320"/>
              <a:ext cx="26951" cy="8962"/>
            </a:xfrm>
            <a:custGeom>
              <a:avLst/>
              <a:gdLst/>
              <a:ahLst/>
              <a:cxnLst/>
              <a:rect l="l" t="t" r="r" b="b"/>
              <a:pathLst>
                <a:path w="839" h="279" extrusionOk="0">
                  <a:moveTo>
                    <a:pt x="141" y="0"/>
                  </a:moveTo>
                  <a:cubicBezTo>
                    <a:pt x="64" y="0"/>
                    <a:pt x="0" y="64"/>
                    <a:pt x="0" y="139"/>
                  </a:cubicBezTo>
                  <a:cubicBezTo>
                    <a:pt x="0" y="216"/>
                    <a:pt x="62" y="278"/>
                    <a:pt x="141" y="278"/>
                  </a:cubicBezTo>
                  <a:lnTo>
                    <a:pt x="699" y="278"/>
                  </a:lnTo>
                  <a:cubicBezTo>
                    <a:pt x="777" y="278"/>
                    <a:pt x="838" y="216"/>
                    <a:pt x="838" y="139"/>
                  </a:cubicBezTo>
                  <a:cubicBezTo>
                    <a:pt x="838" y="64"/>
                    <a:pt x="777" y="0"/>
                    <a:pt x="6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408;p58">
              <a:extLst>
                <a:ext uri="{FF2B5EF4-FFF2-40B4-BE49-F238E27FC236}">
                  <a16:creationId xmlns:a16="http://schemas.microsoft.com/office/drawing/2014/main" id="{0B44FCF9-0397-0740-9CCE-D19E498E83A3}"/>
                </a:ext>
              </a:extLst>
            </p:cNvPr>
            <p:cNvSpPr/>
            <p:nvPr/>
          </p:nvSpPr>
          <p:spPr>
            <a:xfrm>
              <a:off x="3669002" y="3083251"/>
              <a:ext cx="8962" cy="8994"/>
            </a:xfrm>
            <a:custGeom>
              <a:avLst/>
              <a:gdLst/>
              <a:ahLst/>
              <a:cxnLst/>
              <a:rect l="l" t="t" r="r" b="b"/>
              <a:pathLst>
                <a:path w="279" h="280" extrusionOk="0">
                  <a:moveTo>
                    <a:pt x="139" y="0"/>
                  </a:moveTo>
                  <a:cubicBezTo>
                    <a:pt x="63" y="0"/>
                    <a:pt x="0" y="63"/>
                    <a:pt x="0" y="139"/>
                  </a:cubicBezTo>
                  <a:cubicBezTo>
                    <a:pt x="0" y="218"/>
                    <a:pt x="63" y="280"/>
                    <a:pt x="139" y="280"/>
                  </a:cubicBezTo>
                  <a:cubicBezTo>
                    <a:pt x="216" y="280"/>
                    <a:pt x="278" y="218"/>
                    <a:pt x="278" y="139"/>
                  </a:cubicBezTo>
                  <a:cubicBezTo>
                    <a:pt x="278" y="63"/>
                    <a:pt x="216"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3518;p58">
            <a:extLst>
              <a:ext uri="{FF2B5EF4-FFF2-40B4-BE49-F238E27FC236}">
                <a16:creationId xmlns:a16="http://schemas.microsoft.com/office/drawing/2014/main" id="{1A815FAB-E3C6-7147-AA5C-BB49FD2EB39C}"/>
              </a:ext>
            </a:extLst>
          </p:cNvPr>
          <p:cNvGrpSpPr/>
          <p:nvPr/>
        </p:nvGrpSpPr>
        <p:grpSpPr>
          <a:xfrm>
            <a:off x="0" y="4487041"/>
            <a:ext cx="300391" cy="297657"/>
            <a:chOff x="5375113" y="2189113"/>
            <a:chExt cx="300391" cy="297657"/>
          </a:xfrm>
        </p:grpSpPr>
        <p:sp>
          <p:nvSpPr>
            <p:cNvPr id="175" name="Google Shape;3519;p58">
              <a:extLst>
                <a:ext uri="{FF2B5EF4-FFF2-40B4-BE49-F238E27FC236}">
                  <a16:creationId xmlns:a16="http://schemas.microsoft.com/office/drawing/2014/main" id="{6C90CFD4-A40B-D941-8206-17B137555DE6}"/>
                </a:ext>
              </a:extLst>
            </p:cNvPr>
            <p:cNvSpPr/>
            <p:nvPr/>
          </p:nvSpPr>
          <p:spPr>
            <a:xfrm>
              <a:off x="5376013" y="2315681"/>
              <a:ext cx="174618" cy="171084"/>
            </a:xfrm>
            <a:custGeom>
              <a:avLst/>
              <a:gdLst/>
              <a:ahLst/>
              <a:cxnLst/>
              <a:rect l="l" t="t" r="r" b="b"/>
              <a:pathLst>
                <a:path w="5436" h="5326" extrusionOk="0">
                  <a:moveTo>
                    <a:pt x="4019" y="1"/>
                  </a:moveTo>
                  <a:cubicBezTo>
                    <a:pt x="3902" y="1"/>
                    <a:pt x="3789" y="35"/>
                    <a:pt x="3675" y="92"/>
                  </a:cubicBezTo>
                  <a:lnTo>
                    <a:pt x="414" y="1720"/>
                  </a:lnTo>
                  <a:cubicBezTo>
                    <a:pt x="125" y="1864"/>
                    <a:pt x="1" y="2170"/>
                    <a:pt x="102" y="2448"/>
                  </a:cubicBezTo>
                  <a:cubicBezTo>
                    <a:pt x="125" y="2510"/>
                    <a:pt x="138" y="2548"/>
                    <a:pt x="189" y="2588"/>
                  </a:cubicBezTo>
                  <a:cubicBezTo>
                    <a:pt x="224" y="2614"/>
                    <a:pt x="302" y="2675"/>
                    <a:pt x="302" y="2675"/>
                  </a:cubicBezTo>
                  <a:cubicBezTo>
                    <a:pt x="330" y="2684"/>
                    <a:pt x="359" y="2691"/>
                    <a:pt x="387" y="2692"/>
                  </a:cubicBezTo>
                  <a:lnTo>
                    <a:pt x="2170" y="2853"/>
                  </a:lnTo>
                  <a:cubicBezTo>
                    <a:pt x="2184" y="2856"/>
                    <a:pt x="2200" y="2857"/>
                    <a:pt x="2214" y="2860"/>
                  </a:cubicBezTo>
                  <a:cubicBezTo>
                    <a:pt x="2269" y="2873"/>
                    <a:pt x="2329" y="2888"/>
                    <a:pt x="2372" y="2923"/>
                  </a:cubicBezTo>
                  <a:cubicBezTo>
                    <a:pt x="2452" y="2983"/>
                    <a:pt x="2516" y="3088"/>
                    <a:pt x="2524" y="3192"/>
                  </a:cubicBezTo>
                  <a:lnTo>
                    <a:pt x="2678" y="4956"/>
                  </a:lnTo>
                  <a:cubicBezTo>
                    <a:pt x="2691" y="5097"/>
                    <a:pt x="2780" y="5220"/>
                    <a:pt x="2914" y="5269"/>
                  </a:cubicBezTo>
                  <a:cubicBezTo>
                    <a:pt x="2959" y="5285"/>
                    <a:pt x="3000" y="5300"/>
                    <a:pt x="3047" y="5305"/>
                  </a:cubicBezTo>
                  <a:cubicBezTo>
                    <a:pt x="3073" y="5310"/>
                    <a:pt x="3119" y="5326"/>
                    <a:pt x="3119" y="5326"/>
                  </a:cubicBezTo>
                  <a:cubicBezTo>
                    <a:pt x="3335" y="5321"/>
                    <a:pt x="3546" y="5204"/>
                    <a:pt x="3653" y="4988"/>
                  </a:cubicBezTo>
                  <a:lnTo>
                    <a:pt x="5298" y="1693"/>
                  </a:lnTo>
                  <a:cubicBezTo>
                    <a:pt x="5435" y="1418"/>
                    <a:pt x="5389" y="1091"/>
                    <a:pt x="5184" y="865"/>
                  </a:cubicBezTo>
                  <a:lnTo>
                    <a:pt x="4480" y="160"/>
                  </a:lnTo>
                  <a:cubicBezTo>
                    <a:pt x="4426" y="114"/>
                    <a:pt x="4369" y="76"/>
                    <a:pt x="4305" y="48"/>
                  </a:cubicBezTo>
                  <a:cubicBezTo>
                    <a:pt x="4305" y="48"/>
                    <a:pt x="4209" y="29"/>
                    <a:pt x="4163" y="19"/>
                  </a:cubicBezTo>
                  <a:cubicBezTo>
                    <a:pt x="4114" y="6"/>
                    <a:pt x="4066" y="1"/>
                    <a:pt x="4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520;p58">
              <a:extLst>
                <a:ext uri="{FF2B5EF4-FFF2-40B4-BE49-F238E27FC236}">
                  <a16:creationId xmlns:a16="http://schemas.microsoft.com/office/drawing/2014/main" id="{BA61EDE5-4E0E-B548-BC8F-9FA08E42D098}"/>
                </a:ext>
              </a:extLst>
            </p:cNvPr>
            <p:cNvSpPr/>
            <p:nvPr/>
          </p:nvSpPr>
          <p:spPr>
            <a:xfrm>
              <a:off x="5446846" y="2407556"/>
              <a:ext cx="29392" cy="79214"/>
            </a:xfrm>
            <a:custGeom>
              <a:avLst/>
              <a:gdLst/>
              <a:ahLst/>
              <a:cxnLst/>
              <a:rect l="l" t="t" r="r" b="b"/>
              <a:pathLst>
                <a:path w="915" h="2466" extrusionOk="0">
                  <a:moveTo>
                    <a:pt x="1" y="0"/>
                  </a:moveTo>
                  <a:lnTo>
                    <a:pt x="1" y="0"/>
                  </a:lnTo>
                  <a:cubicBezTo>
                    <a:pt x="161" y="31"/>
                    <a:pt x="284" y="165"/>
                    <a:pt x="299" y="332"/>
                  </a:cubicBezTo>
                  <a:lnTo>
                    <a:pt x="460" y="2117"/>
                  </a:lnTo>
                  <a:cubicBezTo>
                    <a:pt x="473" y="2257"/>
                    <a:pt x="564" y="2380"/>
                    <a:pt x="696" y="2429"/>
                  </a:cubicBezTo>
                  <a:cubicBezTo>
                    <a:pt x="763" y="2453"/>
                    <a:pt x="833" y="2466"/>
                    <a:pt x="903" y="2466"/>
                  </a:cubicBezTo>
                  <a:cubicBezTo>
                    <a:pt x="907" y="2466"/>
                    <a:pt x="910" y="2466"/>
                    <a:pt x="914" y="2466"/>
                  </a:cubicBezTo>
                  <a:lnTo>
                    <a:pt x="687" y="369"/>
                  </a:lnTo>
                  <a:cubicBezTo>
                    <a:pt x="670" y="190"/>
                    <a:pt x="529" y="50"/>
                    <a:pt x="351" y="34"/>
                  </a:cubicBezTo>
                  <a:lnTo>
                    <a:pt x="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521;p58">
              <a:extLst>
                <a:ext uri="{FF2B5EF4-FFF2-40B4-BE49-F238E27FC236}">
                  <a16:creationId xmlns:a16="http://schemas.microsoft.com/office/drawing/2014/main" id="{FBDCAAC6-6B8A-D842-825B-0974695B470D}"/>
                </a:ext>
              </a:extLst>
            </p:cNvPr>
            <p:cNvSpPr/>
            <p:nvPr/>
          </p:nvSpPr>
          <p:spPr>
            <a:xfrm>
              <a:off x="5375113" y="2315006"/>
              <a:ext cx="139251" cy="86667"/>
            </a:xfrm>
            <a:custGeom>
              <a:avLst/>
              <a:gdLst/>
              <a:ahLst/>
              <a:cxnLst/>
              <a:rect l="l" t="t" r="r" b="b"/>
              <a:pathLst>
                <a:path w="4335" h="2698" extrusionOk="0">
                  <a:moveTo>
                    <a:pt x="4022" y="0"/>
                  </a:moveTo>
                  <a:cubicBezTo>
                    <a:pt x="3910" y="0"/>
                    <a:pt x="3797" y="26"/>
                    <a:pt x="3692" y="77"/>
                  </a:cubicBezTo>
                  <a:lnTo>
                    <a:pt x="400" y="1725"/>
                  </a:lnTo>
                  <a:cubicBezTo>
                    <a:pt x="113" y="1869"/>
                    <a:pt x="0" y="2201"/>
                    <a:pt x="101" y="2480"/>
                  </a:cubicBezTo>
                  <a:cubicBezTo>
                    <a:pt x="142" y="2585"/>
                    <a:pt x="226" y="2663"/>
                    <a:pt x="330" y="2697"/>
                  </a:cubicBezTo>
                  <a:cubicBezTo>
                    <a:pt x="329" y="2693"/>
                    <a:pt x="326" y="2690"/>
                    <a:pt x="324" y="2684"/>
                  </a:cubicBezTo>
                  <a:cubicBezTo>
                    <a:pt x="223" y="2406"/>
                    <a:pt x="336" y="2075"/>
                    <a:pt x="623" y="1930"/>
                  </a:cubicBezTo>
                  <a:lnTo>
                    <a:pt x="4334" y="70"/>
                  </a:lnTo>
                  <a:cubicBezTo>
                    <a:pt x="4237" y="24"/>
                    <a:pt x="4130" y="0"/>
                    <a:pt x="402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522;p58">
              <a:extLst>
                <a:ext uri="{FF2B5EF4-FFF2-40B4-BE49-F238E27FC236}">
                  <a16:creationId xmlns:a16="http://schemas.microsoft.com/office/drawing/2014/main" id="{0EA20F89-2739-C240-AA6A-DD5370A83F25}"/>
                </a:ext>
              </a:extLst>
            </p:cNvPr>
            <p:cNvSpPr/>
            <p:nvPr/>
          </p:nvSpPr>
          <p:spPr>
            <a:xfrm>
              <a:off x="5461270" y="2240125"/>
              <a:ext cx="162636" cy="162797"/>
            </a:xfrm>
            <a:custGeom>
              <a:avLst/>
              <a:gdLst/>
              <a:ahLst/>
              <a:cxnLst/>
              <a:rect l="l" t="t" r="r" b="b"/>
              <a:pathLst>
                <a:path w="5063" h="5068" extrusionOk="0">
                  <a:moveTo>
                    <a:pt x="4381" y="1"/>
                  </a:moveTo>
                  <a:lnTo>
                    <a:pt x="1900" y="2605"/>
                  </a:lnTo>
                  <a:lnTo>
                    <a:pt x="0" y="4387"/>
                  </a:lnTo>
                  <a:lnTo>
                    <a:pt x="682" y="5068"/>
                  </a:lnTo>
                  <a:lnTo>
                    <a:pt x="5063" y="681"/>
                  </a:lnTo>
                  <a:lnTo>
                    <a:pt x="4831" y="312"/>
                  </a:lnTo>
                  <a:lnTo>
                    <a:pt x="43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523;p58">
              <a:extLst>
                <a:ext uri="{FF2B5EF4-FFF2-40B4-BE49-F238E27FC236}">
                  <a16:creationId xmlns:a16="http://schemas.microsoft.com/office/drawing/2014/main" id="{DE09C36A-B4CA-2A47-918B-01631D8CC3A8}"/>
                </a:ext>
              </a:extLst>
            </p:cNvPr>
            <p:cNvSpPr/>
            <p:nvPr/>
          </p:nvSpPr>
          <p:spPr>
            <a:xfrm>
              <a:off x="5461270" y="2240093"/>
              <a:ext cx="145226" cy="145386"/>
            </a:xfrm>
            <a:custGeom>
              <a:avLst/>
              <a:gdLst/>
              <a:ahLst/>
              <a:cxnLst/>
              <a:rect l="l" t="t" r="r" b="b"/>
              <a:pathLst>
                <a:path w="4521" h="4526" extrusionOk="0">
                  <a:moveTo>
                    <a:pt x="4383" y="0"/>
                  </a:moveTo>
                  <a:lnTo>
                    <a:pt x="1852" y="2535"/>
                  </a:lnTo>
                  <a:lnTo>
                    <a:pt x="1849" y="2537"/>
                  </a:lnTo>
                  <a:lnTo>
                    <a:pt x="0" y="4388"/>
                  </a:lnTo>
                  <a:lnTo>
                    <a:pt x="139" y="4526"/>
                  </a:lnTo>
                  <a:lnTo>
                    <a:pt x="2091" y="2573"/>
                  </a:lnTo>
                  <a:lnTo>
                    <a:pt x="2092" y="2571"/>
                  </a:lnTo>
                  <a:lnTo>
                    <a:pt x="4520" y="139"/>
                  </a:lnTo>
                  <a:lnTo>
                    <a:pt x="4488" y="18"/>
                  </a:lnTo>
                  <a:lnTo>
                    <a:pt x="438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524;p58">
              <a:extLst>
                <a:ext uri="{FF2B5EF4-FFF2-40B4-BE49-F238E27FC236}">
                  <a16:creationId xmlns:a16="http://schemas.microsoft.com/office/drawing/2014/main" id="{982DB9E9-E4AF-5F48-A249-669AA51D22F5}"/>
                </a:ext>
              </a:extLst>
            </p:cNvPr>
            <p:cNvSpPr/>
            <p:nvPr/>
          </p:nvSpPr>
          <p:spPr>
            <a:xfrm>
              <a:off x="5483179" y="2402898"/>
              <a:ext cx="64" cy="32"/>
            </a:xfrm>
            <a:custGeom>
              <a:avLst/>
              <a:gdLst/>
              <a:ahLst/>
              <a:cxnLst/>
              <a:rect l="l" t="t" r="r" b="b"/>
              <a:pathLst>
                <a:path w="2" h="1" extrusionOk="0">
                  <a:moveTo>
                    <a:pt x="2" y="1"/>
                  </a:moveTo>
                  <a:lnTo>
                    <a:pt x="2" y="1"/>
                  </a:lnTo>
                  <a:lnTo>
                    <a:pt x="0" y="1"/>
                  </a:ln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525;p58">
              <a:extLst>
                <a:ext uri="{FF2B5EF4-FFF2-40B4-BE49-F238E27FC236}">
                  <a16:creationId xmlns:a16="http://schemas.microsoft.com/office/drawing/2014/main" id="{9CBE3B7A-3CC0-6D45-9CE0-3D87C1A76BCA}"/>
                </a:ext>
              </a:extLst>
            </p:cNvPr>
            <p:cNvSpPr/>
            <p:nvPr/>
          </p:nvSpPr>
          <p:spPr>
            <a:xfrm>
              <a:off x="5519961" y="2320821"/>
              <a:ext cx="835" cy="739"/>
            </a:xfrm>
            <a:custGeom>
              <a:avLst/>
              <a:gdLst/>
              <a:ahLst/>
              <a:cxnLst/>
              <a:rect l="l" t="t" r="r" b="b"/>
              <a:pathLst>
                <a:path w="26" h="23" extrusionOk="0">
                  <a:moveTo>
                    <a:pt x="0" y="0"/>
                  </a:moveTo>
                  <a:lnTo>
                    <a:pt x="0" y="0"/>
                  </a:lnTo>
                  <a:cubicBezTo>
                    <a:pt x="8" y="8"/>
                    <a:pt x="16" y="15"/>
                    <a:pt x="25" y="22"/>
                  </a:cubicBezTo>
                  <a:lnTo>
                    <a:pt x="0" y="0"/>
                  </a:ln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526;p58">
              <a:extLst>
                <a:ext uri="{FF2B5EF4-FFF2-40B4-BE49-F238E27FC236}">
                  <a16:creationId xmlns:a16="http://schemas.microsoft.com/office/drawing/2014/main" id="{34617589-00A6-3F43-AF6C-7E9C13EB95DA}"/>
                </a:ext>
              </a:extLst>
            </p:cNvPr>
            <p:cNvSpPr/>
            <p:nvPr/>
          </p:nvSpPr>
          <p:spPr>
            <a:xfrm>
              <a:off x="5400588" y="2375335"/>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527;p58">
              <a:extLst>
                <a:ext uri="{FF2B5EF4-FFF2-40B4-BE49-F238E27FC236}">
                  <a16:creationId xmlns:a16="http://schemas.microsoft.com/office/drawing/2014/main" id="{0A83FCA8-FB89-274B-9F1A-669BBE0F5A13}"/>
                </a:ext>
              </a:extLst>
            </p:cNvPr>
            <p:cNvSpPr/>
            <p:nvPr/>
          </p:nvSpPr>
          <p:spPr>
            <a:xfrm>
              <a:off x="5414401" y="2368396"/>
              <a:ext cx="8994" cy="8962"/>
            </a:xfrm>
            <a:custGeom>
              <a:avLst/>
              <a:gdLst/>
              <a:ahLst/>
              <a:cxnLst/>
              <a:rect l="l" t="t" r="r" b="b"/>
              <a:pathLst>
                <a:path w="280" h="279" extrusionOk="0">
                  <a:moveTo>
                    <a:pt x="141" y="0"/>
                  </a:moveTo>
                  <a:cubicBezTo>
                    <a:pt x="63" y="0"/>
                    <a:pt x="0" y="63"/>
                    <a:pt x="0" y="139"/>
                  </a:cubicBezTo>
                  <a:cubicBezTo>
                    <a:pt x="0" y="216"/>
                    <a:pt x="63" y="278"/>
                    <a:pt x="141" y="278"/>
                  </a:cubicBezTo>
                  <a:cubicBezTo>
                    <a:pt x="217" y="278"/>
                    <a:pt x="280" y="216"/>
                    <a:pt x="280" y="139"/>
                  </a:cubicBezTo>
                  <a:cubicBezTo>
                    <a:pt x="280" y="63"/>
                    <a:pt x="217"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528;p58">
              <a:extLst>
                <a:ext uri="{FF2B5EF4-FFF2-40B4-BE49-F238E27FC236}">
                  <a16:creationId xmlns:a16="http://schemas.microsoft.com/office/drawing/2014/main" id="{F892F17D-AFE8-6048-9438-604FB702B499}"/>
                </a:ext>
              </a:extLst>
            </p:cNvPr>
            <p:cNvSpPr/>
            <p:nvPr/>
          </p:nvSpPr>
          <p:spPr>
            <a:xfrm>
              <a:off x="5428214" y="2361426"/>
              <a:ext cx="8962" cy="8962"/>
            </a:xfrm>
            <a:custGeom>
              <a:avLst/>
              <a:gdLst/>
              <a:ahLst/>
              <a:cxnLst/>
              <a:rect l="l" t="t" r="r" b="b"/>
              <a:pathLst>
                <a:path w="279" h="279" extrusionOk="0">
                  <a:moveTo>
                    <a:pt x="139" y="0"/>
                  </a:moveTo>
                  <a:cubicBezTo>
                    <a:pt x="62" y="0"/>
                    <a:pt x="0" y="62"/>
                    <a:pt x="0" y="139"/>
                  </a:cubicBezTo>
                  <a:cubicBezTo>
                    <a:pt x="0" y="216"/>
                    <a:pt x="62" y="278"/>
                    <a:pt x="139" y="278"/>
                  </a:cubicBezTo>
                  <a:cubicBezTo>
                    <a:pt x="216" y="278"/>
                    <a:pt x="278" y="216"/>
                    <a:pt x="278" y="139"/>
                  </a:cubicBezTo>
                  <a:cubicBezTo>
                    <a:pt x="278" y="62"/>
                    <a:pt x="216"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529;p58">
              <a:extLst>
                <a:ext uri="{FF2B5EF4-FFF2-40B4-BE49-F238E27FC236}">
                  <a16:creationId xmlns:a16="http://schemas.microsoft.com/office/drawing/2014/main" id="{7821F053-6D7A-5148-83A1-3B272E4FEBF2}"/>
                </a:ext>
              </a:extLst>
            </p:cNvPr>
            <p:cNvSpPr/>
            <p:nvPr/>
          </p:nvSpPr>
          <p:spPr>
            <a:xfrm>
              <a:off x="5468241" y="2241828"/>
              <a:ext cx="154477" cy="153738"/>
            </a:xfrm>
            <a:custGeom>
              <a:avLst/>
              <a:gdLst/>
              <a:ahLst/>
              <a:cxnLst/>
              <a:rect l="l" t="t" r="r" b="b"/>
              <a:pathLst>
                <a:path w="4809" h="4786" extrusionOk="0">
                  <a:moveTo>
                    <a:pt x="4656" y="0"/>
                  </a:moveTo>
                  <a:cubicBezTo>
                    <a:pt x="4621" y="0"/>
                    <a:pt x="4585" y="14"/>
                    <a:pt x="4558" y="40"/>
                  </a:cubicBezTo>
                  <a:lnTo>
                    <a:pt x="54" y="4550"/>
                  </a:lnTo>
                  <a:cubicBezTo>
                    <a:pt x="1" y="4605"/>
                    <a:pt x="1" y="4692"/>
                    <a:pt x="54" y="4745"/>
                  </a:cubicBezTo>
                  <a:cubicBezTo>
                    <a:pt x="82" y="4773"/>
                    <a:pt x="116" y="4786"/>
                    <a:pt x="153" y="4786"/>
                  </a:cubicBezTo>
                  <a:cubicBezTo>
                    <a:pt x="187" y="4786"/>
                    <a:pt x="224" y="4773"/>
                    <a:pt x="250" y="4745"/>
                  </a:cubicBezTo>
                  <a:lnTo>
                    <a:pt x="4753" y="236"/>
                  </a:lnTo>
                  <a:cubicBezTo>
                    <a:pt x="4808" y="182"/>
                    <a:pt x="4808" y="95"/>
                    <a:pt x="4753" y="40"/>
                  </a:cubicBezTo>
                  <a:cubicBezTo>
                    <a:pt x="4726" y="14"/>
                    <a:pt x="4691" y="0"/>
                    <a:pt x="465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530;p58">
              <a:extLst>
                <a:ext uri="{FF2B5EF4-FFF2-40B4-BE49-F238E27FC236}">
                  <a16:creationId xmlns:a16="http://schemas.microsoft.com/office/drawing/2014/main" id="{9AE214DA-E494-9249-B721-D8BD099CC97C}"/>
                </a:ext>
              </a:extLst>
            </p:cNvPr>
            <p:cNvSpPr/>
            <p:nvPr/>
          </p:nvSpPr>
          <p:spPr>
            <a:xfrm>
              <a:off x="5479484" y="2339678"/>
              <a:ext cx="46096" cy="44393"/>
            </a:xfrm>
            <a:custGeom>
              <a:avLst/>
              <a:gdLst/>
              <a:ahLst/>
              <a:cxnLst/>
              <a:rect l="l" t="t" r="r" b="b"/>
              <a:pathLst>
                <a:path w="1435" h="1382" extrusionOk="0">
                  <a:moveTo>
                    <a:pt x="319" y="0"/>
                  </a:moveTo>
                  <a:cubicBezTo>
                    <a:pt x="271" y="0"/>
                    <a:pt x="224" y="19"/>
                    <a:pt x="188" y="55"/>
                  </a:cubicBezTo>
                  <a:lnTo>
                    <a:pt x="73" y="158"/>
                  </a:lnTo>
                  <a:cubicBezTo>
                    <a:pt x="1" y="230"/>
                    <a:pt x="1" y="346"/>
                    <a:pt x="73" y="420"/>
                  </a:cubicBezTo>
                  <a:lnTo>
                    <a:pt x="968" y="1327"/>
                  </a:lnTo>
                  <a:cubicBezTo>
                    <a:pt x="1004" y="1363"/>
                    <a:pt x="1052" y="1382"/>
                    <a:pt x="1099" y="1382"/>
                  </a:cubicBezTo>
                  <a:cubicBezTo>
                    <a:pt x="1146" y="1382"/>
                    <a:pt x="1194" y="1363"/>
                    <a:pt x="1230" y="1327"/>
                  </a:cubicBezTo>
                  <a:lnTo>
                    <a:pt x="1269" y="1300"/>
                  </a:lnTo>
                  <a:lnTo>
                    <a:pt x="1362" y="1207"/>
                  </a:lnTo>
                  <a:cubicBezTo>
                    <a:pt x="1434" y="1135"/>
                    <a:pt x="1434" y="1017"/>
                    <a:pt x="1362" y="945"/>
                  </a:cubicBezTo>
                  <a:lnTo>
                    <a:pt x="486" y="68"/>
                  </a:lnTo>
                  <a:lnTo>
                    <a:pt x="450" y="55"/>
                  </a:lnTo>
                  <a:cubicBezTo>
                    <a:pt x="414" y="19"/>
                    <a:pt x="366"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531;p58">
              <a:extLst>
                <a:ext uri="{FF2B5EF4-FFF2-40B4-BE49-F238E27FC236}">
                  <a16:creationId xmlns:a16="http://schemas.microsoft.com/office/drawing/2014/main" id="{B126B12F-B485-9641-9901-55595AB7E0C3}"/>
                </a:ext>
              </a:extLst>
            </p:cNvPr>
            <p:cNvSpPr/>
            <p:nvPr/>
          </p:nvSpPr>
          <p:spPr>
            <a:xfrm>
              <a:off x="5478842" y="2338778"/>
              <a:ext cx="41502" cy="45614"/>
            </a:xfrm>
            <a:custGeom>
              <a:avLst/>
              <a:gdLst/>
              <a:ahLst/>
              <a:cxnLst/>
              <a:rect l="l" t="t" r="r" b="b"/>
              <a:pathLst>
                <a:path w="1292" h="1420" extrusionOk="0">
                  <a:moveTo>
                    <a:pt x="336" y="1"/>
                  </a:moveTo>
                  <a:cubicBezTo>
                    <a:pt x="288" y="1"/>
                    <a:pt x="241" y="19"/>
                    <a:pt x="205" y="55"/>
                  </a:cubicBezTo>
                  <a:lnTo>
                    <a:pt x="73" y="186"/>
                  </a:lnTo>
                  <a:cubicBezTo>
                    <a:pt x="1" y="258"/>
                    <a:pt x="1" y="375"/>
                    <a:pt x="73" y="448"/>
                  </a:cubicBezTo>
                  <a:lnTo>
                    <a:pt x="989" y="1365"/>
                  </a:lnTo>
                  <a:cubicBezTo>
                    <a:pt x="1026" y="1402"/>
                    <a:pt x="1073" y="1420"/>
                    <a:pt x="1120" y="1420"/>
                  </a:cubicBezTo>
                  <a:cubicBezTo>
                    <a:pt x="1168" y="1420"/>
                    <a:pt x="1215" y="1402"/>
                    <a:pt x="1251" y="1365"/>
                  </a:cubicBezTo>
                  <a:lnTo>
                    <a:pt x="1292" y="1326"/>
                  </a:lnTo>
                  <a:lnTo>
                    <a:pt x="337" y="369"/>
                  </a:lnTo>
                  <a:cubicBezTo>
                    <a:pt x="308" y="340"/>
                    <a:pt x="308" y="294"/>
                    <a:pt x="337" y="265"/>
                  </a:cubicBezTo>
                  <a:lnTo>
                    <a:pt x="506" y="96"/>
                  </a:lnTo>
                  <a:lnTo>
                    <a:pt x="467" y="55"/>
                  </a:lnTo>
                  <a:cubicBezTo>
                    <a:pt x="431" y="19"/>
                    <a:pt x="383" y="1"/>
                    <a:pt x="3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532;p58">
              <a:extLst>
                <a:ext uri="{FF2B5EF4-FFF2-40B4-BE49-F238E27FC236}">
                  <a16:creationId xmlns:a16="http://schemas.microsoft.com/office/drawing/2014/main" id="{20B66853-E506-F148-99A4-02FD736D90C6}"/>
                </a:ext>
              </a:extLst>
            </p:cNvPr>
            <p:cNvSpPr/>
            <p:nvPr/>
          </p:nvSpPr>
          <p:spPr>
            <a:xfrm>
              <a:off x="5451536" y="2367625"/>
              <a:ext cx="46096" cy="44393"/>
            </a:xfrm>
            <a:custGeom>
              <a:avLst/>
              <a:gdLst/>
              <a:ahLst/>
              <a:cxnLst/>
              <a:rect l="l" t="t" r="r" b="b"/>
              <a:pathLst>
                <a:path w="1435" h="1382" extrusionOk="0">
                  <a:moveTo>
                    <a:pt x="319" y="0"/>
                  </a:moveTo>
                  <a:cubicBezTo>
                    <a:pt x="271" y="0"/>
                    <a:pt x="224" y="19"/>
                    <a:pt x="188" y="55"/>
                  </a:cubicBezTo>
                  <a:lnTo>
                    <a:pt x="73" y="158"/>
                  </a:lnTo>
                  <a:cubicBezTo>
                    <a:pt x="1" y="230"/>
                    <a:pt x="1" y="346"/>
                    <a:pt x="73" y="421"/>
                  </a:cubicBezTo>
                  <a:lnTo>
                    <a:pt x="967" y="1327"/>
                  </a:lnTo>
                  <a:cubicBezTo>
                    <a:pt x="1003" y="1363"/>
                    <a:pt x="1050" y="1382"/>
                    <a:pt x="1098" y="1382"/>
                  </a:cubicBezTo>
                  <a:cubicBezTo>
                    <a:pt x="1146" y="1382"/>
                    <a:pt x="1194" y="1363"/>
                    <a:pt x="1230" y="1327"/>
                  </a:cubicBezTo>
                  <a:lnTo>
                    <a:pt x="1269" y="1300"/>
                  </a:lnTo>
                  <a:lnTo>
                    <a:pt x="1362" y="1207"/>
                  </a:lnTo>
                  <a:cubicBezTo>
                    <a:pt x="1434" y="1135"/>
                    <a:pt x="1434" y="1017"/>
                    <a:pt x="1362" y="945"/>
                  </a:cubicBezTo>
                  <a:lnTo>
                    <a:pt x="486" y="68"/>
                  </a:lnTo>
                  <a:lnTo>
                    <a:pt x="450" y="55"/>
                  </a:lnTo>
                  <a:cubicBezTo>
                    <a:pt x="414" y="19"/>
                    <a:pt x="366"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533;p58">
              <a:extLst>
                <a:ext uri="{FF2B5EF4-FFF2-40B4-BE49-F238E27FC236}">
                  <a16:creationId xmlns:a16="http://schemas.microsoft.com/office/drawing/2014/main" id="{57171590-D98A-3C44-8E64-8A3F63CB609D}"/>
                </a:ext>
              </a:extLst>
            </p:cNvPr>
            <p:cNvSpPr/>
            <p:nvPr/>
          </p:nvSpPr>
          <p:spPr>
            <a:xfrm>
              <a:off x="5450862" y="2366726"/>
              <a:ext cx="41470" cy="45614"/>
            </a:xfrm>
            <a:custGeom>
              <a:avLst/>
              <a:gdLst/>
              <a:ahLst/>
              <a:cxnLst/>
              <a:rect l="l" t="t" r="r" b="b"/>
              <a:pathLst>
                <a:path w="1291" h="1420" extrusionOk="0">
                  <a:moveTo>
                    <a:pt x="334" y="1"/>
                  </a:moveTo>
                  <a:cubicBezTo>
                    <a:pt x="286" y="1"/>
                    <a:pt x="239" y="19"/>
                    <a:pt x="203" y="55"/>
                  </a:cubicBezTo>
                  <a:lnTo>
                    <a:pt x="73" y="186"/>
                  </a:lnTo>
                  <a:cubicBezTo>
                    <a:pt x="0" y="258"/>
                    <a:pt x="0" y="377"/>
                    <a:pt x="73" y="449"/>
                  </a:cubicBezTo>
                  <a:lnTo>
                    <a:pt x="988" y="1365"/>
                  </a:lnTo>
                  <a:cubicBezTo>
                    <a:pt x="1024" y="1402"/>
                    <a:pt x="1071" y="1420"/>
                    <a:pt x="1119" y="1420"/>
                  </a:cubicBezTo>
                  <a:cubicBezTo>
                    <a:pt x="1167" y="1420"/>
                    <a:pt x="1215" y="1402"/>
                    <a:pt x="1251" y="1365"/>
                  </a:cubicBezTo>
                  <a:lnTo>
                    <a:pt x="1290" y="1326"/>
                  </a:lnTo>
                  <a:lnTo>
                    <a:pt x="335" y="371"/>
                  </a:lnTo>
                  <a:cubicBezTo>
                    <a:pt x="306" y="342"/>
                    <a:pt x="306" y="294"/>
                    <a:pt x="335" y="265"/>
                  </a:cubicBezTo>
                  <a:lnTo>
                    <a:pt x="505" y="96"/>
                  </a:lnTo>
                  <a:lnTo>
                    <a:pt x="465" y="55"/>
                  </a:lnTo>
                  <a:cubicBezTo>
                    <a:pt x="429" y="19"/>
                    <a:pt x="381" y="1"/>
                    <a:pt x="33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534;p58">
              <a:extLst>
                <a:ext uri="{FF2B5EF4-FFF2-40B4-BE49-F238E27FC236}">
                  <a16:creationId xmlns:a16="http://schemas.microsoft.com/office/drawing/2014/main" id="{C89E6564-E2B5-3A43-8E70-4B1E8A07C041}"/>
                </a:ext>
              </a:extLst>
            </p:cNvPr>
            <p:cNvSpPr/>
            <p:nvPr/>
          </p:nvSpPr>
          <p:spPr>
            <a:xfrm>
              <a:off x="5474280" y="2432291"/>
              <a:ext cx="17796" cy="17924"/>
            </a:xfrm>
            <a:custGeom>
              <a:avLst/>
              <a:gdLst/>
              <a:ahLst/>
              <a:cxnLst/>
              <a:rect l="l" t="t" r="r" b="b"/>
              <a:pathLst>
                <a:path w="554" h="558" extrusionOk="0">
                  <a:moveTo>
                    <a:pt x="277" y="0"/>
                  </a:moveTo>
                  <a:cubicBezTo>
                    <a:pt x="124" y="0"/>
                    <a:pt x="1" y="125"/>
                    <a:pt x="1" y="278"/>
                  </a:cubicBezTo>
                  <a:cubicBezTo>
                    <a:pt x="1" y="432"/>
                    <a:pt x="124" y="558"/>
                    <a:pt x="277" y="558"/>
                  </a:cubicBezTo>
                  <a:cubicBezTo>
                    <a:pt x="431" y="558"/>
                    <a:pt x="554" y="432"/>
                    <a:pt x="554" y="278"/>
                  </a:cubicBezTo>
                  <a:cubicBezTo>
                    <a:pt x="554" y="125"/>
                    <a:pt x="431" y="0"/>
                    <a:pt x="27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535;p58">
              <a:extLst>
                <a:ext uri="{FF2B5EF4-FFF2-40B4-BE49-F238E27FC236}">
                  <a16:creationId xmlns:a16="http://schemas.microsoft.com/office/drawing/2014/main" id="{D53D4F24-5869-BD41-A14A-30DD40AEEC26}"/>
                </a:ext>
              </a:extLst>
            </p:cNvPr>
            <p:cNvSpPr/>
            <p:nvPr/>
          </p:nvSpPr>
          <p:spPr>
            <a:xfrm>
              <a:off x="5627673" y="2248831"/>
              <a:ext cx="23642" cy="29199"/>
            </a:xfrm>
            <a:custGeom>
              <a:avLst/>
              <a:gdLst/>
              <a:ahLst/>
              <a:cxnLst/>
              <a:rect l="l" t="t" r="r" b="b"/>
              <a:pathLst>
                <a:path w="736" h="909" extrusionOk="0">
                  <a:moveTo>
                    <a:pt x="158" y="0"/>
                  </a:moveTo>
                  <a:cubicBezTo>
                    <a:pt x="139" y="0"/>
                    <a:pt x="119" y="4"/>
                    <a:pt x="100" y="12"/>
                  </a:cubicBezTo>
                  <a:cubicBezTo>
                    <a:pt x="29" y="45"/>
                    <a:pt x="0" y="126"/>
                    <a:pt x="32" y="197"/>
                  </a:cubicBezTo>
                  <a:lnTo>
                    <a:pt x="227" y="624"/>
                  </a:lnTo>
                  <a:lnTo>
                    <a:pt x="184" y="645"/>
                  </a:lnTo>
                  <a:cubicBezTo>
                    <a:pt x="115" y="677"/>
                    <a:pt x="84" y="761"/>
                    <a:pt x="116" y="829"/>
                  </a:cubicBezTo>
                  <a:cubicBezTo>
                    <a:pt x="141" y="879"/>
                    <a:pt x="191" y="908"/>
                    <a:pt x="243" y="908"/>
                  </a:cubicBezTo>
                  <a:cubicBezTo>
                    <a:pt x="264" y="908"/>
                    <a:pt x="282" y="905"/>
                    <a:pt x="301" y="895"/>
                  </a:cubicBezTo>
                  <a:lnTo>
                    <a:pt x="636" y="739"/>
                  </a:lnTo>
                  <a:cubicBezTo>
                    <a:pt x="705" y="705"/>
                    <a:pt x="736" y="623"/>
                    <a:pt x="704" y="553"/>
                  </a:cubicBezTo>
                  <a:cubicBezTo>
                    <a:pt x="681" y="504"/>
                    <a:pt x="630" y="474"/>
                    <a:pt x="578" y="474"/>
                  </a:cubicBezTo>
                  <a:cubicBezTo>
                    <a:pt x="559" y="474"/>
                    <a:pt x="539" y="478"/>
                    <a:pt x="520" y="487"/>
                  </a:cubicBezTo>
                  <a:lnTo>
                    <a:pt x="479" y="507"/>
                  </a:lnTo>
                  <a:lnTo>
                    <a:pt x="285" y="82"/>
                  </a:lnTo>
                  <a:cubicBezTo>
                    <a:pt x="261" y="30"/>
                    <a:pt x="211" y="0"/>
                    <a:pt x="1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536;p58">
              <a:extLst>
                <a:ext uri="{FF2B5EF4-FFF2-40B4-BE49-F238E27FC236}">
                  <a16:creationId xmlns:a16="http://schemas.microsoft.com/office/drawing/2014/main" id="{9DC4D3D0-B8A9-B64F-8806-529BC41D9C40}"/>
                </a:ext>
              </a:extLst>
            </p:cNvPr>
            <p:cNvSpPr/>
            <p:nvPr/>
          </p:nvSpPr>
          <p:spPr>
            <a:xfrm>
              <a:off x="5651477" y="2237331"/>
              <a:ext cx="24028" cy="29810"/>
            </a:xfrm>
            <a:custGeom>
              <a:avLst/>
              <a:gdLst/>
              <a:ahLst/>
              <a:cxnLst/>
              <a:rect l="l" t="t" r="r" b="b"/>
              <a:pathLst>
                <a:path w="748" h="928" extrusionOk="0">
                  <a:moveTo>
                    <a:pt x="158" y="0"/>
                  </a:moveTo>
                  <a:cubicBezTo>
                    <a:pt x="138" y="0"/>
                    <a:pt x="119" y="4"/>
                    <a:pt x="100" y="13"/>
                  </a:cubicBezTo>
                  <a:cubicBezTo>
                    <a:pt x="29" y="44"/>
                    <a:pt x="0" y="127"/>
                    <a:pt x="31" y="196"/>
                  </a:cubicBezTo>
                  <a:lnTo>
                    <a:pt x="235" y="644"/>
                  </a:lnTo>
                  <a:lnTo>
                    <a:pt x="191" y="664"/>
                  </a:lnTo>
                  <a:cubicBezTo>
                    <a:pt x="123" y="696"/>
                    <a:pt x="93" y="780"/>
                    <a:pt x="125" y="848"/>
                  </a:cubicBezTo>
                  <a:cubicBezTo>
                    <a:pt x="148" y="898"/>
                    <a:pt x="199" y="927"/>
                    <a:pt x="252" y="927"/>
                  </a:cubicBezTo>
                  <a:cubicBezTo>
                    <a:pt x="271" y="927"/>
                    <a:pt x="291" y="925"/>
                    <a:pt x="310" y="916"/>
                  </a:cubicBezTo>
                  <a:lnTo>
                    <a:pt x="645" y="758"/>
                  </a:lnTo>
                  <a:cubicBezTo>
                    <a:pt x="718" y="725"/>
                    <a:pt x="747" y="644"/>
                    <a:pt x="715" y="573"/>
                  </a:cubicBezTo>
                  <a:cubicBezTo>
                    <a:pt x="691" y="523"/>
                    <a:pt x="641" y="493"/>
                    <a:pt x="588" y="493"/>
                  </a:cubicBezTo>
                  <a:cubicBezTo>
                    <a:pt x="569" y="493"/>
                    <a:pt x="549" y="498"/>
                    <a:pt x="530" y="506"/>
                  </a:cubicBezTo>
                  <a:lnTo>
                    <a:pt x="488" y="526"/>
                  </a:lnTo>
                  <a:lnTo>
                    <a:pt x="284" y="81"/>
                  </a:lnTo>
                  <a:cubicBezTo>
                    <a:pt x="261" y="30"/>
                    <a:pt x="210" y="0"/>
                    <a:pt x="1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537;p58">
              <a:extLst>
                <a:ext uri="{FF2B5EF4-FFF2-40B4-BE49-F238E27FC236}">
                  <a16:creationId xmlns:a16="http://schemas.microsoft.com/office/drawing/2014/main" id="{2C1E264B-CA82-744A-8BD0-F7D97783A466}"/>
                </a:ext>
              </a:extLst>
            </p:cNvPr>
            <p:cNvSpPr/>
            <p:nvPr/>
          </p:nvSpPr>
          <p:spPr>
            <a:xfrm>
              <a:off x="5585494" y="2213302"/>
              <a:ext cx="29167" cy="21875"/>
            </a:xfrm>
            <a:custGeom>
              <a:avLst/>
              <a:gdLst/>
              <a:ahLst/>
              <a:cxnLst/>
              <a:rect l="l" t="t" r="r" b="b"/>
              <a:pathLst>
                <a:path w="908" h="681" extrusionOk="0">
                  <a:moveTo>
                    <a:pt x="314" y="0"/>
                  </a:moveTo>
                  <a:cubicBezTo>
                    <a:pt x="262" y="0"/>
                    <a:pt x="212" y="30"/>
                    <a:pt x="188" y="80"/>
                  </a:cubicBezTo>
                  <a:lnTo>
                    <a:pt x="33" y="416"/>
                  </a:lnTo>
                  <a:cubicBezTo>
                    <a:pt x="0" y="485"/>
                    <a:pt x="31" y="568"/>
                    <a:pt x="100" y="601"/>
                  </a:cubicBezTo>
                  <a:cubicBezTo>
                    <a:pt x="117" y="610"/>
                    <a:pt x="138" y="614"/>
                    <a:pt x="158" y="614"/>
                  </a:cubicBezTo>
                  <a:cubicBezTo>
                    <a:pt x="210" y="614"/>
                    <a:pt x="261" y="584"/>
                    <a:pt x="284" y="535"/>
                  </a:cubicBezTo>
                  <a:lnTo>
                    <a:pt x="304" y="491"/>
                  </a:lnTo>
                  <a:lnTo>
                    <a:pt x="694" y="668"/>
                  </a:lnTo>
                  <a:cubicBezTo>
                    <a:pt x="711" y="677"/>
                    <a:pt x="731" y="681"/>
                    <a:pt x="751" y="681"/>
                  </a:cubicBezTo>
                  <a:cubicBezTo>
                    <a:pt x="804" y="681"/>
                    <a:pt x="854" y="650"/>
                    <a:pt x="877" y="600"/>
                  </a:cubicBezTo>
                  <a:cubicBezTo>
                    <a:pt x="908" y="530"/>
                    <a:pt x="877" y="449"/>
                    <a:pt x="808" y="416"/>
                  </a:cubicBezTo>
                  <a:lnTo>
                    <a:pt x="420" y="239"/>
                  </a:lnTo>
                  <a:lnTo>
                    <a:pt x="440" y="197"/>
                  </a:lnTo>
                  <a:cubicBezTo>
                    <a:pt x="472" y="129"/>
                    <a:pt x="442" y="45"/>
                    <a:pt x="374" y="14"/>
                  </a:cubicBezTo>
                  <a:cubicBezTo>
                    <a:pt x="354" y="4"/>
                    <a:pt x="334" y="0"/>
                    <a:pt x="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538;p58">
              <a:extLst>
                <a:ext uri="{FF2B5EF4-FFF2-40B4-BE49-F238E27FC236}">
                  <a16:creationId xmlns:a16="http://schemas.microsoft.com/office/drawing/2014/main" id="{6372C230-E2D4-1F4F-986B-5BC3E5CFF6BE}"/>
                </a:ext>
              </a:extLst>
            </p:cNvPr>
            <p:cNvSpPr/>
            <p:nvPr/>
          </p:nvSpPr>
          <p:spPr>
            <a:xfrm>
              <a:off x="5596352" y="2189113"/>
              <a:ext cx="29906" cy="22229"/>
            </a:xfrm>
            <a:custGeom>
              <a:avLst/>
              <a:gdLst/>
              <a:ahLst/>
              <a:cxnLst/>
              <a:rect l="l" t="t" r="r" b="b"/>
              <a:pathLst>
                <a:path w="931" h="692" extrusionOk="0">
                  <a:moveTo>
                    <a:pt x="314" y="0"/>
                  </a:moveTo>
                  <a:cubicBezTo>
                    <a:pt x="263" y="0"/>
                    <a:pt x="212" y="30"/>
                    <a:pt x="189" y="80"/>
                  </a:cubicBezTo>
                  <a:lnTo>
                    <a:pt x="33" y="416"/>
                  </a:lnTo>
                  <a:cubicBezTo>
                    <a:pt x="1" y="486"/>
                    <a:pt x="31" y="568"/>
                    <a:pt x="99" y="602"/>
                  </a:cubicBezTo>
                  <a:cubicBezTo>
                    <a:pt x="118" y="610"/>
                    <a:pt x="138" y="615"/>
                    <a:pt x="159" y="615"/>
                  </a:cubicBezTo>
                  <a:cubicBezTo>
                    <a:pt x="211" y="615"/>
                    <a:pt x="261" y="586"/>
                    <a:pt x="285" y="535"/>
                  </a:cubicBezTo>
                  <a:lnTo>
                    <a:pt x="305" y="491"/>
                  </a:lnTo>
                  <a:lnTo>
                    <a:pt x="717" y="680"/>
                  </a:lnTo>
                  <a:cubicBezTo>
                    <a:pt x="735" y="688"/>
                    <a:pt x="755" y="691"/>
                    <a:pt x="775" y="691"/>
                  </a:cubicBezTo>
                  <a:cubicBezTo>
                    <a:pt x="827" y="691"/>
                    <a:pt x="878" y="661"/>
                    <a:pt x="901" y="610"/>
                  </a:cubicBezTo>
                  <a:cubicBezTo>
                    <a:pt x="930" y="541"/>
                    <a:pt x="900" y="458"/>
                    <a:pt x="832" y="428"/>
                  </a:cubicBezTo>
                  <a:lnTo>
                    <a:pt x="421" y="240"/>
                  </a:lnTo>
                  <a:lnTo>
                    <a:pt x="441" y="198"/>
                  </a:lnTo>
                  <a:cubicBezTo>
                    <a:pt x="473" y="130"/>
                    <a:pt x="442" y="46"/>
                    <a:pt x="373" y="14"/>
                  </a:cubicBezTo>
                  <a:cubicBezTo>
                    <a:pt x="354" y="5"/>
                    <a:pt x="334" y="0"/>
                    <a:pt x="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539;p58">
              <a:extLst>
                <a:ext uri="{FF2B5EF4-FFF2-40B4-BE49-F238E27FC236}">
                  <a16:creationId xmlns:a16="http://schemas.microsoft.com/office/drawing/2014/main" id="{804750F8-EE3A-5B40-A96A-CE10C98627D7}"/>
                </a:ext>
              </a:extLst>
            </p:cNvPr>
            <p:cNvSpPr/>
            <p:nvPr/>
          </p:nvSpPr>
          <p:spPr>
            <a:xfrm>
              <a:off x="5602969" y="2191586"/>
              <a:ext cx="71312" cy="70445"/>
            </a:xfrm>
            <a:custGeom>
              <a:avLst/>
              <a:gdLst/>
              <a:ahLst/>
              <a:cxnLst/>
              <a:rect l="l" t="t" r="r" b="b"/>
              <a:pathLst>
                <a:path w="2220" h="2193" extrusionOk="0">
                  <a:moveTo>
                    <a:pt x="768" y="1"/>
                  </a:moveTo>
                  <a:cubicBezTo>
                    <a:pt x="713" y="1"/>
                    <a:pt x="662" y="33"/>
                    <a:pt x="629" y="93"/>
                  </a:cubicBezTo>
                  <a:cubicBezTo>
                    <a:pt x="627" y="99"/>
                    <a:pt x="623" y="103"/>
                    <a:pt x="621" y="108"/>
                  </a:cubicBezTo>
                  <a:lnTo>
                    <a:pt x="0" y="1538"/>
                  </a:lnTo>
                  <a:lnTo>
                    <a:pt x="652" y="2192"/>
                  </a:lnTo>
                  <a:lnTo>
                    <a:pt x="2069" y="1555"/>
                  </a:lnTo>
                  <a:cubicBezTo>
                    <a:pt x="2075" y="1554"/>
                    <a:pt x="2078" y="1549"/>
                    <a:pt x="2084" y="1548"/>
                  </a:cubicBezTo>
                  <a:cubicBezTo>
                    <a:pt x="2220" y="1474"/>
                    <a:pt x="2181" y="1269"/>
                    <a:pt x="2032" y="1235"/>
                  </a:cubicBezTo>
                  <a:lnTo>
                    <a:pt x="1240" y="1066"/>
                  </a:lnTo>
                  <a:cubicBezTo>
                    <a:pt x="1170" y="1051"/>
                    <a:pt x="1114" y="995"/>
                    <a:pt x="1099" y="923"/>
                  </a:cubicBezTo>
                  <a:lnTo>
                    <a:pt x="930" y="129"/>
                  </a:lnTo>
                  <a:cubicBezTo>
                    <a:pt x="917" y="76"/>
                    <a:pt x="882" y="34"/>
                    <a:pt x="839" y="12"/>
                  </a:cubicBezTo>
                  <a:lnTo>
                    <a:pt x="807" y="6"/>
                  </a:lnTo>
                  <a:cubicBezTo>
                    <a:pt x="794" y="3"/>
                    <a:pt x="781" y="1"/>
                    <a:pt x="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540;p58">
              <a:extLst>
                <a:ext uri="{FF2B5EF4-FFF2-40B4-BE49-F238E27FC236}">
                  <a16:creationId xmlns:a16="http://schemas.microsoft.com/office/drawing/2014/main" id="{37354850-7B66-B146-B541-45A8ECE0C1CF}"/>
                </a:ext>
              </a:extLst>
            </p:cNvPr>
            <p:cNvSpPr/>
            <p:nvPr/>
          </p:nvSpPr>
          <p:spPr>
            <a:xfrm>
              <a:off x="5602006" y="2191393"/>
              <a:ext cx="27882" cy="53195"/>
            </a:xfrm>
            <a:custGeom>
              <a:avLst/>
              <a:gdLst/>
              <a:ahLst/>
              <a:cxnLst/>
              <a:rect l="l" t="t" r="r" b="b"/>
              <a:pathLst>
                <a:path w="868" h="1656" extrusionOk="0">
                  <a:moveTo>
                    <a:pt x="786" y="0"/>
                  </a:moveTo>
                  <a:cubicBezTo>
                    <a:pt x="731" y="0"/>
                    <a:pt x="676" y="26"/>
                    <a:pt x="643" y="83"/>
                  </a:cubicBezTo>
                  <a:cubicBezTo>
                    <a:pt x="640" y="89"/>
                    <a:pt x="637" y="92"/>
                    <a:pt x="636" y="98"/>
                  </a:cubicBezTo>
                  <a:lnTo>
                    <a:pt x="0" y="1516"/>
                  </a:lnTo>
                  <a:lnTo>
                    <a:pt x="139" y="1655"/>
                  </a:lnTo>
                  <a:lnTo>
                    <a:pt x="867" y="19"/>
                  </a:lnTo>
                  <a:cubicBezTo>
                    <a:pt x="842" y="7"/>
                    <a:pt x="814" y="0"/>
                    <a:pt x="78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541;p58">
              <a:extLst>
                <a:ext uri="{FF2B5EF4-FFF2-40B4-BE49-F238E27FC236}">
                  <a16:creationId xmlns:a16="http://schemas.microsoft.com/office/drawing/2014/main" id="{E941F46D-7B1B-C94F-9493-DDBE5BC8F0CA}"/>
                </a:ext>
              </a:extLst>
            </p:cNvPr>
            <p:cNvSpPr/>
            <p:nvPr/>
          </p:nvSpPr>
          <p:spPr>
            <a:xfrm>
              <a:off x="5618871" y="2224449"/>
              <a:ext cx="8962" cy="8962"/>
            </a:xfrm>
            <a:custGeom>
              <a:avLst/>
              <a:gdLst/>
              <a:ahLst/>
              <a:cxnLst/>
              <a:rect l="l" t="t" r="r" b="b"/>
              <a:pathLst>
                <a:path w="279" h="279" extrusionOk="0">
                  <a:moveTo>
                    <a:pt x="140" y="1"/>
                  </a:moveTo>
                  <a:cubicBezTo>
                    <a:pt x="63" y="1"/>
                    <a:pt x="1" y="63"/>
                    <a:pt x="1" y="140"/>
                  </a:cubicBezTo>
                  <a:cubicBezTo>
                    <a:pt x="1" y="217"/>
                    <a:pt x="63" y="279"/>
                    <a:pt x="140" y="279"/>
                  </a:cubicBezTo>
                  <a:cubicBezTo>
                    <a:pt x="216" y="279"/>
                    <a:pt x="279" y="217"/>
                    <a:pt x="279" y="140"/>
                  </a:cubicBezTo>
                  <a:cubicBezTo>
                    <a:pt x="279" y="63"/>
                    <a:pt x="216"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542;p58">
              <a:extLst>
                <a:ext uri="{FF2B5EF4-FFF2-40B4-BE49-F238E27FC236}">
                  <a16:creationId xmlns:a16="http://schemas.microsoft.com/office/drawing/2014/main" id="{A6E674C1-C5C1-464E-AE03-50101530B46E}"/>
                </a:ext>
              </a:extLst>
            </p:cNvPr>
            <p:cNvSpPr/>
            <p:nvPr/>
          </p:nvSpPr>
          <p:spPr>
            <a:xfrm>
              <a:off x="5630628" y="2236174"/>
              <a:ext cx="9026" cy="9026"/>
            </a:xfrm>
            <a:custGeom>
              <a:avLst/>
              <a:gdLst/>
              <a:ahLst/>
              <a:cxnLst/>
              <a:rect l="l" t="t" r="r" b="b"/>
              <a:pathLst>
                <a:path w="281" h="281" extrusionOk="0">
                  <a:moveTo>
                    <a:pt x="141" y="1"/>
                  </a:moveTo>
                  <a:cubicBezTo>
                    <a:pt x="63" y="1"/>
                    <a:pt x="1" y="63"/>
                    <a:pt x="1" y="141"/>
                  </a:cubicBezTo>
                  <a:cubicBezTo>
                    <a:pt x="1" y="218"/>
                    <a:pt x="63" y="280"/>
                    <a:pt x="141" y="280"/>
                  </a:cubicBezTo>
                  <a:cubicBezTo>
                    <a:pt x="218" y="280"/>
                    <a:pt x="280" y="218"/>
                    <a:pt x="280" y="141"/>
                  </a:cubicBezTo>
                  <a:cubicBezTo>
                    <a:pt x="280" y="63"/>
                    <a:pt x="218"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3543;p58">
            <a:extLst>
              <a:ext uri="{FF2B5EF4-FFF2-40B4-BE49-F238E27FC236}">
                <a16:creationId xmlns:a16="http://schemas.microsoft.com/office/drawing/2014/main" id="{6B3E7B22-6D19-F047-9487-29AE9C65796B}"/>
              </a:ext>
            </a:extLst>
          </p:cNvPr>
          <p:cNvGrpSpPr/>
          <p:nvPr/>
        </p:nvGrpSpPr>
        <p:grpSpPr>
          <a:xfrm>
            <a:off x="0" y="3373760"/>
            <a:ext cx="289725" cy="297756"/>
            <a:chOff x="4746348" y="2189016"/>
            <a:chExt cx="289725" cy="297756"/>
          </a:xfrm>
        </p:grpSpPr>
        <p:sp>
          <p:nvSpPr>
            <p:cNvPr id="200" name="Google Shape;3544;p58">
              <a:extLst>
                <a:ext uri="{FF2B5EF4-FFF2-40B4-BE49-F238E27FC236}">
                  <a16:creationId xmlns:a16="http://schemas.microsoft.com/office/drawing/2014/main" id="{07194BE9-4D01-E741-BBC2-0D6899398B54}"/>
                </a:ext>
              </a:extLst>
            </p:cNvPr>
            <p:cNvSpPr/>
            <p:nvPr/>
          </p:nvSpPr>
          <p:spPr>
            <a:xfrm>
              <a:off x="4868612" y="2242471"/>
              <a:ext cx="36459" cy="34114"/>
            </a:xfrm>
            <a:custGeom>
              <a:avLst/>
              <a:gdLst/>
              <a:ahLst/>
              <a:cxnLst/>
              <a:rect l="l" t="t" r="r" b="b"/>
              <a:pathLst>
                <a:path w="1135" h="1062" extrusionOk="0">
                  <a:moveTo>
                    <a:pt x="567" y="180"/>
                  </a:moveTo>
                  <a:cubicBezTo>
                    <a:pt x="796" y="180"/>
                    <a:pt x="811" y="300"/>
                    <a:pt x="845" y="420"/>
                  </a:cubicBezTo>
                  <a:cubicBezTo>
                    <a:pt x="849" y="445"/>
                    <a:pt x="853" y="468"/>
                    <a:pt x="853" y="492"/>
                  </a:cubicBezTo>
                  <a:cubicBezTo>
                    <a:pt x="853" y="650"/>
                    <a:pt x="725" y="779"/>
                    <a:pt x="567" y="779"/>
                  </a:cubicBezTo>
                  <a:cubicBezTo>
                    <a:pt x="410" y="779"/>
                    <a:pt x="282" y="650"/>
                    <a:pt x="282" y="492"/>
                  </a:cubicBezTo>
                  <a:cubicBezTo>
                    <a:pt x="282" y="468"/>
                    <a:pt x="284" y="445"/>
                    <a:pt x="290" y="420"/>
                  </a:cubicBezTo>
                  <a:cubicBezTo>
                    <a:pt x="324" y="300"/>
                    <a:pt x="360" y="180"/>
                    <a:pt x="567" y="180"/>
                  </a:cubicBezTo>
                  <a:close/>
                  <a:moveTo>
                    <a:pt x="567" y="0"/>
                  </a:moveTo>
                  <a:cubicBezTo>
                    <a:pt x="447" y="0"/>
                    <a:pt x="241" y="31"/>
                    <a:pt x="241" y="31"/>
                  </a:cubicBezTo>
                  <a:cubicBezTo>
                    <a:pt x="95" y="135"/>
                    <a:pt x="1" y="304"/>
                    <a:pt x="1" y="494"/>
                  </a:cubicBezTo>
                  <a:cubicBezTo>
                    <a:pt x="1" y="808"/>
                    <a:pt x="254" y="1061"/>
                    <a:pt x="567" y="1061"/>
                  </a:cubicBezTo>
                  <a:cubicBezTo>
                    <a:pt x="881" y="1061"/>
                    <a:pt x="1134" y="807"/>
                    <a:pt x="1134" y="494"/>
                  </a:cubicBezTo>
                  <a:cubicBezTo>
                    <a:pt x="1134" y="303"/>
                    <a:pt x="1037" y="135"/>
                    <a:pt x="892" y="31"/>
                  </a:cubicBezTo>
                  <a:cubicBezTo>
                    <a:pt x="892" y="31"/>
                    <a:pt x="688"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545;p58">
              <a:extLst>
                <a:ext uri="{FF2B5EF4-FFF2-40B4-BE49-F238E27FC236}">
                  <a16:creationId xmlns:a16="http://schemas.microsoft.com/office/drawing/2014/main" id="{706EB6A2-69D7-0E49-A609-CE1A44F6C6EF}"/>
                </a:ext>
              </a:extLst>
            </p:cNvPr>
            <p:cNvSpPr/>
            <p:nvPr/>
          </p:nvSpPr>
          <p:spPr>
            <a:xfrm>
              <a:off x="4876290" y="2240125"/>
              <a:ext cx="9059" cy="15836"/>
            </a:xfrm>
            <a:custGeom>
              <a:avLst/>
              <a:gdLst/>
              <a:ahLst/>
              <a:cxnLst/>
              <a:rect l="l" t="t" r="r" b="b"/>
              <a:pathLst>
                <a:path w="282" h="493" extrusionOk="0">
                  <a:moveTo>
                    <a:pt x="281" y="1"/>
                  </a:moveTo>
                  <a:cubicBezTo>
                    <a:pt x="179" y="9"/>
                    <a:pt x="82" y="46"/>
                    <a:pt x="1" y="102"/>
                  </a:cubicBezTo>
                  <a:lnTo>
                    <a:pt x="1" y="386"/>
                  </a:lnTo>
                  <a:cubicBezTo>
                    <a:pt x="2" y="431"/>
                    <a:pt x="21" y="468"/>
                    <a:pt x="51" y="493"/>
                  </a:cubicBezTo>
                  <a:cubicBezTo>
                    <a:pt x="80" y="384"/>
                    <a:pt x="171" y="302"/>
                    <a:pt x="281" y="283"/>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546;p58">
              <a:extLst>
                <a:ext uri="{FF2B5EF4-FFF2-40B4-BE49-F238E27FC236}">
                  <a16:creationId xmlns:a16="http://schemas.microsoft.com/office/drawing/2014/main" id="{75D9DBB6-1C8F-6C48-8A97-1F1804FB0DDD}"/>
                </a:ext>
              </a:extLst>
            </p:cNvPr>
            <p:cNvSpPr/>
            <p:nvPr/>
          </p:nvSpPr>
          <p:spPr>
            <a:xfrm>
              <a:off x="4888337" y="2240190"/>
              <a:ext cx="8962" cy="15869"/>
            </a:xfrm>
            <a:custGeom>
              <a:avLst/>
              <a:gdLst/>
              <a:ahLst/>
              <a:cxnLst/>
              <a:rect l="l" t="t" r="r" b="b"/>
              <a:pathLst>
                <a:path w="279" h="494" extrusionOk="0">
                  <a:moveTo>
                    <a:pt x="1" y="0"/>
                  </a:moveTo>
                  <a:lnTo>
                    <a:pt x="1" y="284"/>
                  </a:lnTo>
                  <a:cubicBezTo>
                    <a:pt x="112" y="301"/>
                    <a:pt x="203" y="385"/>
                    <a:pt x="231" y="494"/>
                  </a:cubicBezTo>
                  <a:cubicBezTo>
                    <a:pt x="261" y="468"/>
                    <a:pt x="278" y="430"/>
                    <a:pt x="278" y="387"/>
                  </a:cubicBezTo>
                  <a:lnTo>
                    <a:pt x="278" y="103"/>
                  </a:lnTo>
                  <a:cubicBezTo>
                    <a:pt x="199" y="47"/>
                    <a:pt x="103" y="10"/>
                    <a:pt x="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547;p58">
              <a:extLst>
                <a:ext uri="{FF2B5EF4-FFF2-40B4-BE49-F238E27FC236}">
                  <a16:creationId xmlns:a16="http://schemas.microsoft.com/office/drawing/2014/main" id="{A90F95F4-06BC-F240-A358-E335047F4AA4}"/>
                </a:ext>
              </a:extLst>
            </p:cNvPr>
            <p:cNvSpPr/>
            <p:nvPr/>
          </p:nvSpPr>
          <p:spPr>
            <a:xfrm>
              <a:off x="4882329" y="2220690"/>
              <a:ext cx="9026" cy="34018"/>
            </a:xfrm>
            <a:custGeom>
              <a:avLst/>
              <a:gdLst/>
              <a:ahLst/>
              <a:cxnLst/>
              <a:rect l="l" t="t" r="r" b="b"/>
              <a:pathLst>
                <a:path w="281" h="1059" extrusionOk="0">
                  <a:moveTo>
                    <a:pt x="33" y="0"/>
                  </a:moveTo>
                  <a:cubicBezTo>
                    <a:pt x="13" y="0"/>
                    <a:pt x="1" y="10"/>
                    <a:pt x="1" y="44"/>
                  </a:cubicBezTo>
                  <a:lnTo>
                    <a:pt x="1" y="920"/>
                  </a:lnTo>
                  <a:cubicBezTo>
                    <a:pt x="1" y="995"/>
                    <a:pt x="63" y="1059"/>
                    <a:pt x="140" y="1059"/>
                  </a:cubicBezTo>
                  <a:cubicBezTo>
                    <a:pt x="218" y="1059"/>
                    <a:pt x="280" y="995"/>
                    <a:pt x="280" y="920"/>
                  </a:cubicBezTo>
                  <a:lnTo>
                    <a:pt x="280" y="44"/>
                  </a:lnTo>
                  <a:cubicBezTo>
                    <a:pt x="280" y="11"/>
                    <a:pt x="268" y="1"/>
                    <a:pt x="248" y="1"/>
                  </a:cubicBezTo>
                  <a:cubicBezTo>
                    <a:pt x="223" y="1"/>
                    <a:pt x="184" y="17"/>
                    <a:pt x="140" y="17"/>
                  </a:cubicBezTo>
                  <a:cubicBezTo>
                    <a:pt x="97" y="17"/>
                    <a:pt x="58" y="0"/>
                    <a:pt x="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548;p58">
              <a:extLst>
                <a:ext uri="{FF2B5EF4-FFF2-40B4-BE49-F238E27FC236}">
                  <a16:creationId xmlns:a16="http://schemas.microsoft.com/office/drawing/2014/main" id="{FAF4A4AA-6828-434B-9074-2FEC398F6B68}"/>
                </a:ext>
              </a:extLst>
            </p:cNvPr>
            <p:cNvSpPr/>
            <p:nvPr/>
          </p:nvSpPr>
          <p:spPr>
            <a:xfrm>
              <a:off x="4868420" y="2267559"/>
              <a:ext cx="37262" cy="17121"/>
            </a:xfrm>
            <a:custGeom>
              <a:avLst/>
              <a:gdLst/>
              <a:ahLst/>
              <a:cxnLst/>
              <a:rect l="l" t="t" r="r" b="b"/>
              <a:pathLst>
                <a:path w="1160" h="533" extrusionOk="0">
                  <a:moveTo>
                    <a:pt x="267" y="1"/>
                  </a:moveTo>
                  <a:cubicBezTo>
                    <a:pt x="110" y="11"/>
                    <a:pt x="1" y="180"/>
                    <a:pt x="1" y="340"/>
                  </a:cubicBezTo>
                  <a:lnTo>
                    <a:pt x="8" y="532"/>
                  </a:lnTo>
                  <a:lnTo>
                    <a:pt x="1133" y="532"/>
                  </a:lnTo>
                  <a:lnTo>
                    <a:pt x="1140" y="311"/>
                  </a:lnTo>
                  <a:cubicBezTo>
                    <a:pt x="1140" y="305"/>
                    <a:pt x="1159" y="288"/>
                    <a:pt x="1159" y="282"/>
                  </a:cubicBezTo>
                  <a:cubicBezTo>
                    <a:pt x="1150" y="124"/>
                    <a:pt x="1022" y="1"/>
                    <a:pt x="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549;p58">
              <a:extLst>
                <a:ext uri="{FF2B5EF4-FFF2-40B4-BE49-F238E27FC236}">
                  <a16:creationId xmlns:a16="http://schemas.microsoft.com/office/drawing/2014/main" id="{3E4B4293-F17A-294B-9195-239B1632D5E2}"/>
                </a:ext>
              </a:extLst>
            </p:cNvPr>
            <p:cNvSpPr/>
            <p:nvPr/>
          </p:nvSpPr>
          <p:spPr>
            <a:xfrm>
              <a:off x="4867938" y="2267527"/>
              <a:ext cx="37744" cy="17892"/>
            </a:xfrm>
            <a:custGeom>
              <a:avLst/>
              <a:gdLst/>
              <a:ahLst/>
              <a:cxnLst/>
              <a:rect l="l" t="t" r="r" b="b"/>
              <a:pathLst>
                <a:path w="1175" h="557" extrusionOk="0">
                  <a:moveTo>
                    <a:pt x="281" y="0"/>
                  </a:moveTo>
                  <a:cubicBezTo>
                    <a:pt x="125" y="9"/>
                    <a:pt x="0" y="139"/>
                    <a:pt x="0" y="297"/>
                  </a:cubicBezTo>
                  <a:lnTo>
                    <a:pt x="0" y="556"/>
                  </a:lnTo>
                  <a:lnTo>
                    <a:pt x="1174" y="556"/>
                  </a:lnTo>
                  <a:lnTo>
                    <a:pt x="1174" y="297"/>
                  </a:lnTo>
                  <a:lnTo>
                    <a:pt x="1174" y="278"/>
                  </a:lnTo>
                  <a:lnTo>
                    <a:pt x="355" y="278"/>
                  </a:lnTo>
                  <a:cubicBezTo>
                    <a:pt x="353" y="279"/>
                    <a:pt x="351" y="279"/>
                    <a:pt x="350" y="279"/>
                  </a:cubicBezTo>
                  <a:cubicBezTo>
                    <a:pt x="310" y="279"/>
                    <a:pt x="281" y="245"/>
                    <a:pt x="281" y="205"/>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550;p58">
              <a:extLst>
                <a:ext uri="{FF2B5EF4-FFF2-40B4-BE49-F238E27FC236}">
                  <a16:creationId xmlns:a16="http://schemas.microsoft.com/office/drawing/2014/main" id="{F3637A92-FEB1-5249-B73D-5792D25E4BDA}"/>
                </a:ext>
              </a:extLst>
            </p:cNvPr>
            <p:cNvSpPr/>
            <p:nvPr/>
          </p:nvSpPr>
          <p:spPr>
            <a:xfrm>
              <a:off x="4869126" y="2205271"/>
              <a:ext cx="36555" cy="18760"/>
            </a:xfrm>
            <a:custGeom>
              <a:avLst/>
              <a:gdLst/>
              <a:ahLst/>
              <a:cxnLst/>
              <a:rect l="l" t="t" r="r" b="b"/>
              <a:pathLst>
                <a:path w="1138" h="584" extrusionOk="0">
                  <a:moveTo>
                    <a:pt x="1" y="0"/>
                  </a:moveTo>
                  <a:lnTo>
                    <a:pt x="1" y="279"/>
                  </a:lnTo>
                  <a:cubicBezTo>
                    <a:pt x="1" y="444"/>
                    <a:pt x="135" y="578"/>
                    <a:pt x="299" y="578"/>
                  </a:cubicBezTo>
                  <a:lnTo>
                    <a:pt x="794" y="583"/>
                  </a:lnTo>
                  <a:cubicBezTo>
                    <a:pt x="953" y="583"/>
                    <a:pt x="1128" y="491"/>
                    <a:pt x="1137" y="336"/>
                  </a:cubicBezTo>
                  <a:lnTo>
                    <a:pt x="1137" y="317"/>
                  </a:lnTo>
                  <a:lnTo>
                    <a:pt x="1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551;p58">
              <a:extLst>
                <a:ext uri="{FF2B5EF4-FFF2-40B4-BE49-F238E27FC236}">
                  <a16:creationId xmlns:a16="http://schemas.microsoft.com/office/drawing/2014/main" id="{D00E7260-0693-634F-A0A2-FDAF5ACE8393}"/>
                </a:ext>
              </a:extLst>
            </p:cNvPr>
            <p:cNvSpPr/>
            <p:nvPr/>
          </p:nvSpPr>
          <p:spPr>
            <a:xfrm>
              <a:off x="4790872" y="2283718"/>
              <a:ext cx="197457" cy="200669"/>
            </a:xfrm>
            <a:custGeom>
              <a:avLst/>
              <a:gdLst/>
              <a:ahLst/>
              <a:cxnLst/>
              <a:rect l="l" t="t" r="r" b="b"/>
              <a:pathLst>
                <a:path w="6147" h="6247" extrusionOk="0">
                  <a:moveTo>
                    <a:pt x="2985" y="0"/>
                  </a:moveTo>
                  <a:cubicBezTo>
                    <a:pt x="2784" y="0"/>
                    <a:pt x="2589" y="18"/>
                    <a:pt x="2399" y="54"/>
                  </a:cubicBezTo>
                  <a:cubicBezTo>
                    <a:pt x="2089" y="112"/>
                    <a:pt x="1797" y="214"/>
                    <a:pt x="1525" y="358"/>
                  </a:cubicBezTo>
                  <a:cubicBezTo>
                    <a:pt x="1525" y="358"/>
                    <a:pt x="0" y="1257"/>
                    <a:pt x="0" y="3210"/>
                  </a:cubicBezTo>
                  <a:cubicBezTo>
                    <a:pt x="0" y="4954"/>
                    <a:pt x="1241" y="6247"/>
                    <a:pt x="2985" y="6247"/>
                  </a:cubicBezTo>
                  <a:cubicBezTo>
                    <a:pt x="4086" y="6247"/>
                    <a:pt x="5006" y="5590"/>
                    <a:pt x="5006" y="5590"/>
                  </a:cubicBezTo>
                  <a:cubicBezTo>
                    <a:pt x="5703" y="5010"/>
                    <a:pt x="6147" y="4136"/>
                    <a:pt x="6147" y="3159"/>
                  </a:cubicBezTo>
                  <a:cubicBezTo>
                    <a:pt x="6147" y="1616"/>
                    <a:pt x="5040" y="329"/>
                    <a:pt x="3573" y="54"/>
                  </a:cubicBezTo>
                  <a:cubicBezTo>
                    <a:pt x="3383" y="18"/>
                    <a:pt x="3187" y="0"/>
                    <a:pt x="2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552;p58">
              <a:extLst>
                <a:ext uri="{FF2B5EF4-FFF2-40B4-BE49-F238E27FC236}">
                  <a16:creationId xmlns:a16="http://schemas.microsoft.com/office/drawing/2014/main" id="{534909E4-B0BE-6E40-98FF-CAEC51AEB13C}"/>
                </a:ext>
              </a:extLst>
            </p:cNvPr>
            <p:cNvSpPr/>
            <p:nvPr/>
          </p:nvSpPr>
          <p:spPr>
            <a:xfrm>
              <a:off x="4805039" y="2399942"/>
              <a:ext cx="27111" cy="40057"/>
            </a:xfrm>
            <a:custGeom>
              <a:avLst/>
              <a:gdLst/>
              <a:ahLst/>
              <a:cxnLst/>
              <a:rect l="l" t="t" r="r" b="b"/>
              <a:pathLst>
                <a:path w="844" h="1247" extrusionOk="0">
                  <a:moveTo>
                    <a:pt x="49" y="0"/>
                  </a:moveTo>
                  <a:cubicBezTo>
                    <a:pt x="15" y="0"/>
                    <a:pt x="1" y="90"/>
                    <a:pt x="1" y="90"/>
                  </a:cubicBezTo>
                  <a:lnTo>
                    <a:pt x="389" y="952"/>
                  </a:lnTo>
                  <a:cubicBezTo>
                    <a:pt x="389" y="952"/>
                    <a:pt x="570" y="1120"/>
                    <a:pt x="654" y="1161"/>
                  </a:cubicBezTo>
                  <a:cubicBezTo>
                    <a:pt x="715" y="1191"/>
                    <a:pt x="778" y="1219"/>
                    <a:pt x="843" y="1246"/>
                  </a:cubicBezTo>
                  <a:cubicBezTo>
                    <a:pt x="704" y="909"/>
                    <a:pt x="606" y="528"/>
                    <a:pt x="558" y="120"/>
                  </a:cubicBezTo>
                  <a:cubicBezTo>
                    <a:pt x="371" y="85"/>
                    <a:pt x="203" y="46"/>
                    <a:pt x="56" y="1"/>
                  </a:cubicBezTo>
                  <a:cubicBezTo>
                    <a:pt x="53" y="1"/>
                    <a:pt x="5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553;p58">
              <a:extLst>
                <a:ext uri="{FF2B5EF4-FFF2-40B4-BE49-F238E27FC236}">
                  <a16:creationId xmlns:a16="http://schemas.microsoft.com/office/drawing/2014/main" id="{5168CBFA-4B54-6446-B413-D1EA5FB82F04}"/>
                </a:ext>
              </a:extLst>
            </p:cNvPr>
            <p:cNvSpPr/>
            <p:nvPr/>
          </p:nvSpPr>
          <p:spPr>
            <a:xfrm>
              <a:off x="4788875" y="2386025"/>
              <a:ext cx="37174" cy="51199"/>
            </a:xfrm>
            <a:custGeom>
              <a:avLst/>
              <a:gdLst/>
              <a:ahLst/>
              <a:cxnLst/>
              <a:rect l="l" t="t" r="r" b="b"/>
              <a:pathLst>
                <a:path w="1267" h="1621" extrusionOk="0">
                  <a:moveTo>
                    <a:pt x="0" y="1"/>
                  </a:moveTo>
                  <a:cubicBezTo>
                    <a:pt x="3" y="661"/>
                    <a:pt x="499" y="1253"/>
                    <a:pt x="1267" y="1621"/>
                  </a:cubicBezTo>
                  <a:cubicBezTo>
                    <a:pt x="993" y="1284"/>
                    <a:pt x="788" y="891"/>
                    <a:pt x="669" y="461"/>
                  </a:cubicBezTo>
                  <a:cubicBezTo>
                    <a:pt x="252" y="334"/>
                    <a:pt x="1" y="1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554;p58">
              <a:extLst>
                <a:ext uri="{FF2B5EF4-FFF2-40B4-BE49-F238E27FC236}">
                  <a16:creationId xmlns:a16="http://schemas.microsoft.com/office/drawing/2014/main" id="{AE4A7E82-CEB5-5A47-B597-9CB03797706C}"/>
                </a:ext>
              </a:extLst>
            </p:cNvPr>
            <p:cNvSpPr/>
            <p:nvPr/>
          </p:nvSpPr>
          <p:spPr>
            <a:xfrm>
              <a:off x="4801666" y="2330490"/>
              <a:ext cx="30484" cy="41181"/>
            </a:xfrm>
            <a:custGeom>
              <a:avLst/>
              <a:gdLst/>
              <a:ahLst/>
              <a:cxnLst/>
              <a:rect l="l" t="t" r="r" b="b"/>
              <a:pathLst>
                <a:path w="949" h="1282" extrusionOk="0">
                  <a:moveTo>
                    <a:pt x="948" y="1"/>
                  </a:moveTo>
                  <a:cubicBezTo>
                    <a:pt x="653" y="121"/>
                    <a:pt x="392" y="271"/>
                    <a:pt x="175" y="448"/>
                  </a:cubicBezTo>
                  <a:cubicBezTo>
                    <a:pt x="116" y="494"/>
                    <a:pt x="78" y="571"/>
                    <a:pt x="78" y="571"/>
                  </a:cubicBezTo>
                  <a:lnTo>
                    <a:pt x="0" y="1222"/>
                  </a:lnTo>
                  <a:cubicBezTo>
                    <a:pt x="0" y="1222"/>
                    <a:pt x="16" y="1281"/>
                    <a:pt x="44" y="1281"/>
                  </a:cubicBezTo>
                  <a:cubicBezTo>
                    <a:pt x="46" y="1281"/>
                    <a:pt x="49" y="1281"/>
                    <a:pt x="51" y="1280"/>
                  </a:cubicBezTo>
                  <a:cubicBezTo>
                    <a:pt x="223" y="1222"/>
                    <a:pt x="429" y="1169"/>
                    <a:pt x="663" y="1124"/>
                  </a:cubicBezTo>
                  <a:cubicBezTo>
                    <a:pt x="711" y="717"/>
                    <a:pt x="811" y="336"/>
                    <a:pt x="9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555;p58">
              <a:extLst>
                <a:ext uri="{FF2B5EF4-FFF2-40B4-BE49-F238E27FC236}">
                  <a16:creationId xmlns:a16="http://schemas.microsoft.com/office/drawing/2014/main" id="{E6B269B4-3CEA-D04D-81DA-40B15242745B}"/>
                </a:ext>
              </a:extLst>
            </p:cNvPr>
            <p:cNvSpPr/>
            <p:nvPr/>
          </p:nvSpPr>
          <p:spPr>
            <a:xfrm>
              <a:off x="4788975" y="2344750"/>
              <a:ext cx="18350" cy="40726"/>
            </a:xfrm>
            <a:custGeom>
              <a:avLst/>
              <a:gdLst/>
              <a:ahLst/>
              <a:cxnLst/>
              <a:rect l="l" t="t" r="r" b="b"/>
              <a:pathLst>
                <a:path w="684" h="1259" extrusionOk="0">
                  <a:moveTo>
                    <a:pt x="683" y="1"/>
                  </a:moveTo>
                  <a:lnTo>
                    <a:pt x="683" y="1"/>
                  </a:lnTo>
                  <a:cubicBezTo>
                    <a:pt x="259" y="343"/>
                    <a:pt x="3" y="787"/>
                    <a:pt x="0" y="1259"/>
                  </a:cubicBezTo>
                  <a:cubicBezTo>
                    <a:pt x="1" y="1101"/>
                    <a:pt x="208" y="955"/>
                    <a:pt x="559" y="835"/>
                  </a:cubicBezTo>
                  <a:cubicBezTo>
                    <a:pt x="565" y="545"/>
                    <a:pt x="607" y="267"/>
                    <a:pt x="6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556;p58">
              <a:extLst>
                <a:ext uri="{FF2B5EF4-FFF2-40B4-BE49-F238E27FC236}">
                  <a16:creationId xmlns:a16="http://schemas.microsoft.com/office/drawing/2014/main" id="{918EAFF1-4F0B-8E41-9BD3-30D3E16E1864}"/>
                </a:ext>
              </a:extLst>
            </p:cNvPr>
            <p:cNvSpPr/>
            <p:nvPr/>
          </p:nvSpPr>
          <p:spPr>
            <a:xfrm>
              <a:off x="4832055" y="2439969"/>
              <a:ext cx="41759" cy="30741"/>
            </a:xfrm>
            <a:custGeom>
              <a:avLst/>
              <a:gdLst/>
              <a:ahLst/>
              <a:cxnLst/>
              <a:rect l="l" t="t" r="r" b="b"/>
              <a:pathLst>
                <a:path w="1300" h="957" extrusionOk="0">
                  <a:moveTo>
                    <a:pt x="1" y="0"/>
                  </a:moveTo>
                  <a:lnTo>
                    <a:pt x="1" y="0"/>
                  </a:lnTo>
                  <a:cubicBezTo>
                    <a:pt x="33" y="80"/>
                    <a:pt x="69" y="157"/>
                    <a:pt x="105" y="232"/>
                  </a:cubicBezTo>
                  <a:lnTo>
                    <a:pt x="286" y="439"/>
                  </a:lnTo>
                  <a:lnTo>
                    <a:pt x="1110" y="951"/>
                  </a:lnTo>
                  <a:cubicBezTo>
                    <a:pt x="1110" y="951"/>
                    <a:pt x="1157" y="956"/>
                    <a:pt x="1204" y="956"/>
                  </a:cubicBezTo>
                  <a:cubicBezTo>
                    <a:pt x="1252" y="956"/>
                    <a:pt x="1300" y="951"/>
                    <a:pt x="1292" y="930"/>
                  </a:cubicBezTo>
                  <a:cubicBezTo>
                    <a:pt x="1230" y="752"/>
                    <a:pt x="1172" y="533"/>
                    <a:pt x="1124" y="284"/>
                  </a:cubicBezTo>
                  <a:cubicBezTo>
                    <a:pt x="717" y="236"/>
                    <a:pt x="337" y="138"/>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557;p58">
              <a:extLst>
                <a:ext uri="{FF2B5EF4-FFF2-40B4-BE49-F238E27FC236}">
                  <a16:creationId xmlns:a16="http://schemas.microsoft.com/office/drawing/2014/main" id="{7D21A5AB-F096-8A4D-9D56-CF59100D121B}"/>
                </a:ext>
              </a:extLst>
            </p:cNvPr>
            <p:cNvSpPr/>
            <p:nvPr/>
          </p:nvSpPr>
          <p:spPr>
            <a:xfrm>
              <a:off x="4835428" y="2447389"/>
              <a:ext cx="51396" cy="39382"/>
            </a:xfrm>
            <a:custGeom>
              <a:avLst/>
              <a:gdLst/>
              <a:ahLst/>
              <a:cxnLst/>
              <a:rect l="l" t="t" r="r" b="b"/>
              <a:pathLst>
                <a:path w="1600" h="1226" extrusionOk="0">
                  <a:moveTo>
                    <a:pt x="0" y="1"/>
                  </a:moveTo>
                  <a:lnTo>
                    <a:pt x="0" y="1"/>
                  </a:lnTo>
                  <a:cubicBezTo>
                    <a:pt x="371" y="744"/>
                    <a:pt x="948" y="1226"/>
                    <a:pt x="1600" y="1226"/>
                  </a:cubicBezTo>
                  <a:cubicBezTo>
                    <a:pt x="1448" y="1226"/>
                    <a:pt x="1307" y="1032"/>
                    <a:pt x="1187" y="700"/>
                  </a:cubicBezTo>
                  <a:cubicBezTo>
                    <a:pt x="741" y="555"/>
                    <a:pt x="336" y="31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558;p58">
              <a:extLst>
                <a:ext uri="{FF2B5EF4-FFF2-40B4-BE49-F238E27FC236}">
                  <a16:creationId xmlns:a16="http://schemas.microsoft.com/office/drawing/2014/main" id="{BDC7B427-591C-564F-98CF-0C029ABC7C23}"/>
                </a:ext>
              </a:extLst>
            </p:cNvPr>
            <p:cNvSpPr/>
            <p:nvPr/>
          </p:nvSpPr>
          <p:spPr>
            <a:xfrm>
              <a:off x="4898102" y="2439969"/>
              <a:ext cx="43430" cy="36074"/>
            </a:xfrm>
            <a:custGeom>
              <a:avLst/>
              <a:gdLst/>
              <a:ahLst/>
              <a:cxnLst/>
              <a:rect l="l" t="t" r="r" b="b"/>
              <a:pathLst>
                <a:path w="1352" h="1123" extrusionOk="0">
                  <a:moveTo>
                    <a:pt x="1351" y="0"/>
                  </a:moveTo>
                  <a:cubicBezTo>
                    <a:pt x="1017" y="138"/>
                    <a:pt x="636" y="236"/>
                    <a:pt x="226" y="285"/>
                  </a:cubicBezTo>
                  <a:cubicBezTo>
                    <a:pt x="164" y="608"/>
                    <a:pt x="89" y="878"/>
                    <a:pt x="2" y="1076"/>
                  </a:cubicBezTo>
                  <a:cubicBezTo>
                    <a:pt x="1" y="1082"/>
                    <a:pt x="32" y="1111"/>
                    <a:pt x="32" y="1111"/>
                  </a:cubicBezTo>
                  <a:lnTo>
                    <a:pt x="503" y="1122"/>
                  </a:lnTo>
                  <a:cubicBezTo>
                    <a:pt x="503" y="1122"/>
                    <a:pt x="622" y="1066"/>
                    <a:pt x="635" y="1053"/>
                  </a:cubicBezTo>
                  <a:cubicBezTo>
                    <a:pt x="927" y="799"/>
                    <a:pt x="1173" y="436"/>
                    <a:pt x="13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559;p58">
              <a:extLst>
                <a:ext uri="{FF2B5EF4-FFF2-40B4-BE49-F238E27FC236}">
                  <a16:creationId xmlns:a16="http://schemas.microsoft.com/office/drawing/2014/main" id="{45C2F37F-353F-C74E-9296-716C39410B4F}"/>
                </a:ext>
              </a:extLst>
            </p:cNvPr>
            <p:cNvSpPr/>
            <p:nvPr/>
          </p:nvSpPr>
          <p:spPr>
            <a:xfrm>
              <a:off x="4886795" y="2473827"/>
              <a:ext cx="31801" cy="12945"/>
            </a:xfrm>
            <a:custGeom>
              <a:avLst/>
              <a:gdLst/>
              <a:ahLst/>
              <a:cxnLst/>
              <a:rect l="l" t="t" r="r" b="b"/>
              <a:pathLst>
                <a:path w="990" h="403" extrusionOk="0">
                  <a:moveTo>
                    <a:pt x="990" y="0"/>
                  </a:moveTo>
                  <a:lnTo>
                    <a:pt x="990" y="0"/>
                  </a:lnTo>
                  <a:cubicBezTo>
                    <a:pt x="849" y="20"/>
                    <a:pt x="704" y="29"/>
                    <a:pt x="560" y="29"/>
                  </a:cubicBezTo>
                  <a:cubicBezTo>
                    <a:pt x="492" y="29"/>
                    <a:pt x="422" y="28"/>
                    <a:pt x="355" y="22"/>
                  </a:cubicBezTo>
                  <a:cubicBezTo>
                    <a:pt x="251" y="265"/>
                    <a:pt x="130" y="403"/>
                    <a:pt x="1" y="403"/>
                  </a:cubicBezTo>
                  <a:cubicBezTo>
                    <a:pt x="360" y="403"/>
                    <a:pt x="699" y="255"/>
                    <a:pt x="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560;p58">
              <a:extLst>
                <a:ext uri="{FF2B5EF4-FFF2-40B4-BE49-F238E27FC236}">
                  <a16:creationId xmlns:a16="http://schemas.microsoft.com/office/drawing/2014/main" id="{17A6507F-29E9-774C-BDF3-2A6E5A4CFA60}"/>
                </a:ext>
              </a:extLst>
            </p:cNvPr>
            <p:cNvSpPr/>
            <p:nvPr/>
          </p:nvSpPr>
          <p:spPr>
            <a:xfrm>
              <a:off x="4941502" y="2385197"/>
              <a:ext cx="46835" cy="54801"/>
            </a:xfrm>
            <a:custGeom>
              <a:avLst/>
              <a:gdLst/>
              <a:ahLst/>
              <a:cxnLst/>
              <a:rect l="l" t="t" r="r" b="b"/>
              <a:pathLst>
                <a:path w="1458" h="1706" extrusionOk="0">
                  <a:moveTo>
                    <a:pt x="1458" y="0"/>
                  </a:moveTo>
                  <a:cubicBezTo>
                    <a:pt x="1458" y="236"/>
                    <a:pt x="1002" y="443"/>
                    <a:pt x="287" y="580"/>
                  </a:cubicBezTo>
                  <a:cubicBezTo>
                    <a:pt x="238" y="987"/>
                    <a:pt x="139" y="1368"/>
                    <a:pt x="0" y="1705"/>
                  </a:cubicBezTo>
                  <a:cubicBezTo>
                    <a:pt x="876" y="1345"/>
                    <a:pt x="1458" y="715"/>
                    <a:pt x="1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561;p58">
              <a:extLst>
                <a:ext uri="{FF2B5EF4-FFF2-40B4-BE49-F238E27FC236}">
                  <a16:creationId xmlns:a16="http://schemas.microsoft.com/office/drawing/2014/main" id="{11D3F0AB-B475-6B43-B21D-AE4E508E82EA}"/>
                </a:ext>
              </a:extLst>
            </p:cNvPr>
            <p:cNvSpPr/>
            <p:nvPr/>
          </p:nvSpPr>
          <p:spPr>
            <a:xfrm>
              <a:off x="4941502" y="2330490"/>
              <a:ext cx="46835" cy="54705"/>
            </a:xfrm>
            <a:custGeom>
              <a:avLst/>
              <a:gdLst/>
              <a:ahLst/>
              <a:cxnLst/>
              <a:rect l="l" t="t" r="r" b="b"/>
              <a:pathLst>
                <a:path w="1458" h="1703" extrusionOk="0">
                  <a:moveTo>
                    <a:pt x="0" y="1"/>
                  </a:moveTo>
                  <a:cubicBezTo>
                    <a:pt x="141" y="336"/>
                    <a:pt x="238" y="717"/>
                    <a:pt x="287" y="1124"/>
                  </a:cubicBezTo>
                  <a:cubicBezTo>
                    <a:pt x="1002" y="1260"/>
                    <a:pt x="1458" y="1470"/>
                    <a:pt x="1458" y="1703"/>
                  </a:cubicBezTo>
                  <a:cubicBezTo>
                    <a:pt x="1458" y="988"/>
                    <a:pt x="877" y="36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562;p58">
              <a:extLst>
                <a:ext uri="{FF2B5EF4-FFF2-40B4-BE49-F238E27FC236}">
                  <a16:creationId xmlns:a16="http://schemas.microsoft.com/office/drawing/2014/main" id="{E55CE00F-A36D-E543-8190-DD164305C96B}"/>
                </a:ext>
              </a:extLst>
            </p:cNvPr>
            <p:cNvSpPr/>
            <p:nvPr/>
          </p:nvSpPr>
          <p:spPr>
            <a:xfrm>
              <a:off x="4863505" y="2320210"/>
              <a:ext cx="46642" cy="41695"/>
            </a:xfrm>
            <a:custGeom>
              <a:avLst/>
              <a:gdLst/>
              <a:ahLst/>
              <a:cxnLst/>
              <a:rect l="l" t="t" r="r" b="b"/>
              <a:pathLst>
                <a:path w="1452" h="1298" extrusionOk="0">
                  <a:moveTo>
                    <a:pt x="726" y="1"/>
                  </a:moveTo>
                  <a:cubicBezTo>
                    <a:pt x="529" y="1"/>
                    <a:pt x="335" y="12"/>
                    <a:pt x="147" y="34"/>
                  </a:cubicBezTo>
                  <a:cubicBezTo>
                    <a:pt x="79" y="399"/>
                    <a:pt x="25" y="827"/>
                    <a:pt x="1" y="1298"/>
                  </a:cubicBezTo>
                  <a:cubicBezTo>
                    <a:pt x="234" y="1285"/>
                    <a:pt x="477" y="1277"/>
                    <a:pt x="726" y="1277"/>
                  </a:cubicBezTo>
                  <a:cubicBezTo>
                    <a:pt x="976" y="1277"/>
                    <a:pt x="1218" y="1285"/>
                    <a:pt x="1451" y="1298"/>
                  </a:cubicBezTo>
                  <a:cubicBezTo>
                    <a:pt x="1426" y="827"/>
                    <a:pt x="1376" y="399"/>
                    <a:pt x="1305" y="34"/>
                  </a:cubicBezTo>
                  <a:cubicBezTo>
                    <a:pt x="1117" y="11"/>
                    <a:pt x="923" y="1"/>
                    <a:pt x="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563;p58">
              <a:extLst>
                <a:ext uri="{FF2B5EF4-FFF2-40B4-BE49-F238E27FC236}">
                  <a16:creationId xmlns:a16="http://schemas.microsoft.com/office/drawing/2014/main" id="{89F124D6-6AD2-E342-A728-28A3E6C89C7E}"/>
                </a:ext>
              </a:extLst>
            </p:cNvPr>
            <p:cNvSpPr/>
            <p:nvPr/>
          </p:nvSpPr>
          <p:spPr>
            <a:xfrm>
              <a:off x="4832120" y="2283718"/>
              <a:ext cx="54705" cy="46706"/>
            </a:xfrm>
            <a:custGeom>
              <a:avLst/>
              <a:gdLst/>
              <a:ahLst/>
              <a:cxnLst/>
              <a:rect l="l" t="t" r="r" b="b"/>
              <a:pathLst>
                <a:path w="1703" h="1454" extrusionOk="0">
                  <a:moveTo>
                    <a:pt x="1703" y="0"/>
                  </a:moveTo>
                  <a:cubicBezTo>
                    <a:pt x="989" y="0"/>
                    <a:pt x="359" y="581"/>
                    <a:pt x="0" y="1454"/>
                  </a:cubicBezTo>
                  <a:cubicBezTo>
                    <a:pt x="338" y="1318"/>
                    <a:pt x="717" y="1219"/>
                    <a:pt x="1124" y="1170"/>
                  </a:cubicBezTo>
                  <a:cubicBezTo>
                    <a:pt x="1260" y="455"/>
                    <a:pt x="1470" y="0"/>
                    <a:pt x="1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564;p58">
              <a:extLst>
                <a:ext uri="{FF2B5EF4-FFF2-40B4-BE49-F238E27FC236}">
                  <a16:creationId xmlns:a16="http://schemas.microsoft.com/office/drawing/2014/main" id="{7EB01117-D8EC-5047-9B3B-BC84557A1EAB}"/>
                </a:ext>
              </a:extLst>
            </p:cNvPr>
            <p:cNvSpPr/>
            <p:nvPr/>
          </p:nvSpPr>
          <p:spPr>
            <a:xfrm>
              <a:off x="4886795" y="2283750"/>
              <a:ext cx="54737" cy="46770"/>
            </a:xfrm>
            <a:custGeom>
              <a:avLst/>
              <a:gdLst/>
              <a:ahLst/>
              <a:cxnLst/>
              <a:rect l="l" t="t" r="r" b="b"/>
              <a:pathLst>
                <a:path w="1704" h="1456" extrusionOk="0">
                  <a:moveTo>
                    <a:pt x="3" y="1"/>
                  </a:moveTo>
                  <a:cubicBezTo>
                    <a:pt x="3" y="1"/>
                    <a:pt x="2" y="1"/>
                    <a:pt x="1" y="1"/>
                  </a:cubicBezTo>
                  <a:cubicBezTo>
                    <a:pt x="234" y="1"/>
                    <a:pt x="444" y="457"/>
                    <a:pt x="580" y="1172"/>
                  </a:cubicBezTo>
                  <a:cubicBezTo>
                    <a:pt x="987" y="1218"/>
                    <a:pt x="1367" y="1318"/>
                    <a:pt x="1703" y="1456"/>
                  </a:cubicBezTo>
                  <a:cubicBezTo>
                    <a:pt x="1346" y="581"/>
                    <a:pt x="717" y="1"/>
                    <a:pt x="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565;p58">
              <a:extLst>
                <a:ext uri="{FF2B5EF4-FFF2-40B4-BE49-F238E27FC236}">
                  <a16:creationId xmlns:a16="http://schemas.microsoft.com/office/drawing/2014/main" id="{FEC9535B-6E66-AC4D-916E-3D4472D56902}"/>
                </a:ext>
              </a:extLst>
            </p:cNvPr>
            <p:cNvSpPr/>
            <p:nvPr/>
          </p:nvSpPr>
          <p:spPr>
            <a:xfrm>
              <a:off x="4910149" y="2361875"/>
              <a:ext cx="41695" cy="46642"/>
            </a:xfrm>
            <a:custGeom>
              <a:avLst/>
              <a:gdLst/>
              <a:ahLst/>
              <a:cxnLst/>
              <a:rect l="l" t="t" r="r" b="b"/>
              <a:pathLst>
                <a:path w="1298" h="1452" extrusionOk="0">
                  <a:moveTo>
                    <a:pt x="0" y="1"/>
                  </a:moveTo>
                  <a:cubicBezTo>
                    <a:pt x="12" y="234"/>
                    <a:pt x="19" y="477"/>
                    <a:pt x="19" y="726"/>
                  </a:cubicBezTo>
                  <a:cubicBezTo>
                    <a:pt x="19" y="976"/>
                    <a:pt x="12" y="1218"/>
                    <a:pt x="0" y="1451"/>
                  </a:cubicBezTo>
                  <a:cubicBezTo>
                    <a:pt x="471" y="1427"/>
                    <a:pt x="899" y="1375"/>
                    <a:pt x="1263" y="1305"/>
                  </a:cubicBezTo>
                  <a:cubicBezTo>
                    <a:pt x="1286" y="1117"/>
                    <a:pt x="1298" y="923"/>
                    <a:pt x="1298" y="726"/>
                  </a:cubicBezTo>
                  <a:cubicBezTo>
                    <a:pt x="1298" y="529"/>
                    <a:pt x="1285" y="335"/>
                    <a:pt x="1263" y="147"/>
                  </a:cubicBezTo>
                  <a:cubicBezTo>
                    <a:pt x="899" y="79"/>
                    <a:pt x="471" y="25"/>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566;p58">
              <a:extLst>
                <a:ext uri="{FF2B5EF4-FFF2-40B4-BE49-F238E27FC236}">
                  <a16:creationId xmlns:a16="http://schemas.microsoft.com/office/drawing/2014/main" id="{FDDF8058-0377-E44B-AC58-06C533694F9E}"/>
                </a:ext>
              </a:extLst>
            </p:cNvPr>
            <p:cNvSpPr/>
            <p:nvPr/>
          </p:nvSpPr>
          <p:spPr>
            <a:xfrm>
              <a:off x="4821840" y="2361875"/>
              <a:ext cx="41695" cy="46642"/>
            </a:xfrm>
            <a:custGeom>
              <a:avLst/>
              <a:gdLst/>
              <a:ahLst/>
              <a:cxnLst/>
              <a:rect l="l" t="t" r="r" b="b"/>
              <a:pathLst>
                <a:path w="1298" h="1452" extrusionOk="0">
                  <a:moveTo>
                    <a:pt x="1298" y="1"/>
                  </a:moveTo>
                  <a:cubicBezTo>
                    <a:pt x="827" y="25"/>
                    <a:pt x="399" y="79"/>
                    <a:pt x="35" y="147"/>
                  </a:cubicBezTo>
                  <a:cubicBezTo>
                    <a:pt x="11" y="335"/>
                    <a:pt x="0" y="529"/>
                    <a:pt x="0" y="726"/>
                  </a:cubicBezTo>
                  <a:cubicBezTo>
                    <a:pt x="0" y="923"/>
                    <a:pt x="13" y="1117"/>
                    <a:pt x="35" y="1305"/>
                  </a:cubicBezTo>
                  <a:cubicBezTo>
                    <a:pt x="399" y="1375"/>
                    <a:pt x="827" y="1427"/>
                    <a:pt x="1298" y="1451"/>
                  </a:cubicBezTo>
                  <a:cubicBezTo>
                    <a:pt x="1284" y="1218"/>
                    <a:pt x="1277" y="976"/>
                    <a:pt x="1277" y="726"/>
                  </a:cubicBezTo>
                  <a:cubicBezTo>
                    <a:pt x="1277" y="477"/>
                    <a:pt x="1284" y="234"/>
                    <a:pt x="1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567;p58">
              <a:extLst>
                <a:ext uri="{FF2B5EF4-FFF2-40B4-BE49-F238E27FC236}">
                  <a16:creationId xmlns:a16="http://schemas.microsoft.com/office/drawing/2014/main" id="{D41A2CF5-4333-5040-B961-830163489FE9}"/>
                </a:ext>
              </a:extLst>
            </p:cNvPr>
            <p:cNvSpPr/>
            <p:nvPr/>
          </p:nvSpPr>
          <p:spPr>
            <a:xfrm>
              <a:off x="4863505" y="2408583"/>
              <a:ext cx="46642" cy="41695"/>
            </a:xfrm>
            <a:custGeom>
              <a:avLst/>
              <a:gdLst/>
              <a:ahLst/>
              <a:cxnLst/>
              <a:rect l="l" t="t" r="r" b="b"/>
              <a:pathLst>
                <a:path w="1452" h="1298" extrusionOk="0">
                  <a:moveTo>
                    <a:pt x="1" y="0"/>
                  </a:moveTo>
                  <a:lnTo>
                    <a:pt x="1" y="0"/>
                  </a:lnTo>
                  <a:cubicBezTo>
                    <a:pt x="25" y="471"/>
                    <a:pt x="79" y="899"/>
                    <a:pt x="147" y="1262"/>
                  </a:cubicBezTo>
                  <a:cubicBezTo>
                    <a:pt x="335" y="1286"/>
                    <a:pt x="529" y="1297"/>
                    <a:pt x="726" y="1297"/>
                  </a:cubicBezTo>
                  <a:cubicBezTo>
                    <a:pt x="923" y="1297"/>
                    <a:pt x="1117" y="1284"/>
                    <a:pt x="1305" y="1262"/>
                  </a:cubicBezTo>
                  <a:cubicBezTo>
                    <a:pt x="1376" y="899"/>
                    <a:pt x="1426" y="471"/>
                    <a:pt x="1451" y="0"/>
                  </a:cubicBezTo>
                  <a:lnTo>
                    <a:pt x="1451" y="0"/>
                  </a:lnTo>
                  <a:cubicBezTo>
                    <a:pt x="1218" y="12"/>
                    <a:pt x="976" y="19"/>
                    <a:pt x="726" y="19"/>
                  </a:cubicBezTo>
                  <a:cubicBezTo>
                    <a:pt x="477" y="19"/>
                    <a:pt x="234"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568;p58">
              <a:extLst>
                <a:ext uri="{FF2B5EF4-FFF2-40B4-BE49-F238E27FC236}">
                  <a16:creationId xmlns:a16="http://schemas.microsoft.com/office/drawing/2014/main" id="{00FA31CF-50AE-B146-9CB7-71AD71576FAE}"/>
                </a:ext>
              </a:extLst>
            </p:cNvPr>
            <p:cNvSpPr/>
            <p:nvPr/>
          </p:nvSpPr>
          <p:spPr>
            <a:xfrm>
              <a:off x="4830031" y="2189016"/>
              <a:ext cx="115256" cy="16929"/>
            </a:xfrm>
            <a:custGeom>
              <a:avLst/>
              <a:gdLst/>
              <a:ahLst/>
              <a:cxnLst/>
              <a:rect l="l" t="t" r="r" b="b"/>
              <a:pathLst>
                <a:path w="3588" h="527" extrusionOk="0">
                  <a:moveTo>
                    <a:pt x="232" y="1"/>
                  </a:moveTo>
                  <a:lnTo>
                    <a:pt x="52" y="28"/>
                  </a:lnTo>
                  <a:cubicBezTo>
                    <a:pt x="0" y="28"/>
                    <a:pt x="3" y="121"/>
                    <a:pt x="3" y="121"/>
                  </a:cubicBezTo>
                  <a:cubicBezTo>
                    <a:pt x="3" y="380"/>
                    <a:pt x="181" y="512"/>
                    <a:pt x="437" y="512"/>
                  </a:cubicBezTo>
                  <a:lnTo>
                    <a:pt x="3075" y="526"/>
                  </a:lnTo>
                  <a:cubicBezTo>
                    <a:pt x="3266" y="526"/>
                    <a:pt x="3547" y="282"/>
                    <a:pt x="3548" y="282"/>
                  </a:cubicBezTo>
                  <a:cubicBezTo>
                    <a:pt x="3548" y="280"/>
                    <a:pt x="3551" y="279"/>
                    <a:pt x="3551" y="276"/>
                  </a:cubicBezTo>
                  <a:cubicBezTo>
                    <a:pt x="3574" y="221"/>
                    <a:pt x="3587" y="160"/>
                    <a:pt x="3587" y="95"/>
                  </a:cubicBezTo>
                  <a:cubicBezTo>
                    <a:pt x="3587" y="43"/>
                    <a:pt x="3543" y="1"/>
                    <a:pt x="34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569;p58">
              <a:extLst>
                <a:ext uri="{FF2B5EF4-FFF2-40B4-BE49-F238E27FC236}">
                  <a16:creationId xmlns:a16="http://schemas.microsoft.com/office/drawing/2014/main" id="{0D0DDA7D-A754-1649-A818-92AD0A7EC918}"/>
                </a:ext>
              </a:extLst>
            </p:cNvPr>
            <p:cNvSpPr/>
            <p:nvPr/>
          </p:nvSpPr>
          <p:spPr>
            <a:xfrm>
              <a:off x="4828425" y="2189113"/>
              <a:ext cx="115609" cy="18021"/>
            </a:xfrm>
            <a:custGeom>
              <a:avLst/>
              <a:gdLst/>
              <a:ahLst/>
              <a:cxnLst/>
              <a:rect l="l" t="t" r="r" b="b"/>
              <a:pathLst>
                <a:path w="3599" h="561" extrusionOk="0">
                  <a:moveTo>
                    <a:pt x="95" y="1"/>
                  </a:moveTo>
                  <a:cubicBezTo>
                    <a:pt x="44" y="1"/>
                    <a:pt x="1" y="43"/>
                    <a:pt x="1" y="95"/>
                  </a:cubicBezTo>
                  <a:cubicBezTo>
                    <a:pt x="1" y="351"/>
                    <a:pt x="209" y="561"/>
                    <a:pt x="469" y="561"/>
                  </a:cubicBezTo>
                  <a:lnTo>
                    <a:pt x="3171" y="561"/>
                  </a:lnTo>
                  <a:cubicBezTo>
                    <a:pt x="3364" y="561"/>
                    <a:pt x="3526" y="445"/>
                    <a:pt x="3598" y="282"/>
                  </a:cubicBezTo>
                  <a:lnTo>
                    <a:pt x="515" y="279"/>
                  </a:lnTo>
                  <a:cubicBezTo>
                    <a:pt x="385" y="279"/>
                    <a:pt x="282" y="174"/>
                    <a:pt x="282" y="46"/>
                  </a:cubicBezTo>
                  <a:lnTo>
                    <a:pt x="28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570;p58">
              <a:extLst>
                <a:ext uri="{FF2B5EF4-FFF2-40B4-BE49-F238E27FC236}">
                  <a16:creationId xmlns:a16="http://schemas.microsoft.com/office/drawing/2014/main" id="{86109AD1-2258-C145-B300-141CA11609BB}"/>
                </a:ext>
              </a:extLst>
            </p:cNvPr>
            <p:cNvSpPr/>
            <p:nvPr/>
          </p:nvSpPr>
          <p:spPr>
            <a:xfrm>
              <a:off x="4990331" y="2440611"/>
              <a:ext cx="45742" cy="44972"/>
            </a:xfrm>
            <a:custGeom>
              <a:avLst/>
              <a:gdLst/>
              <a:ahLst/>
              <a:cxnLst/>
              <a:rect l="l" t="t" r="r" b="b"/>
              <a:pathLst>
                <a:path w="1424" h="1400" extrusionOk="0">
                  <a:moveTo>
                    <a:pt x="694" y="0"/>
                  </a:moveTo>
                  <a:cubicBezTo>
                    <a:pt x="672" y="0"/>
                    <a:pt x="649" y="11"/>
                    <a:pt x="636" y="34"/>
                  </a:cubicBezTo>
                  <a:lnTo>
                    <a:pt x="546" y="195"/>
                  </a:lnTo>
                  <a:cubicBezTo>
                    <a:pt x="503" y="273"/>
                    <a:pt x="446" y="347"/>
                    <a:pt x="382" y="410"/>
                  </a:cubicBezTo>
                  <a:cubicBezTo>
                    <a:pt x="319" y="474"/>
                    <a:pt x="287" y="526"/>
                    <a:pt x="207" y="569"/>
                  </a:cubicBezTo>
                  <a:lnTo>
                    <a:pt x="47" y="659"/>
                  </a:lnTo>
                  <a:cubicBezTo>
                    <a:pt x="0" y="685"/>
                    <a:pt x="0" y="750"/>
                    <a:pt x="47" y="776"/>
                  </a:cubicBezTo>
                  <a:lnTo>
                    <a:pt x="207" y="866"/>
                  </a:lnTo>
                  <a:cubicBezTo>
                    <a:pt x="365" y="955"/>
                    <a:pt x="456" y="1047"/>
                    <a:pt x="546" y="1205"/>
                  </a:cubicBezTo>
                  <a:lnTo>
                    <a:pt x="636" y="1366"/>
                  </a:lnTo>
                  <a:cubicBezTo>
                    <a:pt x="649" y="1388"/>
                    <a:pt x="672" y="1399"/>
                    <a:pt x="694" y="1399"/>
                  </a:cubicBezTo>
                  <a:cubicBezTo>
                    <a:pt x="717" y="1399"/>
                    <a:pt x="739" y="1388"/>
                    <a:pt x="752" y="1366"/>
                  </a:cubicBezTo>
                  <a:lnTo>
                    <a:pt x="843" y="1205"/>
                  </a:lnTo>
                  <a:cubicBezTo>
                    <a:pt x="889" y="1121"/>
                    <a:pt x="961" y="1060"/>
                    <a:pt x="1028" y="1004"/>
                  </a:cubicBezTo>
                  <a:cubicBezTo>
                    <a:pt x="1089" y="955"/>
                    <a:pt x="1142" y="908"/>
                    <a:pt x="1216" y="866"/>
                  </a:cubicBezTo>
                  <a:lnTo>
                    <a:pt x="1378" y="775"/>
                  </a:lnTo>
                  <a:cubicBezTo>
                    <a:pt x="1423" y="750"/>
                    <a:pt x="1423" y="685"/>
                    <a:pt x="1378" y="659"/>
                  </a:cubicBezTo>
                  <a:lnTo>
                    <a:pt x="1216" y="569"/>
                  </a:lnTo>
                  <a:cubicBezTo>
                    <a:pt x="1060" y="481"/>
                    <a:pt x="930" y="352"/>
                    <a:pt x="843" y="195"/>
                  </a:cubicBezTo>
                  <a:lnTo>
                    <a:pt x="752" y="34"/>
                  </a:lnTo>
                  <a:cubicBezTo>
                    <a:pt x="739" y="11"/>
                    <a:pt x="717"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571;p58">
              <a:extLst>
                <a:ext uri="{FF2B5EF4-FFF2-40B4-BE49-F238E27FC236}">
                  <a16:creationId xmlns:a16="http://schemas.microsoft.com/office/drawing/2014/main" id="{054366C4-5D8E-A841-80A7-DD96106C1AA5}"/>
                </a:ext>
              </a:extLst>
            </p:cNvPr>
            <p:cNvSpPr/>
            <p:nvPr/>
          </p:nvSpPr>
          <p:spPr>
            <a:xfrm>
              <a:off x="4989206" y="2453782"/>
              <a:ext cx="34210" cy="32958"/>
            </a:xfrm>
            <a:custGeom>
              <a:avLst/>
              <a:gdLst/>
              <a:ahLst/>
              <a:cxnLst/>
              <a:rect l="l" t="t" r="r" b="b"/>
              <a:pathLst>
                <a:path w="1065" h="1026" extrusionOk="0">
                  <a:moveTo>
                    <a:pt x="417" y="0"/>
                  </a:moveTo>
                  <a:cubicBezTo>
                    <a:pt x="355" y="62"/>
                    <a:pt x="284" y="116"/>
                    <a:pt x="206" y="159"/>
                  </a:cubicBezTo>
                  <a:lnTo>
                    <a:pt x="45" y="251"/>
                  </a:lnTo>
                  <a:cubicBezTo>
                    <a:pt x="0" y="275"/>
                    <a:pt x="0" y="340"/>
                    <a:pt x="45" y="366"/>
                  </a:cubicBezTo>
                  <a:lnTo>
                    <a:pt x="206" y="456"/>
                  </a:lnTo>
                  <a:cubicBezTo>
                    <a:pt x="364" y="543"/>
                    <a:pt x="493" y="673"/>
                    <a:pt x="581" y="831"/>
                  </a:cubicBezTo>
                  <a:lnTo>
                    <a:pt x="671" y="992"/>
                  </a:lnTo>
                  <a:cubicBezTo>
                    <a:pt x="684" y="1014"/>
                    <a:pt x="707" y="1026"/>
                    <a:pt x="729" y="1026"/>
                  </a:cubicBezTo>
                  <a:cubicBezTo>
                    <a:pt x="752" y="1026"/>
                    <a:pt x="774" y="1014"/>
                    <a:pt x="787" y="992"/>
                  </a:cubicBezTo>
                  <a:lnTo>
                    <a:pt x="878" y="831"/>
                  </a:lnTo>
                  <a:cubicBezTo>
                    <a:pt x="927" y="740"/>
                    <a:pt x="989" y="660"/>
                    <a:pt x="1065" y="592"/>
                  </a:cubicBezTo>
                  <a:cubicBezTo>
                    <a:pt x="763" y="513"/>
                    <a:pt x="523" y="288"/>
                    <a:pt x="41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572;p58">
              <a:extLst>
                <a:ext uri="{FF2B5EF4-FFF2-40B4-BE49-F238E27FC236}">
                  <a16:creationId xmlns:a16="http://schemas.microsoft.com/office/drawing/2014/main" id="{E3C88ABD-8745-0C4B-B589-A3E97A52A9A0}"/>
                </a:ext>
              </a:extLst>
            </p:cNvPr>
            <p:cNvSpPr/>
            <p:nvPr/>
          </p:nvSpPr>
          <p:spPr>
            <a:xfrm>
              <a:off x="4975778" y="2222779"/>
              <a:ext cx="32155" cy="31673"/>
            </a:xfrm>
            <a:custGeom>
              <a:avLst/>
              <a:gdLst/>
              <a:ahLst/>
              <a:cxnLst/>
              <a:rect l="l" t="t" r="r" b="b"/>
              <a:pathLst>
                <a:path w="1001" h="986" extrusionOk="0">
                  <a:moveTo>
                    <a:pt x="481" y="0"/>
                  </a:moveTo>
                  <a:cubicBezTo>
                    <a:pt x="465" y="0"/>
                    <a:pt x="449" y="9"/>
                    <a:pt x="440" y="25"/>
                  </a:cubicBezTo>
                  <a:lnTo>
                    <a:pt x="377" y="140"/>
                  </a:lnTo>
                  <a:cubicBezTo>
                    <a:pt x="343" y="196"/>
                    <a:pt x="306" y="248"/>
                    <a:pt x="261" y="293"/>
                  </a:cubicBezTo>
                  <a:cubicBezTo>
                    <a:pt x="216" y="338"/>
                    <a:pt x="203" y="377"/>
                    <a:pt x="146" y="408"/>
                  </a:cubicBezTo>
                  <a:lnTo>
                    <a:pt x="32" y="470"/>
                  </a:lnTo>
                  <a:cubicBezTo>
                    <a:pt x="0" y="489"/>
                    <a:pt x="0" y="536"/>
                    <a:pt x="32" y="554"/>
                  </a:cubicBezTo>
                  <a:lnTo>
                    <a:pt x="146" y="618"/>
                  </a:lnTo>
                  <a:cubicBezTo>
                    <a:pt x="259" y="681"/>
                    <a:pt x="314" y="735"/>
                    <a:pt x="377" y="848"/>
                  </a:cubicBezTo>
                  <a:lnTo>
                    <a:pt x="440" y="961"/>
                  </a:lnTo>
                  <a:cubicBezTo>
                    <a:pt x="449" y="977"/>
                    <a:pt x="465" y="986"/>
                    <a:pt x="481" y="986"/>
                  </a:cubicBezTo>
                  <a:cubicBezTo>
                    <a:pt x="498" y="986"/>
                    <a:pt x="514" y="977"/>
                    <a:pt x="523" y="961"/>
                  </a:cubicBezTo>
                  <a:lnTo>
                    <a:pt x="586" y="848"/>
                  </a:lnTo>
                  <a:cubicBezTo>
                    <a:pt x="623" y="784"/>
                    <a:pt x="667" y="764"/>
                    <a:pt x="720" y="715"/>
                  </a:cubicBezTo>
                  <a:cubicBezTo>
                    <a:pt x="760" y="677"/>
                    <a:pt x="805" y="645"/>
                    <a:pt x="854" y="618"/>
                  </a:cubicBezTo>
                  <a:lnTo>
                    <a:pt x="967" y="554"/>
                  </a:lnTo>
                  <a:cubicBezTo>
                    <a:pt x="1000" y="536"/>
                    <a:pt x="1000" y="489"/>
                    <a:pt x="967" y="470"/>
                  </a:cubicBezTo>
                  <a:lnTo>
                    <a:pt x="854" y="408"/>
                  </a:lnTo>
                  <a:cubicBezTo>
                    <a:pt x="741" y="344"/>
                    <a:pt x="650" y="251"/>
                    <a:pt x="586" y="140"/>
                  </a:cubicBezTo>
                  <a:lnTo>
                    <a:pt x="523" y="25"/>
                  </a:lnTo>
                  <a:cubicBezTo>
                    <a:pt x="514" y="9"/>
                    <a:pt x="498" y="0"/>
                    <a:pt x="4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573;p58">
              <a:extLst>
                <a:ext uri="{FF2B5EF4-FFF2-40B4-BE49-F238E27FC236}">
                  <a16:creationId xmlns:a16="http://schemas.microsoft.com/office/drawing/2014/main" id="{D2E7F899-64C9-234B-9328-1BE0C14791EE}"/>
                </a:ext>
              </a:extLst>
            </p:cNvPr>
            <p:cNvSpPr/>
            <p:nvPr/>
          </p:nvSpPr>
          <p:spPr>
            <a:xfrm>
              <a:off x="4974558" y="2232127"/>
              <a:ext cx="24477" cy="23610"/>
            </a:xfrm>
            <a:custGeom>
              <a:avLst/>
              <a:gdLst/>
              <a:ahLst/>
              <a:cxnLst/>
              <a:rect l="l" t="t" r="r" b="b"/>
              <a:pathLst>
                <a:path w="762" h="735" extrusionOk="0">
                  <a:moveTo>
                    <a:pt x="299" y="1"/>
                  </a:moveTo>
                  <a:cubicBezTo>
                    <a:pt x="254" y="46"/>
                    <a:pt x="203" y="83"/>
                    <a:pt x="147" y="114"/>
                  </a:cubicBezTo>
                  <a:lnTo>
                    <a:pt x="32" y="179"/>
                  </a:lnTo>
                  <a:cubicBezTo>
                    <a:pt x="0" y="198"/>
                    <a:pt x="0" y="244"/>
                    <a:pt x="32" y="263"/>
                  </a:cubicBezTo>
                  <a:lnTo>
                    <a:pt x="147" y="328"/>
                  </a:lnTo>
                  <a:cubicBezTo>
                    <a:pt x="258" y="392"/>
                    <a:pt x="351" y="484"/>
                    <a:pt x="415" y="596"/>
                  </a:cubicBezTo>
                  <a:lnTo>
                    <a:pt x="480" y="710"/>
                  </a:lnTo>
                  <a:cubicBezTo>
                    <a:pt x="488" y="726"/>
                    <a:pt x="505" y="734"/>
                    <a:pt x="521" y="734"/>
                  </a:cubicBezTo>
                  <a:cubicBezTo>
                    <a:pt x="537" y="734"/>
                    <a:pt x="553" y="726"/>
                    <a:pt x="562" y="710"/>
                  </a:cubicBezTo>
                  <a:lnTo>
                    <a:pt x="627" y="596"/>
                  </a:lnTo>
                  <a:cubicBezTo>
                    <a:pt x="663" y="532"/>
                    <a:pt x="710" y="474"/>
                    <a:pt x="762" y="426"/>
                  </a:cubicBezTo>
                  <a:cubicBezTo>
                    <a:pt x="548" y="368"/>
                    <a:pt x="374" y="209"/>
                    <a:pt x="29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574;p58">
              <a:extLst>
                <a:ext uri="{FF2B5EF4-FFF2-40B4-BE49-F238E27FC236}">
                  <a16:creationId xmlns:a16="http://schemas.microsoft.com/office/drawing/2014/main" id="{C3451D1A-C445-F743-B649-F362A2274584}"/>
                </a:ext>
              </a:extLst>
            </p:cNvPr>
            <p:cNvSpPr/>
            <p:nvPr/>
          </p:nvSpPr>
          <p:spPr>
            <a:xfrm>
              <a:off x="4747601" y="2429368"/>
              <a:ext cx="32187" cy="31673"/>
            </a:xfrm>
            <a:custGeom>
              <a:avLst/>
              <a:gdLst/>
              <a:ahLst/>
              <a:cxnLst/>
              <a:rect l="l" t="t" r="r" b="b"/>
              <a:pathLst>
                <a:path w="1002" h="986" extrusionOk="0">
                  <a:moveTo>
                    <a:pt x="482" y="1"/>
                  </a:moveTo>
                  <a:cubicBezTo>
                    <a:pt x="465" y="1"/>
                    <a:pt x="449" y="9"/>
                    <a:pt x="440" y="25"/>
                  </a:cubicBezTo>
                  <a:lnTo>
                    <a:pt x="376" y="139"/>
                  </a:lnTo>
                  <a:cubicBezTo>
                    <a:pt x="344" y="196"/>
                    <a:pt x="306" y="248"/>
                    <a:pt x="262" y="293"/>
                  </a:cubicBezTo>
                  <a:cubicBezTo>
                    <a:pt x="215" y="339"/>
                    <a:pt x="204" y="377"/>
                    <a:pt x="147" y="407"/>
                  </a:cubicBezTo>
                  <a:lnTo>
                    <a:pt x="33" y="471"/>
                  </a:lnTo>
                  <a:cubicBezTo>
                    <a:pt x="1" y="490"/>
                    <a:pt x="1" y="536"/>
                    <a:pt x="33" y="553"/>
                  </a:cubicBezTo>
                  <a:lnTo>
                    <a:pt x="147" y="617"/>
                  </a:lnTo>
                  <a:cubicBezTo>
                    <a:pt x="259" y="681"/>
                    <a:pt x="315" y="734"/>
                    <a:pt x="377" y="847"/>
                  </a:cubicBezTo>
                  <a:lnTo>
                    <a:pt x="440" y="961"/>
                  </a:lnTo>
                  <a:cubicBezTo>
                    <a:pt x="449" y="977"/>
                    <a:pt x="465" y="985"/>
                    <a:pt x="482" y="985"/>
                  </a:cubicBezTo>
                  <a:cubicBezTo>
                    <a:pt x="498" y="985"/>
                    <a:pt x="514" y="977"/>
                    <a:pt x="524" y="961"/>
                  </a:cubicBezTo>
                  <a:lnTo>
                    <a:pt x="587" y="847"/>
                  </a:lnTo>
                  <a:cubicBezTo>
                    <a:pt x="623" y="783"/>
                    <a:pt x="668" y="763"/>
                    <a:pt x="720" y="715"/>
                  </a:cubicBezTo>
                  <a:cubicBezTo>
                    <a:pt x="761" y="676"/>
                    <a:pt x="806" y="644"/>
                    <a:pt x="855" y="617"/>
                  </a:cubicBezTo>
                  <a:lnTo>
                    <a:pt x="968" y="553"/>
                  </a:lnTo>
                  <a:cubicBezTo>
                    <a:pt x="1001" y="536"/>
                    <a:pt x="1001" y="488"/>
                    <a:pt x="968" y="471"/>
                  </a:cubicBezTo>
                  <a:lnTo>
                    <a:pt x="855" y="407"/>
                  </a:lnTo>
                  <a:cubicBezTo>
                    <a:pt x="742" y="343"/>
                    <a:pt x="650" y="252"/>
                    <a:pt x="587" y="139"/>
                  </a:cubicBezTo>
                  <a:lnTo>
                    <a:pt x="524" y="25"/>
                  </a:lnTo>
                  <a:cubicBezTo>
                    <a:pt x="514" y="9"/>
                    <a:pt x="498"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575;p58">
              <a:extLst>
                <a:ext uri="{FF2B5EF4-FFF2-40B4-BE49-F238E27FC236}">
                  <a16:creationId xmlns:a16="http://schemas.microsoft.com/office/drawing/2014/main" id="{4568AF40-58A1-6346-BBBC-FCBACDAA18FA}"/>
                </a:ext>
              </a:extLst>
            </p:cNvPr>
            <p:cNvSpPr/>
            <p:nvPr/>
          </p:nvSpPr>
          <p:spPr>
            <a:xfrm>
              <a:off x="4746348" y="2438716"/>
              <a:ext cx="24542" cy="23610"/>
            </a:xfrm>
            <a:custGeom>
              <a:avLst/>
              <a:gdLst/>
              <a:ahLst/>
              <a:cxnLst/>
              <a:rect l="l" t="t" r="r" b="b"/>
              <a:pathLst>
                <a:path w="764" h="735" extrusionOk="0">
                  <a:moveTo>
                    <a:pt x="299" y="0"/>
                  </a:moveTo>
                  <a:cubicBezTo>
                    <a:pt x="254" y="45"/>
                    <a:pt x="204" y="84"/>
                    <a:pt x="147" y="115"/>
                  </a:cubicBezTo>
                  <a:lnTo>
                    <a:pt x="34" y="180"/>
                  </a:lnTo>
                  <a:cubicBezTo>
                    <a:pt x="1" y="197"/>
                    <a:pt x="1" y="245"/>
                    <a:pt x="34" y="262"/>
                  </a:cubicBezTo>
                  <a:lnTo>
                    <a:pt x="147" y="327"/>
                  </a:lnTo>
                  <a:cubicBezTo>
                    <a:pt x="260" y="391"/>
                    <a:pt x="353" y="484"/>
                    <a:pt x="415" y="595"/>
                  </a:cubicBezTo>
                  <a:lnTo>
                    <a:pt x="482" y="710"/>
                  </a:lnTo>
                  <a:cubicBezTo>
                    <a:pt x="490" y="726"/>
                    <a:pt x="506" y="735"/>
                    <a:pt x="523" y="735"/>
                  </a:cubicBezTo>
                  <a:cubicBezTo>
                    <a:pt x="539" y="735"/>
                    <a:pt x="555" y="726"/>
                    <a:pt x="564" y="710"/>
                  </a:cubicBezTo>
                  <a:lnTo>
                    <a:pt x="629" y="595"/>
                  </a:lnTo>
                  <a:cubicBezTo>
                    <a:pt x="665" y="533"/>
                    <a:pt x="710" y="475"/>
                    <a:pt x="764" y="426"/>
                  </a:cubicBezTo>
                  <a:cubicBezTo>
                    <a:pt x="550" y="368"/>
                    <a:pt x="376" y="209"/>
                    <a:pt x="2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576;p58">
              <a:extLst>
                <a:ext uri="{FF2B5EF4-FFF2-40B4-BE49-F238E27FC236}">
                  <a16:creationId xmlns:a16="http://schemas.microsoft.com/office/drawing/2014/main" id="{6F872796-8918-5A4C-B664-81D964901D78}"/>
                </a:ext>
              </a:extLst>
            </p:cNvPr>
            <p:cNvSpPr/>
            <p:nvPr/>
          </p:nvSpPr>
          <p:spPr>
            <a:xfrm>
              <a:off x="4770538" y="2227244"/>
              <a:ext cx="50529" cy="49661"/>
            </a:xfrm>
            <a:custGeom>
              <a:avLst/>
              <a:gdLst/>
              <a:ahLst/>
              <a:cxnLst/>
              <a:rect l="l" t="t" r="r" b="b"/>
              <a:pathLst>
                <a:path w="1573" h="1546" extrusionOk="0">
                  <a:moveTo>
                    <a:pt x="770" y="0"/>
                  </a:moveTo>
                  <a:cubicBezTo>
                    <a:pt x="745" y="0"/>
                    <a:pt x="720" y="13"/>
                    <a:pt x="706" y="38"/>
                  </a:cubicBezTo>
                  <a:lnTo>
                    <a:pt x="606" y="216"/>
                  </a:lnTo>
                  <a:cubicBezTo>
                    <a:pt x="557" y="303"/>
                    <a:pt x="497" y="383"/>
                    <a:pt x="426" y="452"/>
                  </a:cubicBezTo>
                  <a:cubicBezTo>
                    <a:pt x="358" y="522"/>
                    <a:pt x="316" y="581"/>
                    <a:pt x="231" y="629"/>
                  </a:cubicBezTo>
                  <a:lnTo>
                    <a:pt x="54" y="728"/>
                  </a:lnTo>
                  <a:cubicBezTo>
                    <a:pt x="1" y="754"/>
                    <a:pt x="1" y="826"/>
                    <a:pt x="51" y="855"/>
                  </a:cubicBezTo>
                  <a:lnTo>
                    <a:pt x="229" y="955"/>
                  </a:lnTo>
                  <a:cubicBezTo>
                    <a:pt x="403" y="1052"/>
                    <a:pt x="507" y="1157"/>
                    <a:pt x="606" y="1331"/>
                  </a:cubicBezTo>
                  <a:lnTo>
                    <a:pt x="706" y="1508"/>
                  </a:lnTo>
                  <a:cubicBezTo>
                    <a:pt x="719" y="1533"/>
                    <a:pt x="743" y="1546"/>
                    <a:pt x="768" y="1546"/>
                  </a:cubicBezTo>
                  <a:cubicBezTo>
                    <a:pt x="793" y="1546"/>
                    <a:pt x="819" y="1533"/>
                    <a:pt x="833" y="1508"/>
                  </a:cubicBezTo>
                  <a:lnTo>
                    <a:pt x="933" y="1331"/>
                  </a:lnTo>
                  <a:cubicBezTo>
                    <a:pt x="988" y="1233"/>
                    <a:pt x="1057" y="1182"/>
                    <a:pt x="1140" y="1107"/>
                  </a:cubicBezTo>
                  <a:cubicBezTo>
                    <a:pt x="1202" y="1049"/>
                    <a:pt x="1272" y="998"/>
                    <a:pt x="1346" y="956"/>
                  </a:cubicBezTo>
                  <a:lnTo>
                    <a:pt x="1522" y="856"/>
                  </a:lnTo>
                  <a:cubicBezTo>
                    <a:pt x="1573" y="829"/>
                    <a:pt x="1573" y="756"/>
                    <a:pt x="1522" y="728"/>
                  </a:cubicBezTo>
                  <a:lnTo>
                    <a:pt x="1346" y="629"/>
                  </a:lnTo>
                  <a:cubicBezTo>
                    <a:pt x="1172" y="531"/>
                    <a:pt x="1028" y="387"/>
                    <a:pt x="933" y="216"/>
                  </a:cubicBezTo>
                  <a:lnTo>
                    <a:pt x="833" y="38"/>
                  </a:lnTo>
                  <a:cubicBezTo>
                    <a:pt x="820" y="13"/>
                    <a:pt x="795" y="0"/>
                    <a:pt x="7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577;p58">
              <a:extLst>
                <a:ext uri="{FF2B5EF4-FFF2-40B4-BE49-F238E27FC236}">
                  <a16:creationId xmlns:a16="http://schemas.microsoft.com/office/drawing/2014/main" id="{93C50526-6427-A54A-B848-8ECFDD242CFE}"/>
                </a:ext>
              </a:extLst>
            </p:cNvPr>
            <p:cNvSpPr/>
            <p:nvPr/>
          </p:nvSpPr>
          <p:spPr>
            <a:xfrm>
              <a:off x="4769285" y="2241732"/>
              <a:ext cx="37744" cy="36331"/>
            </a:xfrm>
            <a:custGeom>
              <a:avLst/>
              <a:gdLst/>
              <a:ahLst/>
              <a:cxnLst/>
              <a:rect l="l" t="t" r="r" b="b"/>
              <a:pathLst>
                <a:path w="1175" h="1131" extrusionOk="0">
                  <a:moveTo>
                    <a:pt x="461" y="0"/>
                  </a:moveTo>
                  <a:cubicBezTo>
                    <a:pt x="393" y="69"/>
                    <a:pt x="313" y="129"/>
                    <a:pt x="228" y="175"/>
                  </a:cubicBezTo>
                  <a:lnTo>
                    <a:pt x="51" y="275"/>
                  </a:lnTo>
                  <a:cubicBezTo>
                    <a:pt x="1" y="304"/>
                    <a:pt x="1" y="376"/>
                    <a:pt x="51" y="404"/>
                  </a:cubicBezTo>
                  <a:lnTo>
                    <a:pt x="228" y="504"/>
                  </a:lnTo>
                  <a:cubicBezTo>
                    <a:pt x="402" y="599"/>
                    <a:pt x="543" y="743"/>
                    <a:pt x="640" y="916"/>
                  </a:cubicBezTo>
                  <a:lnTo>
                    <a:pt x="740" y="1093"/>
                  </a:lnTo>
                  <a:cubicBezTo>
                    <a:pt x="755" y="1118"/>
                    <a:pt x="780" y="1131"/>
                    <a:pt x="805" y="1131"/>
                  </a:cubicBezTo>
                  <a:cubicBezTo>
                    <a:pt x="830" y="1131"/>
                    <a:pt x="855" y="1118"/>
                    <a:pt x="869" y="1093"/>
                  </a:cubicBezTo>
                  <a:lnTo>
                    <a:pt x="969" y="916"/>
                  </a:lnTo>
                  <a:cubicBezTo>
                    <a:pt x="1023" y="818"/>
                    <a:pt x="1094" y="730"/>
                    <a:pt x="1175" y="653"/>
                  </a:cubicBezTo>
                  <a:cubicBezTo>
                    <a:pt x="843" y="563"/>
                    <a:pt x="580" y="317"/>
                    <a:pt x="46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603;p58">
            <a:extLst>
              <a:ext uri="{FF2B5EF4-FFF2-40B4-BE49-F238E27FC236}">
                <a16:creationId xmlns:a16="http://schemas.microsoft.com/office/drawing/2014/main" id="{B162D8FF-519C-D647-9891-CE27D7B79674}"/>
              </a:ext>
            </a:extLst>
          </p:cNvPr>
          <p:cNvGrpSpPr/>
          <p:nvPr/>
        </p:nvGrpSpPr>
        <p:grpSpPr>
          <a:xfrm>
            <a:off x="59542" y="2203321"/>
            <a:ext cx="300190" cy="297269"/>
            <a:chOff x="3471600" y="2189273"/>
            <a:chExt cx="300190" cy="297269"/>
          </a:xfrm>
        </p:grpSpPr>
        <p:sp>
          <p:nvSpPr>
            <p:cNvPr id="235" name="Google Shape;3604;p58">
              <a:extLst>
                <a:ext uri="{FF2B5EF4-FFF2-40B4-BE49-F238E27FC236}">
                  <a16:creationId xmlns:a16="http://schemas.microsoft.com/office/drawing/2014/main" id="{012B1539-8842-994C-AA9A-1277721E5471}"/>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605;p58">
              <a:extLst>
                <a:ext uri="{FF2B5EF4-FFF2-40B4-BE49-F238E27FC236}">
                  <a16:creationId xmlns:a16="http://schemas.microsoft.com/office/drawing/2014/main" id="{195266C6-82F2-F44E-A2CE-16369A2511C8}"/>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606;p58">
              <a:extLst>
                <a:ext uri="{FF2B5EF4-FFF2-40B4-BE49-F238E27FC236}">
                  <a16:creationId xmlns:a16="http://schemas.microsoft.com/office/drawing/2014/main" id="{3F967900-B725-4D48-9EE0-87A64AF76E2A}"/>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607;p58">
              <a:extLst>
                <a:ext uri="{FF2B5EF4-FFF2-40B4-BE49-F238E27FC236}">
                  <a16:creationId xmlns:a16="http://schemas.microsoft.com/office/drawing/2014/main" id="{ECA37B8F-E58F-454D-8EEA-8149DF31DFB4}"/>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608;p58">
              <a:extLst>
                <a:ext uri="{FF2B5EF4-FFF2-40B4-BE49-F238E27FC236}">
                  <a16:creationId xmlns:a16="http://schemas.microsoft.com/office/drawing/2014/main" id="{95E8D752-AEF1-2944-9357-0A6DA32D676A}"/>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609;p58">
              <a:extLst>
                <a:ext uri="{FF2B5EF4-FFF2-40B4-BE49-F238E27FC236}">
                  <a16:creationId xmlns:a16="http://schemas.microsoft.com/office/drawing/2014/main" id="{A92C3E17-40E1-AB44-8113-B9FF6E87D928}"/>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610;p58">
              <a:extLst>
                <a:ext uri="{FF2B5EF4-FFF2-40B4-BE49-F238E27FC236}">
                  <a16:creationId xmlns:a16="http://schemas.microsoft.com/office/drawing/2014/main" id="{C651B048-AA57-BF49-958C-1B2D0650D48B}"/>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611;p58">
              <a:extLst>
                <a:ext uri="{FF2B5EF4-FFF2-40B4-BE49-F238E27FC236}">
                  <a16:creationId xmlns:a16="http://schemas.microsoft.com/office/drawing/2014/main" id="{40E73008-332E-E84A-83B8-9C95BBCDE8EF}"/>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710;p58">
            <a:extLst>
              <a:ext uri="{FF2B5EF4-FFF2-40B4-BE49-F238E27FC236}">
                <a16:creationId xmlns:a16="http://schemas.microsoft.com/office/drawing/2014/main" id="{CFFE5E2C-F98F-2F40-80BD-4C84663A3F9B}"/>
              </a:ext>
            </a:extLst>
          </p:cNvPr>
          <p:cNvGrpSpPr/>
          <p:nvPr/>
        </p:nvGrpSpPr>
        <p:grpSpPr>
          <a:xfrm>
            <a:off x="527242" y="2422904"/>
            <a:ext cx="245005" cy="297692"/>
            <a:chOff x="6038444" y="1543132"/>
            <a:chExt cx="245005" cy="297692"/>
          </a:xfrm>
        </p:grpSpPr>
        <p:sp>
          <p:nvSpPr>
            <p:cNvPr id="244" name="Google Shape;3711;p58">
              <a:extLst>
                <a:ext uri="{FF2B5EF4-FFF2-40B4-BE49-F238E27FC236}">
                  <a16:creationId xmlns:a16="http://schemas.microsoft.com/office/drawing/2014/main" id="{FC508255-F565-E245-8CD0-95F6B6D340D2}"/>
                </a:ext>
              </a:extLst>
            </p:cNvPr>
            <p:cNvSpPr/>
            <p:nvPr/>
          </p:nvSpPr>
          <p:spPr>
            <a:xfrm>
              <a:off x="6056433" y="1741979"/>
              <a:ext cx="209021" cy="24542"/>
            </a:xfrm>
            <a:custGeom>
              <a:avLst/>
              <a:gdLst/>
              <a:ahLst/>
              <a:cxnLst/>
              <a:rect l="l" t="t" r="r" b="b"/>
              <a:pathLst>
                <a:path w="6507" h="764" extrusionOk="0">
                  <a:moveTo>
                    <a:pt x="0" y="1"/>
                  </a:moveTo>
                  <a:lnTo>
                    <a:pt x="0" y="764"/>
                  </a:lnTo>
                  <a:lnTo>
                    <a:pt x="6506" y="764"/>
                  </a:lnTo>
                  <a:lnTo>
                    <a:pt x="65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12;p58">
              <a:extLst>
                <a:ext uri="{FF2B5EF4-FFF2-40B4-BE49-F238E27FC236}">
                  <a16:creationId xmlns:a16="http://schemas.microsoft.com/office/drawing/2014/main" id="{3231B177-B16B-6448-81BF-72331EDF4CD3}"/>
                </a:ext>
              </a:extLst>
            </p:cNvPr>
            <p:cNvSpPr/>
            <p:nvPr/>
          </p:nvSpPr>
          <p:spPr>
            <a:xfrm>
              <a:off x="6038701" y="1706129"/>
              <a:ext cx="244741" cy="38900"/>
            </a:xfrm>
            <a:custGeom>
              <a:avLst/>
              <a:gdLst/>
              <a:ahLst/>
              <a:cxnLst/>
              <a:rect l="l" t="t" r="r" b="b"/>
              <a:pathLst>
                <a:path w="7619" h="1211" extrusionOk="0">
                  <a:moveTo>
                    <a:pt x="3944" y="1"/>
                  </a:moveTo>
                  <a:lnTo>
                    <a:pt x="14" y="92"/>
                  </a:lnTo>
                  <a:lnTo>
                    <a:pt x="1" y="920"/>
                  </a:lnTo>
                  <a:cubicBezTo>
                    <a:pt x="1" y="1073"/>
                    <a:pt x="120" y="1204"/>
                    <a:pt x="273" y="1204"/>
                  </a:cubicBezTo>
                  <a:lnTo>
                    <a:pt x="290" y="1211"/>
                  </a:lnTo>
                  <a:lnTo>
                    <a:pt x="7338" y="1211"/>
                  </a:lnTo>
                  <a:cubicBezTo>
                    <a:pt x="7492" y="1211"/>
                    <a:pt x="7618" y="1083"/>
                    <a:pt x="7618" y="930"/>
                  </a:cubicBezTo>
                  <a:lnTo>
                    <a:pt x="7618" y="90"/>
                  </a:lnTo>
                  <a:lnTo>
                    <a:pt x="3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713;p58">
              <a:extLst>
                <a:ext uri="{FF2B5EF4-FFF2-40B4-BE49-F238E27FC236}">
                  <a16:creationId xmlns:a16="http://schemas.microsoft.com/office/drawing/2014/main" id="{4786C1D4-8EDF-FD44-AA6F-705E508DEFEE}"/>
                </a:ext>
              </a:extLst>
            </p:cNvPr>
            <p:cNvSpPr/>
            <p:nvPr/>
          </p:nvSpPr>
          <p:spPr>
            <a:xfrm>
              <a:off x="6038476" y="1706001"/>
              <a:ext cx="9669" cy="38997"/>
            </a:xfrm>
            <a:custGeom>
              <a:avLst/>
              <a:gdLst/>
              <a:ahLst/>
              <a:cxnLst/>
              <a:rect l="l" t="t" r="r" b="b"/>
              <a:pathLst>
                <a:path w="301" h="1214" extrusionOk="0">
                  <a:moveTo>
                    <a:pt x="150" y="0"/>
                  </a:moveTo>
                  <a:lnTo>
                    <a:pt x="1" y="93"/>
                  </a:lnTo>
                  <a:lnTo>
                    <a:pt x="1" y="933"/>
                  </a:lnTo>
                  <a:cubicBezTo>
                    <a:pt x="1" y="1087"/>
                    <a:pt x="128" y="1213"/>
                    <a:pt x="281" y="1213"/>
                  </a:cubicBezTo>
                  <a:lnTo>
                    <a:pt x="300" y="1213"/>
                  </a:lnTo>
                  <a:lnTo>
                    <a:pt x="300" y="94"/>
                  </a:lnTo>
                  <a:lnTo>
                    <a:pt x="15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714;p58">
              <a:extLst>
                <a:ext uri="{FF2B5EF4-FFF2-40B4-BE49-F238E27FC236}">
                  <a16:creationId xmlns:a16="http://schemas.microsoft.com/office/drawing/2014/main" id="{6F077E0C-5293-EB45-BFEA-168F876DF600}"/>
                </a:ext>
              </a:extLst>
            </p:cNvPr>
            <p:cNvSpPr/>
            <p:nvPr/>
          </p:nvSpPr>
          <p:spPr>
            <a:xfrm>
              <a:off x="6038993" y="1547332"/>
              <a:ext cx="244324" cy="164692"/>
            </a:xfrm>
            <a:custGeom>
              <a:avLst/>
              <a:gdLst/>
              <a:ahLst/>
              <a:cxnLst/>
              <a:rect l="l" t="t" r="r" b="b"/>
              <a:pathLst>
                <a:path w="7606" h="5127" extrusionOk="0">
                  <a:moveTo>
                    <a:pt x="277" y="1"/>
                  </a:moveTo>
                  <a:lnTo>
                    <a:pt x="259" y="11"/>
                  </a:lnTo>
                  <a:cubicBezTo>
                    <a:pt x="102" y="11"/>
                    <a:pt x="1" y="140"/>
                    <a:pt x="1" y="293"/>
                  </a:cubicBezTo>
                  <a:lnTo>
                    <a:pt x="46" y="5114"/>
                  </a:lnTo>
                  <a:lnTo>
                    <a:pt x="7565" y="5127"/>
                  </a:lnTo>
                  <a:lnTo>
                    <a:pt x="7605" y="4866"/>
                  </a:lnTo>
                  <a:lnTo>
                    <a:pt x="7605" y="280"/>
                  </a:lnTo>
                  <a:cubicBezTo>
                    <a:pt x="7605" y="127"/>
                    <a:pt x="7479" y="1"/>
                    <a:pt x="73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715;p58">
              <a:extLst>
                <a:ext uri="{FF2B5EF4-FFF2-40B4-BE49-F238E27FC236}">
                  <a16:creationId xmlns:a16="http://schemas.microsoft.com/office/drawing/2014/main" id="{32768E74-3668-4445-AFC5-71FA4E23C40F}"/>
                </a:ext>
              </a:extLst>
            </p:cNvPr>
            <p:cNvSpPr/>
            <p:nvPr/>
          </p:nvSpPr>
          <p:spPr>
            <a:xfrm>
              <a:off x="6038476" y="1543132"/>
              <a:ext cx="244966" cy="165913"/>
            </a:xfrm>
            <a:custGeom>
              <a:avLst/>
              <a:gdLst/>
              <a:ahLst/>
              <a:cxnLst/>
              <a:rect l="l" t="t" r="r" b="b"/>
              <a:pathLst>
                <a:path w="7626" h="5165" extrusionOk="0">
                  <a:moveTo>
                    <a:pt x="281" y="1"/>
                  </a:moveTo>
                  <a:cubicBezTo>
                    <a:pt x="127" y="1"/>
                    <a:pt x="1" y="127"/>
                    <a:pt x="1" y="280"/>
                  </a:cubicBezTo>
                  <a:lnTo>
                    <a:pt x="1" y="5164"/>
                  </a:lnTo>
                  <a:lnTo>
                    <a:pt x="7625" y="5164"/>
                  </a:lnTo>
                  <a:lnTo>
                    <a:pt x="7625" y="4866"/>
                  </a:lnTo>
                  <a:lnTo>
                    <a:pt x="355" y="4866"/>
                  </a:lnTo>
                  <a:cubicBezTo>
                    <a:pt x="325" y="4866"/>
                    <a:pt x="300" y="4840"/>
                    <a:pt x="300" y="4810"/>
                  </a:cubicBezTo>
                  <a:lnTo>
                    <a:pt x="30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716;p58">
              <a:extLst>
                <a:ext uri="{FF2B5EF4-FFF2-40B4-BE49-F238E27FC236}">
                  <a16:creationId xmlns:a16="http://schemas.microsoft.com/office/drawing/2014/main" id="{A0157D4B-72C6-004B-91DA-8B3430983A20}"/>
                </a:ext>
              </a:extLst>
            </p:cNvPr>
            <p:cNvSpPr/>
            <p:nvPr/>
          </p:nvSpPr>
          <p:spPr>
            <a:xfrm>
              <a:off x="6056369" y="1561089"/>
              <a:ext cx="209085" cy="130000"/>
            </a:xfrm>
            <a:custGeom>
              <a:avLst/>
              <a:gdLst/>
              <a:ahLst/>
              <a:cxnLst/>
              <a:rect l="l" t="t" r="r" b="b"/>
              <a:pathLst>
                <a:path w="6509" h="4047" extrusionOk="0">
                  <a:moveTo>
                    <a:pt x="57" y="0"/>
                  </a:moveTo>
                  <a:cubicBezTo>
                    <a:pt x="27" y="0"/>
                    <a:pt x="1" y="25"/>
                    <a:pt x="1" y="57"/>
                  </a:cubicBezTo>
                  <a:lnTo>
                    <a:pt x="1" y="3990"/>
                  </a:lnTo>
                  <a:cubicBezTo>
                    <a:pt x="1" y="4020"/>
                    <a:pt x="27" y="4047"/>
                    <a:pt x="57" y="4047"/>
                  </a:cubicBezTo>
                  <a:lnTo>
                    <a:pt x="6453" y="4047"/>
                  </a:lnTo>
                  <a:cubicBezTo>
                    <a:pt x="6485" y="4047"/>
                    <a:pt x="6508" y="4020"/>
                    <a:pt x="6508" y="3990"/>
                  </a:cubicBezTo>
                  <a:lnTo>
                    <a:pt x="6508" y="57"/>
                  </a:lnTo>
                  <a:cubicBezTo>
                    <a:pt x="6508" y="25"/>
                    <a:pt x="6484" y="0"/>
                    <a:pt x="6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717;p58">
              <a:extLst>
                <a:ext uri="{FF2B5EF4-FFF2-40B4-BE49-F238E27FC236}">
                  <a16:creationId xmlns:a16="http://schemas.microsoft.com/office/drawing/2014/main" id="{119FC6C7-8F77-394C-9D9C-21943B601685}"/>
                </a:ext>
              </a:extLst>
            </p:cNvPr>
            <p:cNvSpPr/>
            <p:nvPr/>
          </p:nvSpPr>
          <p:spPr>
            <a:xfrm>
              <a:off x="6072977" y="1577216"/>
              <a:ext cx="176385" cy="97363"/>
            </a:xfrm>
            <a:custGeom>
              <a:avLst/>
              <a:gdLst/>
              <a:ahLst/>
              <a:cxnLst/>
              <a:rect l="l" t="t" r="r" b="b"/>
              <a:pathLst>
                <a:path w="5491" h="3031" extrusionOk="0">
                  <a:moveTo>
                    <a:pt x="251" y="1"/>
                  </a:moveTo>
                  <a:lnTo>
                    <a:pt x="62" y="8"/>
                  </a:lnTo>
                  <a:cubicBezTo>
                    <a:pt x="31" y="8"/>
                    <a:pt x="5" y="34"/>
                    <a:pt x="5" y="64"/>
                  </a:cubicBezTo>
                  <a:lnTo>
                    <a:pt x="1" y="2974"/>
                  </a:lnTo>
                  <a:cubicBezTo>
                    <a:pt x="1" y="3005"/>
                    <a:pt x="25" y="3031"/>
                    <a:pt x="56" y="3031"/>
                  </a:cubicBezTo>
                  <a:lnTo>
                    <a:pt x="5419" y="3029"/>
                  </a:lnTo>
                  <a:cubicBezTo>
                    <a:pt x="5451" y="3029"/>
                    <a:pt x="5476" y="3005"/>
                    <a:pt x="5477" y="2973"/>
                  </a:cubicBezTo>
                  <a:lnTo>
                    <a:pt x="5490" y="2779"/>
                  </a:lnTo>
                  <a:lnTo>
                    <a:pt x="5490" y="57"/>
                  </a:lnTo>
                  <a:cubicBezTo>
                    <a:pt x="5490" y="27"/>
                    <a:pt x="5466" y="1"/>
                    <a:pt x="5434" y="1"/>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18;p58">
              <a:extLst>
                <a:ext uri="{FF2B5EF4-FFF2-40B4-BE49-F238E27FC236}">
                  <a16:creationId xmlns:a16="http://schemas.microsoft.com/office/drawing/2014/main" id="{58FD9956-62BB-6F4A-808C-59B9A8C822C1}"/>
                </a:ext>
              </a:extLst>
            </p:cNvPr>
            <p:cNvSpPr/>
            <p:nvPr/>
          </p:nvSpPr>
          <p:spPr>
            <a:xfrm>
              <a:off x="6072624" y="1577216"/>
              <a:ext cx="176674" cy="97652"/>
            </a:xfrm>
            <a:custGeom>
              <a:avLst/>
              <a:gdLst/>
              <a:ahLst/>
              <a:cxnLst/>
              <a:rect l="l" t="t" r="r" b="b"/>
              <a:pathLst>
                <a:path w="5500" h="3040" extrusionOk="0">
                  <a:moveTo>
                    <a:pt x="57" y="1"/>
                  </a:moveTo>
                  <a:cubicBezTo>
                    <a:pt x="25" y="1"/>
                    <a:pt x="0" y="27"/>
                    <a:pt x="0" y="57"/>
                  </a:cubicBezTo>
                  <a:lnTo>
                    <a:pt x="0" y="2983"/>
                  </a:lnTo>
                  <a:cubicBezTo>
                    <a:pt x="0" y="3015"/>
                    <a:pt x="25" y="3039"/>
                    <a:pt x="57" y="3039"/>
                  </a:cubicBezTo>
                  <a:lnTo>
                    <a:pt x="5443" y="3039"/>
                  </a:lnTo>
                  <a:cubicBezTo>
                    <a:pt x="5474" y="3039"/>
                    <a:pt x="5500" y="3015"/>
                    <a:pt x="5500" y="2983"/>
                  </a:cubicBezTo>
                  <a:lnTo>
                    <a:pt x="5500" y="2779"/>
                  </a:lnTo>
                  <a:lnTo>
                    <a:pt x="298" y="2779"/>
                  </a:lnTo>
                  <a:cubicBezTo>
                    <a:pt x="277" y="2779"/>
                    <a:pt x="261" y="2761"/>
                    <a:pt x="261" y="2741"/>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719;p58">
              <a:extLst>
                <a:ext uri="{FF2B5EF4-FFF2-40B4-BE49-F238E27FC236}">
                  <a16:creationId xmlns:a16="http://schemas.microsoft.com/office/drawing/2014/main" id="{1EC6E2A0-C1D9-B343-9206-22B289965C36}"/>
                </a:ext>
              </a:extLst>
            </p:cNvPr>
            <p:cNvSpPr/>
            <p:nvPr/>
          </p:nvSpPr>
          <p:spPr>
            <a:xfrm>
              <a:off x="6038861" y="1763470"/>
              <a:ext cx="244581" cy="76773"/>
            </a:xfrm>
            <a:custGeom>
              <a:avLst/>
              <a:gdLst/>
              <a:ahLst/>
              <a:cxnLst/>
              <a:rect l="l" t="t" r="r" b="b"/>
              <a:pathLst>
                <a:path w="7614" h="2390" extrusionOk="0">
                  <a:moveTo>
                    <a:pt x="269" y="1"/>
                  </a:moveTo>
                  <a:lnTo>
                    <a:pt x="187" y="14"/>
                  </a:lnTo>
                  <a:cubicBezTo>
                    <a:pt x="83" y="14"/>
                    <a:pt x="0" y="98"/>
                    <a:pt x="0" y="200"/>
                  </a:cubicBezTo>
                  <a:lnTo>
                    <a:pt x="32" y="2172"/>
                  </a:lnTo>
                  <a:cubicBezTo>
                    <a:pt x="32" y="2276"/>
                    <a:pt x="116" y="2359"/>
                    <a:pt x="219" y="2359"/>
                  </a:cubicBezTo>
                  <a:lnTo>
                    <a:pt x="7408" y="2389"/>
                  </a:lnTo>
                  <a:cubicBezTo>
                    <a:pt x="7512" y="2389"/>
                    <a:pt x="7595" y="2307"/>
                    <a:pt x="7593" y="2204"/>
                  </a:cubicBezTo>
                  <a:lnTo>
                    <a:pt x="7613" y="2126"/>
                  </a:lnTo>
                  <a:lnTo>
                    <a:pt x="7613" y="1845"/>
                  </a:lnTo>
                  <a:lnTo>
                    <a:pt x="7542" y="280"/>
                  </a:lnTo>
                  <a:cubicBezTo>
                    <a:pt x="7542" y="177"/>
                    <a:pt x="7458" y="93"/>
                    <a:pt x="7356" y="93"/>
                  </a:cubicBezTo>
                  <a:lnTo>
                    <a:pt x="2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720;p58">
              <a:extLst>
                <a:ext uri="{FF2B5EF4-FFF2-40B4-BE49-F238E27FC236}">
                  <a16:creationId xmlns:a16="http://schemas.microsoft.com/office/drawing/2014/main" id="{68428A30-36AC-0042-8974-76419CF02818}"/>
                </a:ext>
              </a:extLst>
            </p:cNvPr>
            <p:cNvSpPr/>
            <p:nvPr/>
          </p:nvSpPr>
          <p:spPr>
            <a:xfrm>
              <a:off x="6165430" y="1763470"/>
              <a:ext cx="118018" cy="35945"/>
            </a:xfrm>
            <a:custGeom>
              <a:avLst/>
              <a:gdLst/>
              <a:ahLst/>
              <a:cxnLst/>
              <a:rect l="l" t="t" r="r" b="b"/>
              <a:pathLst>
                <a:path w="3674" h="1119" extrusionOk="0">
                  <a:moveTo>
                    <a:pt x="1" y="1"/>
                  </a:moveTo>
                  <a:lnTo>
                    <a:pt x="1" y="1118"/>
                  </a:lnTo>
                  <a:lnTo>
                    <a:pt x="3673" y="1118"/>
                  </a:lnTo>
                  <a:lnTo>
                    <a:pt x="3673" y="187"/>
                  </a:lnTo>
                  <a:cubicBezTo>
                    <a:pt x="3673" y="86"/>
                    <a:pt x="3589" y="1"/>
                    <a:pt x="3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21;p58">
              <a:extLst>
                <a:ext uri="{FF2B5EF4-FFF2-40B4-BE49-F238E27FC236}">
                  <a16:creationId xmlns:a16="http://schemas.microsoft.com/office/drawing/2014/main" id="{61B5D089-3E58-9F41-822F-57E377DEF49F}"/>
                </a:ext>
              </a:extLst>
            </p:cNvPr>
            <p:cNvSpPr/>
            <p:nvPr/>
          </p:nvSpPr>
          <p:spPr>
            <a:xfrm>
              <a:off x="6162603" y="1763470"/>
              <a:ext cx="120845" cy="39703"/>
            </a:xfrm>
            <a:custGeom>
              <a:avLst/>
              <a:gdLst/>
              <a:ahLst/>
              <a:cxnLst/>
              <a:rect l="l" t="t" r="r" b="b"/>
              <a:pathLst>
                <a:path w="3762" h="1236" extrusionOk="0">
                  <a:moveTo>
                    <a:pt x="89" y="1"/>
                  </a:moveTo>
                  <a:lnTo>
                    <a:pt x="0" y="483"/>
                  </a:lnTo>
                  <a:lnTo>
                    <a:pt x="89" y="1120"/>
                  </a:lnTo>
                  <a:lnTo>
                    <a:pt x="1985" y="1235"/>
                  </a:lnTo>
                  <a:lnTo>
                    <a:pt x="3761" y="1120"/>
                  </a:lnTo>
                  <a:lnTo>
                    <a:pt x="3761" y="859"/>
                  </a:lnTo>
                  <a:lnTo>
                    <a:pt x="3761" y="858"/>
                  </a:lnTo>
                  <a:lnTo>
                    <a:pt x="406" y="858"/>
                  </a:lnTo>
                  <a:cubicBezTo>
                    <a:pt x="375" y="858"/>
                    <a:pt x="349" y="831"/>
                    <a:pt x="349" y="801"/>
                  </a:cubicBezTo>
                  <a:lnTo>
                    <a:pt x="34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722;p58">
              <a:extLst>
                <a:ext uri="{FF2B5EF4-FFF2-40B4-BE49-F238E27FC236}">
                  <a16:creationId xmlns:a16="http://schemas.microsoft.com/office/drawing/2014/main" id="{84FF4638-DEA7-9A48-9128-3B8F8CA05D61}"/>
                </a:ext>
              </a:extLst>
            </p:cNvPr>
            <p:cNvSpPr/>
            <p:nvPr/>
          </p:nvSpPr>
          <p:spPr>
            <a:xfrm>
              <a:off x="6038444" y="1763502"/>
              <a:ext cx="244998" cy="77319"/>
            </a:xfrm>
            <a:custGeom>
              <a:avLst/>
              <a:gdLst/>
              <a:ahLst/>
              <a:cxnLst/>
              <a:rect l="l" t="t" r="r" b="b"/>
              <a:pathLst>
                <a:path w="7627" h="2407" extrusionOk="0">
                  <a:moveTo>
                    <a:pt x="187" y="1"/>
                  </a:moveTo>
                  <a:cubicBezTo>
                    <a:pt x="84" y="1"/>
                    <a:pt x="0" y="85"/>
                    <a:pt x="0" y="188"/>
                  </a:cubicBezTo>
                  <a:lnTo>
                    <a:pt x="0" y="2220"/>
                  </a:lnTo>
                  <a:cubicBezTo>
                    <a:pt x="0" y="2323"/>
                    <a:pt x="84" y="2407"/>
                    <a:pt x="187" y="2407"/>
                  </a:cubicBezTo>
                  <a:lnTo>
                    <a:pt x="456" y="2407"/>
                  </a:lnTo>
                  <a:lnTo>
                    <a:pt x="591" y="2356"/>
                  </a:lnTo>
                  <a:lnTo>
                    <a:pt x="736" y="2407"/>
                  </a:lnTo>
                  <a:lnTo>
                    <a:pt x="1015" y="2407"/>
                  </a:lnTo>
                  <a:lnTo>
                    <a:pt x="1142" y="2356"/>
                  </a:lnTo>
                  <a:lnTo>
                    <a:pt x="1296" y="2407"/>
                  </a:lnTo>
                  <a:lnTo>
                    <a:pt x="1577" y="2407"/>
                  </a:lnTo>
                  <a:lnTo>
                    <a:pt x="1736" y="2356"/>
                  </a:lnTo>
                  <a:lnTo>
                    <a:pt x="1858" y="2407"/>
                  </a:lnTo>
                  <a:lnTo>
                    <a:pt x="2137" y="2407"/>
                  </a:lnTo>
                  <a:lnTo>
                    <a:pt x="2289" y="2356"/>
                  </a:lnTo>
                  <a:lnTo>
                    <a:pt x="2416" y="2407"/>
                  </a:lnTo>
                  <a:lnTo>
                    <a:pt x="2697" y="2407"/>
                  </a:lnTo>
                  <a:lnTo>
                    <a:pt x="2842" y="2356"/>
                  </a:lnTo>
                  <a:lnTo>
                    <a:pt x="2975" y="2407"/>
                  </a:lnTo>
                  <a:lnTo>
                    <a:pt x="7440" y="2407"/>
                  </a:lnTo>
                  <a:cubicBezTo>
                    <a:pt x="7542" y="2407"/>
                    <a:pt x="7626" y="2323"/>
                    <a:pt x="7626" y="2220"/>
                  </a:cubicBezTo>
                  <a:lnTo>
                    <a:pt x="7626" y="2126"/>
                  </a:lnTo>
                  <a:lnTo>
                    <a:pt x="355" y="2126"/>
                  </a:lnTo>
                  <a:cubicBezTo>
                    <a:pt x="313" y="2126"/>
                    <a:pt x="281" y="2094"/>
                    <a:pt x="281" y="2052"/>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723;p58">
              <a:extLst>
                <a:ext uri="{FF2B5EF4-FFF2-40B4-BE49-F238E27FC236}">
                  <a16:creationId xmlns:a16="http://schemas.microsoft.com/office/drawing/2014/main" id="{482D4145-04D5-6146-AD6D-6CBEA9D5EAE4}"/>
                </a:ext>
              </a:extLst>
            </p:cNvPr>
            <p:cNvSpPr/>
            <p:nvPr/>
          </p:nvSpPr>
          <p:spPr>
            <a:xfrm>
              <a:off x="6165430" y="1799417"/>
              <a:ext cx="118018" cy="23385"/>
            </a:xfrm>
            <a:custGeom>
              <a:avLst/>
              <a:gdLst/>
              <a:ahLst/>
              <a:cxnLst/>
              <a:rect l="l" t="t" r="r" b="b"/>
              <a:pathLst>
                <a:path w="3674" h="728" extrusionOk="0">
                  <a:moveTo>
                    <a:pt x="1" y="1"/>
                  </a:moveTo>
                  <a:lnTo>
                    <a:pt x="1" y="727"/>
                  </a:lnTo>
                  <a:lnTo>
                    <a:pt x="3673" y="727"/>
                  </a:lnTo>
                  <a:lnTo>
                    <a:pt x="3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24;p58">
              <a:extLst>
                <a:ext uri="{FF2B5EF4-FFF2-40B4-BE49-F238E27FC236}">
                  <a16:creationId xmlns:a16="http://schemas.microsoft.com/office/drawing/2014/main" id="{F8B17645-B271-3642-9A92-9EF4649B95E8}"/>
                </a:ext>
              </a:extLst>
            </p:cNvPr>
            <p:cNvSpPr/>
            <p:nvPr/>
          </p:nvSpPr>
          <p:spPr>
            <a:xfrm>
              <a:off x="6172048" y="1805938"/>
              <a:ext cx="104880" cy="10311"/>
            </a:xfrm>
            <a:custGeom>
              <a:avLst/>
              <a:gdLst/>
              <a:ahLst/>
              <a:cxnLst/>
              <a:rect l="l" t="t" r="r" b="b"/>
              <a:pathLst>
                <a:path w="3265" h="321" extrusionOk="0">
                  <a:moveTo>
                    <a:pt x="38" y="0"/>
                  </a:moveTo>
                  <a:cubicBezTo>
                    <a:pt x="16" y="0"/>
                    <a:pt x="0" y="18"/>
                    <a:pt x="0" y="38"/>
                  </a:cubicBezTo>
                  <a:lnTo>
                    <a:pt x="0" y="282"/>
                  </a:lnTo>
                  <a:cubicBezTo>
                    <a:pt x="0" y="304"/>
                    <a:pt x="16" y="320"/>
                    <a:pt x="38" y="320"/>
                  </a:cubicBezTo>
                  <a:lnTo>
                    <a:pt x="3226" y="320"/>
                  </a:lnTo>
                  <a:cubicBezTo>
                    <a:pt x="3247" y="320"/>
                    <a:pt x="3265" y="303"/>
                    <a:pt x="3265" y="282"/>
                  </a:cubicBezTo>
                  <a:lnTo>
                    <a:pt x="3265" y="38"/>
                  </a:lnTo>
                  <a:cubicBezTo>
                    <a:pt x="3265" y="16"/>
                    <a:pt x="3246" y="0"/>
                    <a:pt x="322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725;p58">
              <a:extLst>
                <a:ext uri="{FF2B5EF4-FFF2-40B4-BE49-F238E27FC236}">
                  <a16:creationId xmlns:a16="http://schemas.microsoft.com/office/drawing/2014/main" id="{3641C24E-509F-0B4C-BB71-DC212EC91CF2}"/>
                </a:ext>
              </a:extLst>
            </p:cNvPr>
            <p:cNvSpPr/>
            <p:nvPr/>
          </p:nvSpPr>
          <p:spPr>
            <a:xfrm>
              <a:off x="6099576" y="1722512"/>
              <a:ext cx="20687" cy="8994"/>
            </a:xfrm>
            <a:custGeom>
              <a:avLst/>
              <a:gdLst/>
              <a:ahLst/>
              <a:cxnLst/>
              <a:rect l="l" t="t" r="r" b="b"/>
              <a:pathLst>
                <a:path w="644" h="280" extrusionOk="0">
                  <a:moveTo>
                    <a:pt x="140" y="0"/>
                  </a:moveTo>
                  <a:cubicBezTo>
                    <a:pt x="65" y="0"/>
                    <a:pt x="1" y="62"/>
                    <a:pt x="1" y="139"/>
                  </a:cubicBezTo>
                  <a:cubicBezTo>
                    <a:pt x="1" y="216"/>
                    <a:pt x="63" y="280"/>
                    <a:pt x="140" y="280"/>
                  </a:cubicBezTo>
                  <a:lnTo>
                    <a:pt x="503" y="280"/>
                  </a:lnTo>
                  <a:cubicBezTo>
                    <a:pt x="581" y="280"/>
                    <a:pt x="644" y="217"/>
                    <a:pt x="644" y="139"/>
                  </a:cubicBezTo>
                  <a:cubicBezTo>
                    <a:pt x="644" y="64"/>
                    <a:pt x="581" y="0"/>
                    <a:pt x="50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726;p58">
              <a:extLst>
                <a:ext uri="{FF2B5EF4-FFF2-40B4-BE49-F238E27FC236}">
                  <a16:creationId xmlns:a16="http://schemas.microsoft.com/office/drawing/2014/main" id="{8DC33259-48F1-B945-8C3B-7E8CCDCCF67B}"/>
                </a:ext>
              </a:extLst>
            </p:cNvPr>
            <p:cNvSpPr/>
            <p:nvPr/>
          </p:nvSpPr>
          <p:spPr>
            <a:xfrm>
              <a:off x="6051968" y="1722512"/>
              <a:ext cx="38611" cy="8994"/>
            </a:xfrm>
            <a:custGeom>
              <a:avLst/>
              <a:gdLst/>
              <a:ahLst/>
              <a:cxnLst/>
              <a:rect l="l" t="t" r="r" b="b"/>
              <a:pathLst>
                <a:path w="1202" h="280" extrusionOk="0">
                  <a:moveTo>
                    <a:pt x="139" y="0"/>
                  </a:moveTo>
                  <a:cubicBezTo>
                    <a:pt x="64" y="0"/>
                    <a:pt x="0" y="62"/>
                    <a:pt x="0" y="139"/>
                  </a:cubicBezTo>
                  <a:cubicBezTo>
                    <a:pt x="0" y="216"/>
                    <a:pt x="63" y="280"/>
                    <a:pt x="139" y="280"/>
                  </a:cubicBezTo>
                  <a:lnTo>
                    <a:pt x="1063" y="280"/>
                  </a:lnTo>
                  <a:cubicBezTo>
                    <a:pt x="1141" y="280"/>
                    <a:pt x="1202" y="217"/>
                    <a:pt x="1202" y="139"/>
                  </a:cubicBezTo>
                  <a:cubicBezTo>
                    <a:pt x="1202" y="64"/>
                    <a:pt x="1141" y="0"/>
                    <a:pt x="106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27;p58">
              <a:extLst>
                <a:ext uri="{FF2B5EF4-FFF2-40B4-BE49-F238E27FC236}">
                  <a16:creationId xmlns:a16="http://schemas.microsoft.com/office/drawing/2014/main" id="{D34D4D7A-36F4-B145-8051-F62DF2767321}"/>
                </a:ext>
              </a:extLst>
            </p:cNvPr>
            <p:cNvSpPr/>
            <p:nvPr/>
          </p:nvSpPr>
          <p:spPr>
            <a:xfrm>
              <a:off x="6207063" y="1722512"/>
              <a:ext cx="8994" cy="8962"/>
            </a:xfrm>
            <a:custGeom>
              <a:avLst/>
              <a:gdLst/>
              <a:ahLst/>
              <a:cxnLst/>
              <a:rect l="l" t="t" r="r" b="b"/>
              <a:pathLst>
                <a:path w="280" h="279" extrusionOk="0">
                  <a:moveTo>
                    <a:pt x="139" y="0"/>
                  </a:moveTo>
                  <a:cubicBezTo>
                    <a:pt x="63" y="0"/>
                    <a:pt x="0" y="62"/>
                    <a:pt x="0" y="139"/>
                  </a:cubicBezTo>
                  <a:cubicBezTo>
                    <a:pt x="0" y="216"/>
                    <a:pt x="63" y="278"/>
                    <a:pt x="139" y="278"/>
                  </a:cubicBezTo>
                  <a:cubicBezTo>
                    <a:pt x="217" y="278"/>
                    <a:pt x="280" y="216"/>
                    <a:pt x="280" y="139"/>
                  </a:cubicBezTo>
                  <a:cubicBezTo>
                    <a:pt x="280" y="62"/>
                    <a:pt x="217"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728;p58">
              <a:extLst>
                <a:ext uri="{FF2B5EF4-FFF2-40B4-BE49-F238E27FC236}">
                  <a16:creationId xmlns:a16="http://schemas.microsoft.com/office/drawing/2014/main" id="{F5F8DA26-6DFD-ED4D-BC3D-B82A84A67179}"/>
                </a:ext>
              </a:extLst>
            </p:cNvPr>
            <p:cNvSpPr/>
            <p:nvPr/>
          </p:nvSpPr>
          <p:spPr>
            <a:xfrm>
              <a:off x="6225052" y="1722512"/>
              <a:ext cx="8962" cy="8962"/>
            </a:xfrm>
            <a:custGeom>
              <a:avLst/>
              <a:gdLst/>
              <a:ahLst/>
              <a:cxnLst/>
              <a:rect l="l" t="t" r="r" b="b"/>
              <a:pathLst>
                <a:path w="279" h="279" extrusionOk="0">
                  <a:moveTo>
                    <a:pt x="140" y="0"/>
                  </a:moveTo>
                  <a:cubicBezTo>
                    <a:pt x="63" y="0"/>
                    <a:pt x="1" y="62"/>
                    <a:pt x="1" y="139"/>
                  </a:cubicBezTo>
                  <a:cubicBezTo>
                    <a:pt x="1" y="216"/>
                    <a:pt x="63" y="278"/>
                    <a:pt x="140" y="278"/>
                  </a:cubicBezTo>
                  <a:cubicBezTo>
                    <a:pt x="216" y="278"/>
                    <a:pt x="279" y="216"/>
                    <a:pt x="279" y="139"/>
                  </a:cubicBezTo>
                  <a:cubicBezTo>
                    <a:pt x="279" y="62"/>
                    <a:pt x="216" y="0"/>
                    <a:pt x="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729;p58">
              <a:extLst>
                <a:ext uri="{FF2B5EF4-FFF2-40B4-BE49-F238E27FC236}">
                  <a16:creationId xmlns:a16="http://schemas.microsoft.com/office/drawing/2014/main" id="{D3179A03-F3D0-B847-B6C4-740175A97F7B}"/>
                </a:ext>
              </a:extLst>
            </p:cNvPr>
            <p:cNvSpPr/>
            <p:nvPr/>
          </p:nvSpPr>
          <p:spPr>
            <a:xfrm>
              <a:off x="6243010" y="1722512"/>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30;p58">
              <a:extLst>
                <a:ext uri="{FF2B5EF4-FFF2-40B4-BE49-F238E27FC236}">
                  <a16:creationId xmlns:a16="http://schemas.microsoft.com/office/drawing/2014/main" id="{44FC924F-A124-D349-B990-6BA912585FAA}"/>
                </a:ext>
              </a:extLst>
            </p:cNvPr>
            <p:cNvSpPr/>
            <p:nvPr/>
          </p:nvSpPr>
          <p:spPr>
            <a:xfrm>
              <a:off x="6260967" y="1722512"/>
              <a:ext cx="8962" cy="8962"/>
            </a:xfrm>
            <a:custGeom>
              <a:avLst/>
              <a:gdLst/>
              <a:ahLst/>
              <a:cxnLst/>
              <a:rect l="l" t="t" r="r" b="b"/>
              <a:pathLst>
                <a:path w="279" h="279" extrusionOk="0">
                  <a:moveTo>
                    <a:pt x="139" y="0"/>
                  </a:moveTo>
                  <a:cubicBezTo>
                    <a:pt x="62" y="0"/>
                    <a:pt x="0" y="62"/>
                    <a:pt x="0" y="139"/>
                  </a:cubicBezTo>
                  <a:cubicBezTo>
                    <a:pt x="0" y="216"/>
                    <a:pt x="62" y="278"/>
                    <a:pt x="139" y="278"/>
                  </a:cubicBezTo>
                  <a:cubicBezTo>
                    <a:pt x="216" y="278"/>
                    <a:pt x="278" y="216"/>
                    <a:pt x="278" y="139"/>
                  </a:cubicBezTo>
                  <a:cubicBezTo>
                    <a:pt x="278" y="62"/>
                    <a:pt x="216"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731;p58">
              <a:extLst>
                <a:ext uri="{FF2B5EF4-FFF2-40B4-BE49-F238E27FC236}">
                  <a16:creationId xmlns:a16="http://schemas.microsoft.com/office/drawing/2014/main" id="{5306532E-EA1C-8741-9359-72C5E4AD1ECC}"/>
                </a:ext>
              </a:extLst>
            </p:cNvPr>
            <p:cNvSpPr/>
            <p:nvPr/>
          </p:nvSpPr>
          <p:spPr>
            <a:xfrm>
              <a:off x="6178922" y="1777059"/>
              <a:ext cx="8994" cy="8962"/>
            </a:xfrm>
            <a:custGeom>
              <a:avLst/>
              <a:gdLst/>
              <a:ahLst/>
              <a:cxnLst/>
              <a:rect l="l" t="t" r="r" b="b"/>
              <a:pathLst>
                <a:path w="280" h="279" extrusionOk="0">
                  <a:moveTo>
                    <a:pt x="141" y="0"/>
                  </a:moveTo>
                  <a:cubicBezTo>
                    <a:pt x="63" y="0"/>
                    <a:pt x="1" y="62"/>
                    <a:pt x="1" y="139"/>
                  </a:cubicBezTo>
                  <a:cubicBezTo>
                    <a:pt x="1" y="216"/>
                    <a:pt x="63" y="278"/>
                    <a:pt x="141" y="278"/>
                  </a:cubicBezTo>
                  <a:cubicBezTo>
                    <a:pt x="218" y="278"/>
                    <a:pt x="280" y="216"/>
                    <a:pt x="280" y="139"/>
                  </a:cubicBezTo>
                  <a:cubicBezTo>
                    <a:pt x="280" y="62"/>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732;p58">
              <a:extLst>
                <a:ext uri="{FF2B5EF4-FFF2-40B4-BE49-F238E27FC236}">
                  <a16:creationId xmlns:a16="http://schemas.microsoft.com/office/drawing/2014/main" id="{AC194232-5942-5846-87B6-FE5DEE98D05E}"/>
                </a:ext>
              </a:extLst>
            </p:cNvPr>
            <p:cNvSpPr/>
            <p:nvPr/>
          </p:nvSpPr>
          <p:spPr>
            <a:xfrm>
              <a:off x="6196880" y="1777059"/>
              <a:ext cx="73111" cy="8962"/>
            </a:xfrm>
            <a:custGeom>
              <a:avLst/>
              <a:gdLst/>
              <a:ahLst/>
              <a:cxnLst/>
              <a:rect l="l" t="t" r="r" b="b"/>
              <a:pathLst>
                <a:path w="2276" h="279" extrusionOk="0">
                  <a:moveTo>
                    <a:pt x="141" y="0"/>
                  </a:moveTo>
                  <a:cubicBezTo>
                    <a:pt x="64" y="0"/>
                    <a:pt x="0" y="61"/>
                    <a:pt x="0" y="139"/>
                  </a:cubicBezTo>
                  <a:cubicBezTo>
                    <a:pt x="0" y="214"/>
                    <a:pt x="63" y="278"/>
                    <a:pt x="141" y="278"/>
                  </a:cubicBezTo>
                  <a:lnTo>
                    <a:pt x="2134" y="278"/>
                  </a:lnTo>
                  <a:cubicBezTo>
                    <a:pt x="2212" y="278"/>
                    <a:pt x="2276" y="217"/>
                    <a:pt x="2275" y="139"/>
                  </a:cubicBezTo>
                  <a:cubicBezTo>
                    <a:pt x="2275" y="62"/>
                    <a:pt x="2212" y="0"/>
                    <a:pt x="213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733;p58">
              <a:extLst>
                <a:ext uri="{FF2B5EF4-FFF2-40B4-BE49-F238E27FC236}">
                  <a16:creationId xmlns:a16="http://schemas.microsoft.com/office/drawing/2014/main" id="{6C1C0C54-A57C-0B41-84BF-63E242D6D702}"/>
                </a:ext>
              </a:extLst>
            </p:cNvPr>
            <p:cNvSpPr/>
            <p:nvPr/>
          </p:nvSpPr>
          <p:spPr>
            <a:xfrm>
              <a:off x="6056369" y="1781460"/>
              <a:ext cx="18085" cy="18021"/>
            </a:xfrm>
            <a:custGeom>
              <a:avLst/>
              <a:gdLst/>
              <a:ahLst/>
              <a:cxnLst/>
              <a:rect l="l" t="t" r="r" b="b"/>
              <a:pathLst>
                <a:path w="563" h="561" extrusionOk="0">
                  <a:moveTo>
                    <a:pt x="40" y="1"/>
                  </a:moveTo>
                  <a:cubicBezTo>
                    <a:pt x="18" y="1"/>
                    <a:pt x="1" y="18"/>
                    <a:pt x="1" y="38"/>
                  </a:cubicBezTo>
                  <a:lnTo>
                    <a:pt x="1" y="523"/>
                  </a:lnTo>
                  <a:cubicBezTo>
                    <a:pt x="1" y="545"/>
                    <a:pt x="20" y="561"/>
                    <a:pt x="40" y="561"/>
                  </a:cubicBezTo>
                  <a:lnTo>
                    <a:pt x="525" y="561"/>
                  </a:lnTo>
                  <a:cubicBezTo>
                    <a:pt x="545" y="561"/>
                    <a:pt x="563" y="544"/>
                    <a:pt x="563" y="523"/>
                  </a:cubicBezTo>
                  <a:lnTo>
                    <a:pt x="563" y="38"/>
                  </a:lnTo>
                  <a:cubicBezTo>
                    <a:pt x="563" y="17"/>
                    <a:pt x="544" y="1"/>
                    <a:pt x="5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734;p58">
              <a:extLst>
                <a:ext uri="{FF2B5EF4-FFF2-40B4-BE49-F238E27FC236}">
                  <a16:creationId xmlns:a16="http://schemas.microsoft.com/office/drawing/2014/main" id="{2B89CC28-1F4A-BB43-8446-D70A4CDDB516}"/>
                </a:ext>
              </a:extLst>
            </p:cNvPr>
            <p:cNvSpPr/>
            <p:nvPr/>
          </p:nvSpPr>
          <p:spPr>
            <a:xfrm>
              <a:off x="6129548" y="1763470"/>
              <a:ext cx="35913" cy="35977"/>
            </a:xfrm>
            <a:custGeom>
              <a:avLst/>
              <a:gdLst/>
              <a:ahLst/>
              <a:cxnLst/>
              <a:rect l="l" t="t" r="r" b="b"/>
              <a:pathLst>
                <a:path w="1118" h="1120" extrusionOk="0">
                  <a:moveTo>
                    <a:pt x="0" y="1"/>
                  </a:moveTo>
                  <a:lnTo>
                    <a:pt x="0" y="1046"/>
                  </a:lnTo>
                  <a:cubicBezTo>
                    <a:pt x="0" y="1086"/>
                    <a:pt x="32" y="1120"/>
                    <a:pt x="74" y="1120"/>
                  </a:cubicBezTo>
                  <a:lnTo>
                    <a:pt x="1118" y="1120"/>
                  </a:lnTo>
                  <a:lnTo>
                    <a:pt x="11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735;p58">
              <a:extLst>
                <a:ext uri="{FF2B5EF4-FFF2-40B4-BE49-F238E27FC236}">
                  <a16:creationId xmlns:a16="http://schemas.microsoft.com/office/drawing/2014/main" id="{3743B541-8CE3-1647-A938-F59215B72981}"/>
                </a:ext>
              </a:extLst>
            </p:cNvPr>
            <p:cNvSpPr/>
            <p:nvPr/>
          </p:nvSpPr>
          <p:spPr>
            <a:xfrm>
              <a:off x="6071178" y="1817728"/>
              <a:ext cx="8962" cy="23064"/>
            </a:xfrm>
            <a:custGeom>
              <a:avLst/>
              <a:gdLst/>
              <a:ahLst/>
              <a:cxnLst/>
              <a:rect l="l" t="t" r="r" b="b"/>
              <a:pathLst>
                <a:path w="279" h="718" extrusionOk="0">
                  <a:moveTo>
                    <a:pt x="139" y="1"/>
                  </a:moveTo>
                  <a:cubicBezTo>
                    <a:pt x="63" y="1"/>
                    <a:pt x="0" y="62"/>
                    <a:pt x="0" y="140"/>
                  </a:cubicBezTo>
                  <a:lnTo>
                    <a:pt x="0" y="717"/>
                  </a:lnTo>
                  <a:lnTo>
                    <a:pt x="139" y="674"/>
                  </a:lnTo>
                  <a:lnTo>
                    <a:pt x="278" y="717"/>
                  </a:lnTo>
                  <a:lnTo>
                    <a:pt x="278" y="140"/>
                  </a:lnTo>
                  <a:cubicBezTo>
                    <a:pt x="278" y="62"/>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736;p58">
              <a:extLst>
                <a:ext uri="{FF2B5EF4-FFF2-40B4-BE49-F238E27FC236}">
                  <a16:creationId xmlns:a16="http://schemas.microsoft.com/office/drawing/2014/main" id="{D53025D2-8C98-5E4D-B79B-E0C8D82127E0}"/>
                </a:ext>
              </a:extLst>
            </p:cNvPr>
            <p:cNvSpPr/>
            <p:nvPr/>
          </p:nvSpPr>
          <p:spPr>
            <a:xfrm>
              <a:off x="6089135" y="1817728"/>
              <a:ext cx="8994" cy="23064"/>
            </a:xfrm>
            <a:custGeom>
              <a:avLst/>
              <a:gdLst/>
              <a:ahLst/>
              <a:cxnLst/>
              <a:rect l="l" t="t" r="r" b="b"/>
              <a:pathLst>
                <a:path w="280" h="718" extrusionOk="0">
                  <a:moveTo>
                    <a:pt x="139" y="1"/>
                  </a:moveTo>
                  <a:cubicBezTo>
                    <a:pt x="64" y="1"/>
                    <a:pt x="0" y="62"/>
                    <a:pt x="0" y="140"/>
                  </a:cubicBezTo>
                  <a:lnTo>
                    <a:pt x="0" y="717"/>
                  </a:lnTo>
                  <a:lnTo>
                    <a:pt x="125" y="670"/>
                  </a:lnTo>
                  <a:lnTo>
                    <a:pt x="280" y="717"/>
                  </a:lnTo>
                  <a:lnTo>
                    <a:pt x="280" y="140"/>
                  </a:lnTo>
                  <a:cubicBezTo>
                    <a:pt x="280" y="62"/>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737;p58">
              <a:extLst>
                <a:ext uri="{FF2B5EF4-FFF2-40B4-BE49-F238E27FC236}">
                  <a16:creationId xmlns:a16="http://schemas.microsoft.com/office/drawing/2014/main" id="{D0E1FB2F-5FDB-634E-B0FE-1AD5CB6E4A68}"/>
                </a:ext>
              </a:extLst>
            </p:cNvPr>
            <p:cNvSpPr/>
            <p:nvPr/>
          </p:nvSpPr>
          <p:spPr>
            <a:xfrm>
              <a:off x="6107061" y="1817728"/>
              <a:ext cx="9026" cy="23064"/>
            </a:xfrm>
            <a:custGeom>
              <a:avLst/>
              <a:gdLst/>
              <a:ahLst/>
              <a:cxnLst/>
              <a:rect l="l" t="t" r="r" b="b"/>
              <a:pathLst>
                <a:path w="281" h="718" extrusionOk="0">
                  <a:moveTo>
                    <a:pt x="140" y="1"/>
                  </a:moveTo>
                  <a:cubicBezTo>
                    <a:pt x="65" y="1"/>
                    <a:pt x="1" y="62"/>
                    <a:pt x="1" y="140"/>
                  </a:cubicBezTo>
                  <a:lnTo>
                    <a:pt x="1" y="717"/>
                  </a:lnTo>
                  <a:lnTo>
                    <a:pt x="140" y="678"/>
                  </a:lnTo>
                  <a:lnTo>
                    <a:pt x="280" y="717"/>
                  </a:lnTo>
                  <a:lnTo>
                    <a:pt x="280" y="140"/>
                  </a:lnTo>
                  <a:cubicBezTo>
                    <a:pt x="280" y="62"/>
                    <a:pt x="217"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738;p58">
              <a:extLst>
                <a:ext uri="{FF2B5EF4-FFF2-40B4-BE49-F238E27FC236}">
                  <a16:creationId xmlns:a16="http://schemas.microsoft.com/office/drawing/2014/main" id="{974D8E63-8D51-3940-8ABE-80DFC1A08604}"/>
                </a:ext>
              </a:extLst>
            </p:cNvPr>
            <p:cNvSpPr/>
            <p:nvPr/>
          </p:nvSpPr>
          <p:spPr>
            <a:xfrm>
              <a:off x="6125082" y="1817728"/>
              <a:ext cx="8962" cy="23064"/>
            </a:xfrm>
            <a:custGeom>
              <a:avLst/>
              <a:gdLst/>
              <a:ahLst/>
              <a:cxnLst/>
              <a:rect l="l" t="t" r="r" b="b"/>
              <a:pathLst>
                <a:path w="279" h="718" extrusionOk="0">
                  <a:moveTo>
                    <a:pt x="139" y="1"/>
                  </a:moveTo>
                  <a:cubicBezTo>
                    <a:pt x="62" y="1"/>
                    <a:pt x="0" y="62"/>
                    <a:pt x="0" y="140"/>
                  </a:cubicBezTo>
                  <a:lnTo>
                    <a:pt x="0" y="717"/>
                  </a:lnTo>
                  <a:lnTo>
                    <a:pt x="139" y="674"/>
                  </a:lnTo>
                  <a:lnTo>
                    <a:pt x="278" y="717"/>
                  </a:lnTo>
                  <a:lnTo>
                    <a:pt x="278" y="140"/>
                  </a:lnTo>
                  <a:cubicBezTo>
                    <a:pt x="278" y="62"/>
                    <a:pt x="214"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739;p58">
              <a:extLst>
                <a:ext uri="{FF2B5EF4-FFF2-40B4-BE49-F238E27FC236}">
                  <a16:creationId xmlns:a16="http://schemas.microsoft.com/office/drawing/2014/main" id="{344E903F-CFF8-EA48-8C46-A2795216B48B}"/>
                </a:ext>
              </a:extLst>
            </p:cNvPr>
            <p:cNvSpPr/>
            <p:nvPr/>
          </p:nvSpPr>
          <p:spPr>
            <a:xfrm>
              <a:off x="6053124" y="1817728"/>
              <a:ext cx="9059" cy="23064"/>
            </a:xfrm>
            <a:custGeom>
              <a:avLst/>
              <a:gdLst/>
              <a:ahLst/>
              <a:cxnLst/>
              <a:rect l="l" t="t" r="r" b="b"/>
              <a:pathLst>
                <a:path w="282" h="718" extrusionOk="0">
                  <a:moveTo>
                    <a:pt x="141" y="1"/>
                  </a:moveTo>
                  <a:cubicBezTo>
                    <a:pt x="64" y="1"/>
                    <a:pt x="1" y="62"/>
                    <a:pt x="1" y="140"/>
                  </a:cubicBezTo>
                  <a:lnTo>
                    <a:pt x="1" y="717"/>
                  </a:lnTo>
                  <a:lnTo>
                    <a:pt x="134" y="683"/>
                  </a:lnTo>
                  <a:lnTo>
                    <a:pt x="281" y="717"/>
                  </a:lnTo>
                  <a:lnTo>
                    <a:pt x="281" y="140"/>
                  </a:lnTo>
                  <a:cubicBezTo>
                    <a:pt x="281" y="62"/>
                    <a:pt x="216"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740;p58">
              <a:extLst>
                <a:ext uri="{FF2B5EF4-FFF2-40B4-BE49-F238E27FC236}">
                  <a16:creationId xmlns:a16="http://schemas.microsoft.com/office/drawing/2014/main" id="{26236E79-3893-654C-B814-A6FEB72913BD}"/>
                </a:ext>
              </a:extLst>
            </p:cNvPr>
            <p:cNvSpPr/>
            <p:nvPr/>
          </p:nvSpPr>
          <p:spPr>
            <a:xfrm>
              <a:off x="6071114" y="1831798"/>
              <a:ext cx="9026" cy="9026"/>
            </a:xfrm>
            <a:custGeom>
              <a:avLst/>
              <a:gdLst/>
              <a:ahLst/>
              <a:cxnLst/>
              <a:rect l="l" t="t" r="r" b="b"/>
              <a:pathLst>
                <a:path w="281" h="281" extrusionOk="0">
                  <a:moveTo>
                    <a:pt x="1" y="0"/>
                  </a:moveTo>
                  <a:lnTo>
                    <a:pt x="1" y="281"/>
                  </a:lnTo>
                  <a:lnTo>
                    <a:pt x="280" y="281"/>
                  </a:ln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741;p58">
              <a:extLst>
                <a:ext uri="{FF2B5EF4-FFF2-40B4-BE49-F238E27FC236}">
                  <a16:creationId xmlns:a16="http://schemas.microsoft.com/office/drawing/2014/main" id="{8CC74AEC-C423-E940-B29B-BEA58F395877}"/>
                </a:ext>
              </a:extLst>
            </p:cNvPr>
            <p:cNvSpPr/>
            <p:nvPr/>
          </p:nvSpPr>
          <p:spPr>
            <a:xfrm>
              <a:off x="6089071" y="1831798"/>
              <a:ext cx="9059" cy="9026"/>
            </a:xfrm>
            <a:custGeom>
              <a:avLst/>
              <a:gdLst/>
              <a:ahLst/>
              <a:cxnLst/>
              <a:rect l="l" t="t" r="r" b="b"/>
              <a:pathLst>
                <a:path w="282" h="281" extrusionOk="0">
                  <a:moveTo>
                    <a:pt x="1" y="0"/>
                  </a:moveTo>
                  <a:lnTo>
                    <a:pt x="1" y="281"/>
                  </a:lnTo>
                  <a:lnTo>
                    <a:pt x="282" y="281"/>
                  </a:ln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42;p58">
              <a:extLst>
                <a:ext uri="{FF2B5EF4-FFF2-40B4-BE49-F238E27FC236}">
                  <a16:creationId xmlns:a16="http://schemas.microsoft.com/office/drawing/2014/main" id="{40602F08-5708-3B4A-B10C-AE7C212B58D0}"/>
                </a:ext>
              </a:extLst>
            </p:cNvPr>
            <p:cNvSpPr/>
            <p:nvPr/>
          </p:nvSpPr>
          <p:spPr>
            <a:xfrm>
              <a:off x="6107061" y="1831798"/>
              <a:ext cx="9059" cy="9026"/>
            </a:xfrm>
            <a:custGeom>
              <a:avLst/>
              <a:gdLst/>
              <a:ahLst/>
              <a:cxnLst/>
              <a:rect l="l" t="t" r="r" b="b"/>
              <a:pathLst>
                <a:path w="282" h="281" extrusionOk="0">
                  <a:moveTo>
                    <a:pt x="1" y="0"/>
                  </a:moveTo>
                  <a:lnTo>
                    <a:pt x="1" y="281"/>
                  </a:lnTo>
                  <a:lnTo>
                    <a:pt x="282" y="281"/>
                  </a:ln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743;p58">
              <a:extLst>
                <a:ext uri="{FF2B5EF4-FFF2-40B4-BE49-F238E27FC236}">
                  <a16:creationId xmlns:a16="http://schemas.microsoft.com/office/drawing/2014/main" id="{32BA5DA4-D057-0240-95A6-ABE9B1C79203}"/>
                </a:ext>
              </a:extLst>
            </p:cNvPr>
            <p:cNvSpPr/>
            <p:nvPr/>
          </p:nvSpPr>
          <p:spPr>
            <a:xfrm>
              <a:off x="6125082" y="1831798"/>
              <a:ext cx="8994" cy="9026"/>
            </a:xfrm>
            <a:custGeom>
              <a:avLst/>
              <a:gdLst/>
              <a:ahLst/>
              <a:cxnLst/>
              <a:rect l="l" t="t" r="r" b="b"/>
              <a:pathLst>
                <a:path w="280" h="281" extrusionOk="0">
                  <a:moveTo>
                    <a:pt x="0" y="0"/>
                  </a:moveTo>
                  <a:lnTo>
                    <a:pt x="0" y="281"/>
                  </a:lnTo>
                  <a:lnTo>
                    <a:pt x="280" y="281"/>
                  </a:ln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744;p58">
              <a:extLst>
                <a:ext uri="{FF2B5EF4-FFF2-40B4-BE49-F238E27FC236}">
                  <a16:creationId xmlns:a16="http://schemas.microsoft.com/office/drawing/2014/main" id="{9A89764E-7F47-2B42-BCA8-02718977D764}"/>
                </a:ext>
              </a:extLst>
            </p:cNvPr>
            <p:cNvSpPr/>
            <p:nvPr/>
          </p:nvSpPr>
          <p:spPr>
            <a:xfrm>
              <a:off x="6053124" y="1831798"/>
              <a:ext cx="9059" cy="9026"/>
            </a:xfrm>
            <a:custGeom>
              <a:avLst/>
              <a:gdLst/>
              <a:ahLst/>
              <a:cxnLst/>
              <a:rect l="l" t="t" r="r" b="b"/>
              <a:pathLst>
                <a:path w="282" h="281" extrusionOk="0">
                  <a:moveTo>
                    <a:pt x="1" y="0"/>
                  </a:moveTo>
                  <a:lnTo>
                    <a:pt x="1" y="281"/>
                  </a:lnTo>
                  <a:lnTo>
                    <a:pt x="281" y="281"/>
                  </a:ln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45;p58">
              <a:extLst>
                <a:ext uri="{FF2B5EF4-FFF2-40B4-BE49-F238E27FC236}">
                  <a16:creationId xmlns:a16="http://schemas.microsoft.com/office/drawing/2014/main" id="{83F8B6C7-370C-0F43-B18C-A2338B77A628}"/>
                </a:ext>
              </a:extLst>
            </p:cNvPr>
            <p:cNvSpPr/>
            <p:nvPr/>
          </p:nvSpPr>
          <p:spPr>
            <a:xfrm>
              <a:off x="6087915" y="1785989"/>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746;p58">
              <a:extLst>
                <a:ext uri="{FF2B5EF4-FFF2-40B4-BE49-F238E27FC236}">
                  <a16:creationId xmlns:a16="http://schemas.microsoft.com/office/drawing/2014/main" id="{58D03150-9EEC-9540-8A10-4DB5AA6E6EC6}"/>
                </a:ext>
              </a:extLst>
            </p:cNvPr>
            <p:cNvSpPr/>
            <p:nvPr/>
          </p:nvSpPr>
          <p:spPr>
            <a:xfrm>
              <a:off x="6105872" y="1785989"/>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747;p58">
              <a:extLst>
                <a:ext uri="{FF2B5EF4-FFF2-40B4-BE49-F238E27FC236}">
                  <a16:creationId xmlns:a16="http://schemas.microsoft.com/office/drawing/2014/main" id="{F6A3CAC5-5725-2B4D-95A4-85F4A8ECE72A}"/>
                </a:ext>
              </a:extLst>
            </p:cNvPr>
            <p:cNvSpPr/>
            <p:nvPr/>
          </p:nvSpPr>
          <p:spPr>
            <a:xfrm>
              <a:off x="6190905" y="1648563"/>
              <a:ext cx="8962" cy="8994"/>
            </a:xfrm>
            <a:custGeom>
              <a:avLst/>
              <a:gdLst/>
              <a:ahLst/>
              <a:cxnLst/>
              <a:rect l="l" t="t" r="r" b="b"/>
              <a:pathLst>
                <a:path w="279" h="280" extrusionOk="0">
                  <a:moveTo>
                    <a:pt x="140" y="0"/>
                  </a:moveTo>
                  <a:cubicBezTo>
                    <a:pt x="63" y="0"/>
                    <a:pt x="1" y="63"/>
                    <a:pt x="1" y="139"/>
                  </a:cubicBezTo>
                  <a:cubicBezTo>
                    <a:pt x="1" y="216"/>
                    <a:pt x="63" y="280"/>
                    <a:pt x="140" y="280"/>
                  </a:cubicBezTo>
                  <a:cubicBezTo>
                    <a:pt x="217" y="280"/>
                    <a:pt x="279" y="216"/>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48;p58">
              <a:extLst>
                <a:ext uri="{FF2B5EF4-FFF2-40B4-BE49-F238E27FC236}">
                  <a16:creationId xmlns:a16="http://schemas.microsoft.com/office/drawing/2014/main" id="{429779F9-8B75-5B4F-958C-B2CFBE004E31}"/>
                </a:ext>
              </a:extLst>
            </p:cNvPr>
            <p:cNvSpPr/>
            <p:nvPr/>
          </p:nvSpPr>
          <p:spPr>
            <a:xfrm>
              <a:off x="6208862" y="1648563"/>
              <a:ext cx="9026" cy="8994"/>
            </a:xfrm>
            <a:custGeom>
              <a:avLst/>
              <a:gdLst/>
              <a:ahLst/>
              <a:cxnLst/>
              <a:rect l="l" t="t" r="r" b="b"/>
              <a:pathLst>
                <a:path w="281" h="280" extrusionOk="0">
                  <a:moveTo>
                    <a:pt x="140" y="0"/>
                  </a:moveTo>
                  <a:cubicBezTo>
                    <a:pt x="63" y="0"/>
                    <a:pt x="1" y="63"/>
                    <a:pt x="1" y="139"/>
                  </a:cubicBezTo>
                  <a:cubicBezTo>
                    <a:pt x="1" y="216"/>
                    <a:pt x="63" y="280"/>
                    <a:pt x="140" y="280"/>
                  </a:cubicBezTo>
                  <a:cubicBezTo>
                    <a:pt x="216" y="280"/>
                    <a:pt x="280" y="216"/>
                    <a:pt x="280" y="139"/>
                  </a:cubicBezTo>
                  <a:cubicBezTo>
                    <a:pt x="280" y="63"/>
                    <a:pt x="216"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749;p58">
              <a:extLst>
                <a:ext uri="{FF2B5EF4-FFF2-40B4-BE49-F238E27FC236}">
                  <a16:creationId xmlns:a16="http://schemas.microsoft.com/office/drawing/2014/main" id="{DD6A2995-BA90-374F-A7DB-14CC9C08C01C}"/>
                </a:ext>
              </a:extLst>
            </p:cNvPr>
            <p:cNvSpPr/>
            <p:nvPr/>
          </p:nvSpPr>
          <p:spPr>
            <a:xfrm>
              <a:off x="6226819" y="1648563"/>
              <a:ext cx="8994" cy="8994"/>
            </a:xfrm>
            <a:custGeom>
              <a:avLst/>
              <a:gdLst/>
              <a:ahLst/>
              <a:cxnLst/>
              <a:rect l="l" t="t" r="r" b="b"/>
              <a:pathLst>
                <a:path w="280" h="280" extrusionOk="0">
                  <a:moveTo>
                    <a:pt x="140" y="0"/>
                  </a:moveTo>
                  <a:cubicBezTo>
                    <a:pt x="63" y="0"/>
                    <a:pt x="1" y="63"/>
                    <a:pt x="1" y="139"/>
                  </a:cubicBezTo>
                  <a:cubicBezTo>
                    <a:pt x="1" y="216"/>
                    <a:pt x="63" y="280"/>
                    <a:pt x="140" y="280"/>
                  </a:cubicBezTo>
                  <a:cubicBezTo>
                    <a:pt x="218" y="280"/>
                    <a:pt x="280" y="216"/>
                    <a:pt x="280" y="139"/>
                  </a:cubicBezTo>
                  <a:cubicBezTo>
                    <a:pt x="280" y="63"/>
                    <a:pt x="218"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750;p58">
              <a:extLst>
                <a:ext uri="{FF2B5EF4-FFF2-40B4-BE49-F238E27FC236}">
                  <a16:creationId xmlns:a16="http://schemas.microsoft.com/office/drawing/2014/main" id="{E5982600-A3D6-AB4B-B185-3CA799DAF7E0}"/>
                </a:ext>
              </a:extLst>
            </p:cNvPr>
            <p:cNvSpPr/>
            <p:nvPr/>
          </p:nvSpPr>
          <p:spPr>
            <a:xfrm>
              <a:off x="6186118" y="1594659"/>
              <a:ext cx="22775" cy="8994"/>
            </a:xfrm>
            <a:custGeom>
              <a:avLst/>
              <a:gdLst/>
              <a:ahLst/>
              <a:cxnLst/>
              <a:rect l="l" t="t" r="r" b="b"/>
              <a:pathLst>
                <a:path w="709" h="280" extrusionOk="0">
                  <a:moveTo>
                    <a:pt x="140" y="1"/>
                  </a:moveTo>
                  <a:cubicBezTo>
                    <a:pt x="65" y="1"/>
                    <a:pt x="1" y="64"/>
                    <a:pt x="1" y="141"/>
                  </a:cubicBezTo>
                  <a:cubicBezTo>
                    <a:pt x="1" y="216"/>
                    <a:pt x="63" y="280"/>
                    <a:pt x="140" y="280"/>
                  </a:cubicBezTo>
                  <a:lnTo>
                    <a:pt x="570" y="280"/>
                  </a:lnTo>
                  <a:cubicBezTo>
                    <a:pt x="645" y="280"/>
                    <a:pt x="709" y="216"/>
                    <a:pt x="709" y="141"/>
                  </a:cubicBezTo>
                  <a:cubicBezTo>
                    <a:pt x="709" y="64"/>
                    <a:pt x="647" y="1"/>
                    <a:pt x="57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51;p58">
              <a:extLst>
                <a:ext uri="{FF2B5EF4-FFF2-40B4-BE49-F238E27FC236}">
                  <a16:creationId xmlns:a16="http://schemas.microsoft.com/office/drawing/2014/main" id="{AC67F300-F1D4-644E-93E8-D82927F0EFD1}"/>
                </a:ext>
              </a:extLst>
            </p:cNvPr>
            <p:cNvSpPr/>
            <p:nvPr/>
          </p:nvSpPr>
          <p:spPr>
            <a:xfrm>
              <a:off x="6113068" y="1594659"/>
              <a:ext cx="64020" cy="8994"/>
            </a:xfrm>
            <a:custGeom>
              <a:avLst/>
              <a:gdLst/>
              <a:ahLst/>
              <a:cxnLst/>
              <a:rect l="l" t="t" r="r" b="b"/>
              <a:pathLst>
                <a:path w="1993" h="280" extrusionOk="0">
                  <a:moveTo>
                    <a:pt x="140" y="1"/>
                  </a:moveTo>
                  <a:cubicBezTo>
                    <a:pt x="64" y="1"/>
                    <a:pt x="1" y="64"/>
                    <a:pt x="1" y="141"/>
                  </a:cubicBezTo>
                  <a:cubicBezTo>
                    <a:pt x="1" y="216"/>
                    <a:pt x="63" y="280"/>
                    <a:pt x="140" y="280"/>
                  </a:cubicBezTo>
                  <a:lnTo>
                    <a:pt x="1854" y="280"/>
                  </a:lnTo>
                  <a:cubicBezTo>
                    <a:pt x="1932" y="280"/>
                    <a:pt x="1993" y="216"/>
                    <a:pt x="1993" y="141"/>
                  </a:cubicBezTo>
                  <a:cubicBezTo>
                    <a:pt x="1993" y="64"/>
                    <a:pt x="1932" y="1"/>
                    <a:pt x="185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752;p58">
              <a:extLst>
                <a:ext uri="{FF2B5EF4-FFF2-40B4-BE49-F238E27FC236}">
                  <a16:creationId xmlns:a16="http://schemas.microsoft.com/office/drawing/2014/main" id="{3F665469-0E43-3741-831B-2C54686B85A0}"/>
                </a:ext>
              </a:extLst>
            </p:cNvPr>
            <p:cNvSpPr/>
            <p:nvPr/>
          </p:nvSpPr>
          <p:spPr>
            <a:xfrm>
              <a:off x="6134655" y="1612648"/>
              <a:ext cx="52681" cy="8962"/>
            </a:xfrm>
            <a:custGeom>
              <a:avLst/>
              <a:gdLst/>
              <a:ahLst/>
              <a:cxnLst/>
              <a:rect l="l" t="t" r="r" b="b"/>
              <a:pathLst>
                <a:path w="1640" h="279" extrusionOk="0">
                  <a:moveTo>
                    <a:pt x="139" y="1"/>
                  </a:moveTo>
                  <a:cubicBezTo>
                    <a:pt x="64" y="1"/>
                    <a:pt x="0" y="62"/>
                    <a:pt x="0" y="140"/>
                  </a:cubicBezTo>
                  <a:cubicBezTo>
                    <a:pt x="0" y="215"/>
                    <a:pt x="61" y="279"/>
                    <a:pt x="139" y="279"/>
                  </a:cubicBezTo>
                  <a:lnTo>
                    <a:pt x="1500" y="279"/>
                  </a:lnTo>
                  <a:cubicBezTo>
                    <a:pt x="1577" y="279"/>
                    <a:pt x="1639" y="215"/>
                    <a:pt x="1639" y="140"/>
                  </a:cubicBezTo>
                  <a:cubicBezTo>
                    <a:pt x="1639" y="63"/>
                    <a:pt x="1578" y="1"/>
                    <a:pt x="150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753;p58">
              <a:extLst>
                <a:ext uri="{FF2B5EF4-FFF2-40B4-BE49-F238E27FC236}">
                  <a16:creationId xmlns:a16="http://schemas.microsoft.com/office/drawing/2014/main" id="{9B2B99A9-1BD6-4B42-B4F4-3738982CD16F}"/>
                </a:ext>
              </a:extLst>
            </p:cNvPr>
            <p:cNvSpPr/>
            <p:nvPr/>
          </p:nvSpPr>
          <p:spPr>
            <a:xfrm>
              <a:off x="6135201" y="1630606"/>
              <a:ext cx="91356" cy="8962"/>
            </a:xfrm>
            <a:custGeom>
              <a:avLst/>
              <a:gdLst/>
              <a:ahLst/>
              <a:cxnLst/>
              <a:rect l="l" t="t" r="r" b="b"/>
              <a:pathLst>
                <a:path w="2844" h="279" extrusionOk="0">
                  <a:moveTo>
                    <a:pt x="141" y="1"/>
                  </a:moveTo>
                  <a:cubicBezTo>
                    <a:pt x="64" y="1"/>
                    <a:pt x="1" y="61"/>
                    <a:pt x="1" y="140"/>
                  </a:cubicBezTo>
                  <a:cubicBezTo>
                    <a:pt x="1" y="216"/>
                    <a:pt x="63" y="279"/>
                    <a:pt x="141" y="279"/>
                  </a:cubicBezTo>
                  <a:lnTo>
                    <a:pt x="2703" y="279"/>
                  </a:lnTo>
                  <a:cubicBezTo>
                    <a:pt x="2780" y="279"/>
                    <a:pt x="2844" y="216"/>
                    <a:pt x="2842" y="140"/>
                  </a:cubicBezTo>
                  <a:cubicBezTo>
                    <a:pt x="2842" y="64"/>
                    <a:pt x="2780" y="1"/>
                    <a:pt x="270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754;p58">
              <a:extLst>
                <a:ext uri="{FF2B5EF4-FFF2-40B4-BE49-F238E27FC236}">
                  <a16:creationId xmlns:a16="http://schemas.microsoft.com/office/drawing/2014/main" id="{D58CDE44-EF3E-8440-8D3B-FF44985C863D}"/>
                </a:ext>
              </a:extLst>
            </p:cNvPr>
            <p:cNvSpPr/>
            <p:nvPr/>
          </p:nvSpPr>
          <p:spPr>
            <a:xfrm>
              <a:off x="6095400" y="1630606"/>
              <a:ext cx="30870" cy="8962"/>
            </a:xfrm>
            <a:custGeom>
              <a:avLst/>
              <a:gdLst/>
              <a:ahLst/>
              <a:cxnLst/>
              <a:rect l="l" t="t" r="r" b="b"/>
              <a:pathLst>
                <a:path w="961" h="279" extrusionOk="0">
                  <a:moveTo>
                    <a:pt x="140" y="1"/>
                  </a:moveTo>
                  <a:cubicBezTo>
                    <a:pt x="64" y="1"/>
                    <a:pt x="1" y="61"/>
                    <a:pt x="1" y="140"/>
                  </a:cubicBezTo>
                  <a:cubicBezTo>
                    <a:pt x="1" y="216"/>
                    <a:pt x="63" y="279"/>
                    <a:pt x="140" y="279"/>
                  </a:cubicBezTo>
                  <a:lnTo>
                    <a:pt x="820" y="279"/>
                  </a:lnTo>
                  <a:cubicBezTo>
                    <a:pt x="898" y="279"/>
                    <a:pt x="960" y="216"/>
                    <a:pt x="960" y="140"/>
                  </a:cubicBezTo>
                  <a:cubicBezTo>
                    <a:pt x="960" y="64"/>
                    <a:pt x="898" y="1"/>
                    <a:pt x="82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755;p58">
              <a:extLst>
                <a:ext uri="{FF2B5EF4-FFF2-40B4-BE49-F238E27FC236}">
                  <a16:creationId xmlns:a16="http://schemas.microsoft.com/office/drawing/2014/main" id="{1D8F6C10-EEFB-E740-9756-58591F849F91}"/>
                </a:ext>
              </a:extLst>
            </p:cNvPr>
            <p:cNvSpPr/>
            <p:nvPr/>
          </p:nvSpPr>
          <p:spPr>
            <a:xfrm>
              <a:off x="6086116" y="1648563"/>
              <a:ext cx="95821" cy="8994"/>
            </a:xfrm>
            <a:custGeom>
              <a:avLst/>
              <a:gdLst/>
              <a:ahLst/>
              <a:cxnLst/>
              <a:rect l="l" t="t" r="r" b="b"/>
              <a:pathLst>
                <a:path w="2983" h="280" extrusionOk="0">
                  <a:moveTo>
                    <a:pt x="139" y="0"/>
                  </a:moveTo>
                  <a:cubicBezTo>
                    <a:pt x="64" y="0"/>
                    <a:pt x="0" y="64"/>
                    <a:pt x="0" y="139"/>
                  </a:cubicBezTo>
                  <a:cubicBezTo>
                    <a:pt x="0" y="216"/>
                    <a:pt x="62" y="280"/>
                    <a:pt x="139" y="280"/>
                  </a:cubicBezTo>
                  <a:lnTo>
                    <a:pt x="2843" y="280"/>
                  </a:lnTo>
                  <a:cubicBezTo>
                    <a:pt x="2921" y="280"/>
                    <a:pt x="2982" y="216"/>
                    <a:pt x="2982" y="139"/>
                  </a:cubicBezTo>
                  <a:cubicBezTo>
                    <a:pt x="2982" y="64"/>
                    <a:pt x="2921" y="0"/>
                    <a:pt x="284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756;p58">
              <a:extLst>
                <a:ext uri="{FF2B5EF4-FFF2-40B4-BE49-F238E27FC236}">
                  <a16:creationId xmlns:a16="http://schemas.microsoft.com/office/drawing/2014/main" id="{BBD22536-DE63-6A40-B060-F40349DB5321}"/>
                </a:ext>
              </a:extLst>
            </p:cNvPr>
            <p:cNvSpPr/>
            <p:nvPr/>
          </p:nvSpPr>
          <p:spPr>
            <a:xfrm>
              <a:off x="6143008" y="1776962"/>
              <a:ext cx="8962" cy="8994"/>
            </a:xfrm>
            <a:custGeom>
              <a:avLst/>
              <a:gdLst/>
              <a:ahLst/>
              <a:cxnLst/>
              <a:rect l="l" t="t" r="r" b="b"/>
              <a:pathLst>
                <a:path w="279" h="280" extrusionOk="0">
                  <a:moveTo>
                    <a:pt x="140" y="0"/>
                  </a:moveTo>
                  <a:cubicBezTo>
                    <a:pt x="63" y="0"/>
                    <a:pt x="1" y="63"/>
                    <a:pt x="1" y="139"/>
                  </a:cubicBezTo>
                  <a:cubicBezTo>
                    <a:pt x="1" y="217"/>
                    <a:pt x="63" y="280"/>
                    <a:pt x="140" y="280"/>
                  </a:cubicBezTo>
                  <a:cubicBezTo>
                    <a:pt x="217" y="280"/>
                    <a:pt x="279" y="217"/>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3821;p58">
            <a:extLst>
              <a:ext uri="{FF2B5EF4-FFF2-40B4-BE49-F238E27FC236}">
                <a16:creationId xmlns:a16="http://schemas.microsoft.com/office/drawing/2014/main" id="{B5DC86C2-F21C-7C47-AC21-5145C6004348}"/>
              </a:ext>
            </a:extLst>
          </p:cNvPr>
          <p:cNvGrpSpPr/>
          <p:nvPr/>
        </p:nvGrpSpPr>
        <p:grpSpPr>
          <a:xfrm>
            <a:off x="0" y="79815"/>
            <a:ext cx="297808" cy="186922"/>
            <a:chOff x="4107400" y="1598514"/>
            <a:chExt cx="297808" cy="186922"/>
          </a:xfrm>
        </p:grpSpPr>
        <p:sp>
          <p:nvSpPr>
            <p:cNvPr id="291" name="Google Shape;3822;p58">
              <a:extLst>
                <a:ext uri="{FF2B5EF4-FFF2-40B4-BE49-F238E27FC236}">
                  <a16:creationId xmlns:a16="http://schemas.microsoft.com/office/drawing/2014/main" id="{7376FD2B-ABF8-DB42-BBFB-8064C570FEE6}"/>
                </a:ext>
              </a:extLst>
            </p:cNvPr>
            <p:cNvSpPr/>
            <p:nvPr/>
          </p:nvSpPr>
          <p:spPr>
            <a:xfrm>
              <a:off x="4108556" y="1632051"/>
              <a:ext cx="296651" cy="152775"/>
            </a:xfrm>
            <a:custGeom>
              <a:avLst/>
              <a:gdLst/>
              <a:ahLst/>
              <a:cxnLst/>
              <a:rect l="l" t="t" r="r" b="b"/>
              <a:pathLst>
                <a:path w="9235" h="4756" extrusionOk="0">
                  <a:moveTo>
                    <a:pt x="510" y="0"/>
                  </a:moveTo>
                  <a:cubicBezTo>
                    <a:pt x="457" y="0"/>
                    <a:pt x="416" y="44"/>
                    <a:pt x="416" y="95"/>
                  </a:cubicBezTo>
                  <a:lnTo>
                    <a:pt x="485" y="949"/>
                  </a:lnTo>
                  <a:cubicBezTo>
                    <a:pt x="485" y="1051"/>
                    <a:pt x="403" y="1135"/>
                    <a:pt x="300" y="1135"/>
                  </a:cubicBezTo>
                  <a:lnTo>
                    <a:pt x="187" y="1135"/>
                  </a:lnTo>
                  <a:cubicBezTo>
                    <a:pt x="84" y="1135"/>
                    <a:pt x="0" y="1218"/>
                    <a:pt x="0" y="1322"/>
                  </a:cubicBezTo>
                  <a:lnTo>
                    <a:pt x="11" y="4532"/>
                  </a:lnTo>
                  <a:cubicBezTo>
                    <a:pt x="11" y="4634"/>
                    <a:pt x="93" y="4718"/>
                    <a:pt x="196" y="4718"/>
                  </a:cubicBezTo>
                  <a:lnTo>
                    <a:pt x="9018" y="4756"/>
                  </a:lnTo>
                  <a:cubicBezTo>
                    <a:pt x="9121" y="4756"/>
                    <a:pt x="9206" y="4692"/>
                    <a:pt x="9210" y="4591"/>
                  </a:cubicBezTo>
                  <a:lnTo>
                    <a:pt x="9235" y="4478"/>
                  </a:lnTo>
                  <a:lnTo>
                    <a:pt x="9235" y="1289"/>
                  </a:lnTo>
                  <a:cubicBezTo>
                    <a:pt x="9235" y="1186"/>
                    <a:pt x="9152" y="1102"/>
                    <a:pt x="9048" y="1102"/>
                  </a:cubicBezTo>
                  <a:lnTo>
                    <a:pt x="8937" y="1102"/>
                  </a:lnTo>
                  <a:cubicBezTo>
                    <a:pt x="8834" y="1102"/>
                    <a:pt x="8750" y="1020"/>
                    <a:pt x="8750" y="917"/>
                  </a:cubicBezTo>
                  <a:lnTo>
                    <a:pt x="8750" y="636"/>
                  </a:lnTo>
                  <a:lnTo>
                    <a:pt x="8824" y="95"/>
                  </a:lnTo>
                  <a:cubicBezTo>
                    <a:pt x="8824" y="42"/>
                    <a:pt x="8780" y="0"/>
                    <a:pt x="87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823;p58">
              <a:extLst>
                <a:ext uri="{FF2B5EF4-FFF2-40B4-BE49-F238E27FC236}">
                  <a16:creationId xmlns:a16="http://schemas.microsoft.com/office/drawing/2014/main" id="{0ECC4F0B-50D2-054B-9C6F-5AF2B547BA56}"/>
                </a:ext>
              </a:extLst>
            </p:cNvPr>
            <p:cNvSpPr/>
            <p:nvPr/>
          </p:nvSpPr>
          <p:spPr>
            <a:xfrm>
              <a:off x="4129469" y="1667355"/>
              <a:ext cx="67457" cy="85125"/>
            </a:xfrm>
            <a:custGeom>
              <a:avLst/>
              <a:gdLst/>
              <a:ahLst/>
              <a:cxnLst/>
              <a:rect l="l" t="t" r="r" b="b"/>
              <a:pathLst>
                <a:path w="2100" h="2650" extrusionOk="0">
                  <a:moveTo>
                    <a:pt x="623" y="0"/>
                  </a:moveTo>
                  <a:cubicBezTo>
                    <a:pt x="557" y="0"/>
                    <a:pt x="492" y="18"/>
                    <a:pt x="435" y="51"/>
                  </a:cubicBezTo>
                  <a:cubicBezTo>
                    <a:pt x="380" y="83"/>
                    <a:pt x="331" y="132"/>
                    <a:pt x="298" y="190"/>
                  </a:cubicBezTo>
                  <a:cubicBezTo>
                    <a:pt x="101" y="543"/>
                    <a:pt x="1" y="934"/>
                    <a:pt x="1" y="1325"/>
                  </a:cubicBezTo>
                  <a:cubicBezTo>
                    <a:pt x="1" y="1716"/>
                    <a:pt x="99" y="2108"/>
                    <a:pt x="298" y="2460"/>
                  </a:cubicBezTo>
                  <a:cubicBezTo>
                    <a:pt x="366" y="2577"/>
                    <a:pt x="490" y="2649"/>
                    <a:pt x="623" y="2649"/>
                  </a:cubicBezTo>
                  <a:lnTo>
                    <a:pt x="1973" y="2649"/>
                  </a:lnTo>
                  <a:lnTo>
                    <a:pt x="2100" y="1323"/>
                  </a:lnTo>
                  <a:lnTo>
                    <a:pt x="1973" y="2"/>
                  </a:lnTo>
                  <a:lnTo>
                    <a:pt x="1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824;p58">
              <a:extLst>
                <a:ext uri="{FF2B5EF4-FFF2-40B4-BE49-F238E27FC236}">
                  <a16:creationId xmlns:a16="http://schemas.microsoft.com/office/drawing/2014/main" id="{FB5A0470-F3A2-C342-9700-B367B9C52F22}"/>
                </a:ext>
              </a:extLst>
            </p:cNvPr>
            <p:cNvSpPr/>
            <p:nvPr/>
          </p:nvSpPr>
          <p:spPr>
            <a:xfrm>
              <a:off x="4314022" y="1667388"/>
              <a:ext cx="69031" cy="85093"/>
            </a:xfrm>
            <a:custGeom>
              <a:avLst/>
              <a:gdLst/>
              <a:ahLst/>
              <a:cxnLst/>
              <a:rect l="l" t="t" r="r" b="b"/>
              <a:pathLst>
                <a:path w="2149" h="2649" extrusionOk="0">
                  <a:moveTo>
                    <a:pt x="177" y="1"/>
                  </a:moveTo>
                  <a:lnTo>
                    <a:pt x="0" y="1292"/>
                  </a:lnTo>
                  <a:lnTo>
                    <a:pt x="177" y="2648"/>
                  </a:lnTo>
                  <a:lnTo>
                    <a:pt x="1526" y="2648"/>
                  </a:lnTo>
                  <a:cubicBezTo>
                    <a:pt x="1593" y="2648"/>
                    <a:pt x="1658" y="2630"/>
                    <a:pt x="1714" y="2598"/>
                  </a:cubicBezTo>
                  <a:cubicBezTo>
                    <a:pt x="1769" y="2564"/>
                    <a:pt x="1818" y="2515"/>
                    <a:pt x="1852" y="2459"/>
                  </a:cubicBezTo>
                  <a:cubicBezTo>
                    <a:pt x="2049" y="2106"/>
                    <a:pt x="2148" y="1715"/>
                    <a:pt x="2148" y="1324"/>
                  </a:cubicBezTo>
                  <a:cubicBezTo>
                    <a:pt x="2148" y="933"/>
                    <a:pt x="2050" y="542"/>
                    <a:pt x="1852" y="190"/>
                  </a:cubicBezTo>
                  <a:cubicBezTo>
                    <a:pt x="1784" y="73"/>
                    <a:pt x="1659" y="1"/>
                    <a:pt x="1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825;p58">
              <a:extLst>
                <a:ext uri="{FF2B5EF4-FFF2-40B4-BE49-F238E27FC236}">
                  <a16:creationId xmlns:a16="http://schemas.microsoft.com/office/drawing/2014/main" id="{99731BAF-E1C6-204C-BB6C-C2CA69C08C00}"/>
                </a:ext>
              </a:extLst>
            </p:cNvPr>
            <p:cNvSpPr/>
            <p:nvPr/>
          </p:nvSpPr>
          <p:spPr>
            <a:xfrm>
              <a:off x="4316335" y="1667452"/>
              <a:ext cx="45935" cy="85028"/>
            </a:xfrm>
            <a:custGeom>
              <a:avLst/>
              <a:gdLst/>
              <a:ahLst/>
              <a:cxnLst/>
              <a:rect l="l" t="t" r="r" b="b"/>
              <a:pathLst>
                <a:path w="1430" h="2647" extrusionOk="0">
                  <a:moveTo>
                    <a:pt x="108" y="0"/>
                  </a:moveTo>
                  <a:lnTo>
                    <a:pt x="1" y="1378"/>
                  </a:lnTo>
                  <a:lnTo>
                    <a:pt x="108" y="2646"/>
                  </a:lnTo>
                  <a:cubicBezTo>
                    <a:pt x="839" y="2646"/>
                    <a:pt x="1429" y="2054"/>
                    <a:pt x="1429" y="1323"/>
                  </a:cubicBezTo>
                  <a:cubicBezTo>
                    <a:pt x="1429" y="592"/>
                    <a:pt x="839" y="0"/>
                    <a:pt x="10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826;p58">
              <a:extLst>
                <a:ext uri="{FF2B5EF4-FFF2-40B4-BE49-F238E27FC236}">
                  <a16:creationId xmlns:a16="http://schemas.microsoft.com/office/drawing/2014/main" id="{D3F11747-8922-3047-A3FB-5B4E90F72796}"/>
                </a:ext>
              </a:extLst>
            </p:cNvPr>
            <p:cNvSpPr/>
            <p:nvPr/>
          </p:nvSpPr>
          <p:spPr>
            <a:xfrm>
              <a:off x="4150318" y="1667291"/>
              <a:ext cx="46610" cy="85189"/>
            </a:xfrm>
            <a:custGeom>
              <a:avLst/>
              <a:gdLst/>
              <a:ahLst/>
              <a:cxnLst/>
              <a:rect l="l" t="t" r="r" b="b"/>
              <a:pathLst>
                <a:path w="1451" h="2652" extrusionOk="0">
                  <a:moveTo>
                    <a:pt x="1324" y="1"/>
                  </a:moveTo>
                  <a:lnTo>
                    <a:pt x="1324" y="5"/>
                  </a:lnTo>
                  <a:cubicBezTo>
                    <a:pt x="593" y="5"/>
                    <a:pt x="0" y="597"/>
                    <a:pt x="0" y="1328"/>
                  </a:cubicBezTo>
                  <a:cubicBezTo>
                    <a:pt x="0" y="2059"/>
                    <a:pt x="593" y="2651"/>
                    <a:pt x="1324" y="2651"/>
                  </a:cubicBezTo>
                  <a:lnTo>
                    <a:pt x="1324" y="2647"/>
                  </a:lnTo>
                  <a:lnTo>
                    <a:pt x="1451" y="1327"/>
                  </a:lnTo>
                  <a:lnTo>
                    <a:pt x="132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827;p58">
              <a:extLst>
                <a:ext uri="{FF2B5EF4-FFF2-40B4-BE49-F238E27FC236}">
                  <a16:creationId xmlns:a16="http://schemas.microsoft.com/office/drawing/2014/main" id="{D786E0AE-6258-7B41-A3BA-86346C194C27}"/>
                </a:ext>
              </a:extLst>
            </p:cNvPr>
            <p:cNvSpPr/>
            <p:nvPr/>
          </p:nvSpPr>
          <p:spPr>
            <a:xfrm>
              <a:off x="4107496" y="1633433"/>
              <a:ext cx="297647" cy="152004"/>
            </a:xfrm>
            <a:custGeom>
              <a:avLst/>
              <a:gdLst/>
              <a:ahLst/>
              <a:cxnLst/>
              <a:rect l="l" t="t" r="r" b="b"/>
              <a:pathLst>
                <a:path w="9266" h="4732" extrusionOk="0">
                  <a:moveTo>
                    <a:pt x="785" y="1"/>
                  </a:moveTo>
                  <a:lnTo>
                    <a:pt x="526" y="2"/>
                  </a:lnTo>
                  <a:cubicBezTo>
                    <a:pt x="474" y="2"/>
                    <a:pt x="432" y="46"/>
                    <a:pt x="432" y="96"/>
                  </a:cubicBezTo>
                  <a:lnTo>
                    <a:pt x="485" y="593"/>
                  </a:lnTo>
                  <a:lnTo>
                    <a:pt x="485" y="872"/>
                  </a:lnTo>
                  <a:cubicBezTo>
                    <a:pt x="482" y="1001"/>
                    <a:pt x="374" y="1058"/>
                    <a:pt x="298" y="1059"/>
                  </a:cubicBezTo>
                  <a:lnTo>
                    <a:pt x="185" y="1059"/>
                  </a:lnTo>
                  <a:cubicBezTo>
                    <a:pt x="83" y="1059"/>
                    <a:pt x="0" y="1143"/>
                    <a:pt x="0" y="1246"/>
                  </a:cubicBezTo>
                  <a:lnTo>
                    <a:pt x="0" y="4545"/>
                  </a:lnTo>
                  <a:cubicBezTo>
                    <a:pt x="0" y="4648"/>
                    <a:pt x="83" y="4732"/>
                    <a:pt x="185" y="4732"/>
                  </a:cubicBezTo>
                  <a:lnTo>
                    <a:pt x="9078" y="4732"/>
                  </a:lnTo>
                  <a:cubicBezTo>
                    <a:pt x="9181" y="4732"/>
                    <a:pt x="9265" y="4648"/>
                    <a:pt x="9265" y="4545"/>
                  </a:cubicBezTo>
                  <a:lnTo>
                    <a:pt x="9265" y="4432"/>
                  </a:lnTo>
                  <a:lnTo>
                    <a:pt x="9265" y="4431"/>
                  </a:lnTo>
                  <a:lnTo>
                    <a:pt x="337" y="4431"/>
                  </a:lnTo>
                  <a:cubicBezTo>
                    <a:pt x="316" y="4431"/>
                    <a:pt x="300" y="4412"/>
                    <a:pt x="300" y="4393"/>
                  </a:cubicBezTo>
                  <a:lnTo>
                    <a:pt x="300" y="1391"/>
                  </a:lnTo>
                  <a:cubicBezTo>
                    <a:pt x="300" y="1370"/>
                    <a:pt x="314" y="1354"/>
                    <a:pt x="335" y="1353"/>
                  </a:cubicBezTo>
                  <a:cubicBezTo>
                    <a:pt x="586" y="1334"/>
                    <a:pt x="785" y="1124"/>
                    <a:pt x="785" y="870"/>
                  </a:cubicBezTo>
                  <a:lnTo>
                    <a:pt x="78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828;p58">
              <a:extLst>
                <a:ext uri="{FF2B5EF4-FFF2-40B4-BE49-F238E27FC236}">
                  <a16:creationId xmlns:a16="http://schemas.microsoft.com/office/drawing/2014/main" id="{600995A6-289F-E643-88D6-AB187565928E}"/>
                </a:ext>
              </a:extLst>
            </p:cNvPr>
            <p:cNvSpPr/>
            <p:nvPr/>
          </p:nvSpPr>
          <p:spPr>
            <a:xfrm>
              <a:off x="4174828" y="1691962"/>
              <a:ext cx="21361" cy="35913"/>
            </a:xfrm>
            <a:custGeom>
              <a:avLst/>
              <a:gdLst/>
              <a:ahLst/>
              <a:cxnLst/>
              <a:rect l="l" t="t" r="r" b="b"/>
              <a:pathLst>
                <a:path w="665" h="1118" extrusionOk="0">
                  <a:moveTo>
                    <a:pt x="561" y="0"/>
                  </a:moveTo>
                  <a:cubicBezTo>
                    <a:pt x="251" y="0"/>
                    <a:pt x="0" y="249"/>
                    <a:pt x="0" y="559"/>
                  </a:cubicBezTo>
                  <a:cubicBezTo>
                    <a:pt x="0" y="869"/>
                    <a:pt x="251" y="1118"/>
                    <a:pt x="561" y="1118"/>
                  </a:cubicBezTo>
                  <a:lnTo>
                    <a:pt x="665" y="550"/>
                  </a:lnTo>
                  <a:lnTo>
                    <a:pt x="56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829;p58">
              <a:extLst>
                <a:ext uri="{FF2B5EF4-FFF2-40B4-BE49-F238E27FC236}">
                  <a16:creationId xmlns:a16="http://schemas.microsoft.com/office/drawing/2014/main" id="{894F0116-9D55-8347-85C8-6F1C6117E845}"/>
                </a:ext>
              </a:extLst>
            </p:cNvPr>
            <p:cNvSpPr/>
            <p:nvPr/>
          </p:nvSpPr>
          <p:spPr>
            <a:xfrm>
              <a:off x="4314054" y="1691962"/>
              <a:ext cx="23706" cy="35913"/>
            </a:xfrm>
            <a:custGeom>
              <a:avLst/>
              <a:gdLst/>
              <a:ahLst/>
              <a:cxnLst/>
              <a:rect l="l" t="t" r="r" b="b"/>
              <a:pathLst>
                <a:path w="738" h="1118" extrusionOk="0">
                  <a:moveTo>
                    <a:pt x="179" y="0"/>
                  </a:moveTo>
                  <a:lnTo>
                    <a:pt x="1" y="527"/>
                  </a:lnTo>
                  <a:lnTo>
                    <a:pt x="179" y="1118"/>
                  </a:lnTo>
                  <a:cubicBezTo>
                    <a:pt x="487" y="1118"/>
                    <a:pt x="737" y="869"/>
                    <a:pt x="737" y="559"/>
                  </a:cubicBezTo>
                  <a:cubicBezTo>
                    <a:pt x="737" y="249"/>
                    <a:pt x="487" y="0"/>
                    <a:pt x="17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830;p58">
              <a:extLst>
                <a:ext uri="{FF2B5EF4-FFF2-40B4-BE49-F238E27FC236}">
                  <a16:creationId xmlns:a16="http://schemas.microsoft.com/office/drawing/2014/main" id="{FA8DDE63-793B-054D-928E-5A7B94DA7D36}"/>
                </a:ext>
              </a:extLst>
            </p:cNvPr>
            <p:cNvSpPr/>
            <p:nvPr/>
          </p:nvSpPr>
          <p:spPr>
            <a:xfrm>
              <a:off x="4107400" y="1598514"/>
              <a:ext cx="297743" cy="53934"/>
            </a:xfrm>
            <a:custGeom>
              <a:avLst/>
              <a:gdLst/>
              <a:ahLst/>
              <a:cxnLst/>
              <a:rect l="l" t="t" r="r" b="b"/>
              <a:pathLst>
                <a:path w="9269" h="1679" extrusionOk="0">
                  <a:moveTo>
                    <a:pt x="187" y="1"/>
                  </a:moveTo>
                  <a:cubicBezTo>
                    <a:pt x="84" y="1"/>
                    <a:pt x="0" y="83"/>
                    <a:pt x="0" y="187"/>
                  </a:cubicBezTo>
                  <a:lnTo>
                    <a:pt x="0" y="1492"/>
                  </a:lnTo>
                  <a:cubicBezTo>
                    <a:pt x="0" y="1595"/>
                    <a:pt x="84" y="1679"/>
                    <a:pt x="187" y="1679"/>
                  </a:cubicBezTo>
                  <a:lnTo>
                    <a:pt x="485" y="1679"/>
                  </a:lnTo>
                  <a:lnTo>
                    <a:pt x="485" y="1211"/>
                  </a:lnTo>
                  <a:cubicBezTo>
                    <a:pt x="485" y="1159"/>
                    <a:pt x="529" y="1117"/>
                    <a:pt x="579" y="1117"/>
                  </a:cubicBezTo>
                  <a:lnTo>
                    <a:pt x="8689" y="1117"/>
                  </a:lnTo>
                  <a:cubicBezTo>
                    <a:pt x="8741" y="1117"/>
                    <a:pt x="8783" y="1160"/>
                    <a:pt x="8783" y="1211"/>
                  </a:cubicBezTo>
                  <a:lnTo>
                    <a:pt x="8783" y="1679"/>
                  </a:lnTo>
                  <a:lnTo>
                    <a:pt x="9081" y="1679"/>
                  </a:lnTo>
                  <a:cubicBezTo>
                    <a:pt x="9184" y="1679"/>
                    <a:pt x="9268" y="1595"/>
                    <a:pt x="9265" y="1492"/>
                  </a:cubicBezTo>
                  <a:lnTo>
                    <a:pt x="9265" y="187"/>
                  </a:lnTo>
                  <a:cubicBezTo>
                    <a:pt x="9265" y="83"/>
                    <a:pt x="9183" y="1"/>
                    <a:pt x="9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831;p58">
              <a:extLst>
                <a:ext uri="{FF2B5EF4-FFF2-40B4-BE49-F238E27FC236}">
                  <a16:creationId xmlns:a16="http://schemas.microsoft.com/office/drawing/2014/main" id="{210CBFEA-CFC0-5A4B-8815-77B46F433881}"/>
                </a:ext>
              </a:extLst>
            </p:cNvPr>
            <p:cNvSpPr/>
            <p:nvPr/>
          </p:nvSpPr>
          <p:spPr>
            <a:xfrm>
              <a:off x="4261049" y="1612070"/>
              <a:ext cx="44907" cy="8994"/>
            </a:xfrm>
            <a:custGeom>
              <a:avLst/>
              <a:gdLst/>
              <a:ahLst/>
              <a:cxnLst/>
              <a:rect l="l" t="t" r="r" b="b"/>
              <a:pathLst>
                <a:path w="1398" h="280" extrusionOk="0">
                  <a:moveTo>
                    <a:pt x="139" y="0"/>
                  </a:moveTo>
                  <a:cubicBezTo>
                    <a:pt x="64" y="0"/>
                    <a:pt x="0" y="64"/>
                    <a:pt x="0" y="139"/>
                  </a:cubicBezTo>
                  <a:cubicBezTo>
                    <a:pt x="0" y="216"/>
                    <a:pt x="63" y="279"/>
                    <a:pt x="139" y="279"/>
                  </a:cubicBezTo>
                  <a:lnTo>
                    <a:pt x="1258" y="279"/>
                  </a:lnTo>
                  <a:cubicBezTo>
                    <a:pt x="1336" y="279"/>
                    <a:pt x="1397" y="216"/>
                    <a:pt x="1397" y="139"/>
                  </a:cubicBezTo>
                  <a:cubicBezTo>
                    <a:pt x="1397" y="64"/>
                    <a:pt x="1336" y="0"/>
                    <a:pt x="12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832;p58">
              <a:extLst>
                <a:ext uri="{FF2B5EF4-FFF2-40B4-BE49-F238E27FC236}">
                  <a16:creationId xmlns:a16="http://schemas.microsoft.com/office/drawing/2014/main" id="{EE58B5F7-939E-1442-8E9E-74B34139D191}"/>
                </a:ext>
              </a:extLst>
            </p:cNvPr>
            <p:cNvSpPr/>
            <p:nvPr/>
          </p:nvSpPr>
          <p:spPr>
            <a:xfrm>
              <a:off x="4207145" y="1612070"/>
              <a:ext cx="44907" cy="8994"/>
            </a:xfrm>
            <a:custGeom>
              <a:avLst/>
              <a:gdLst/>
              <a:ahLst/>
              <a:cxnLst/>
              <a:rect l="l" t="t" r="r" b="b"/>
              <a:pathLst>
                <a:path w="1398" h="280" extrusionOk="0">
                  <a:moveTo>
                    <a:pt x="141" y="0"/>
                  </a:moveTo>
                  <a:cubicBezTo>
                    <a:pt x="64" y="0"/>
                    <a:pt x="0" y="64"/>
                    <a:pt x="0" y="139"/>
                  </a:cubicBezTo>
                  <a:cubicBezTo>
                    <a:pt x="0" y="216"/>
                    <a:pt x="63" y="279"/>
                    <a:pt x="141" y="279"/>
                  </a:cubicBezTo>
                  <a:lnTo>
                    <a:pt x="1258" y="279"/>
                  </a:lnTo>
                  <a:cubicBezTo>
                    <a:pt x="1337" y="279"/>
                    <a:pt x="1397" y="216"/>
                    <a:pt x="1397" y="139"/>
                  </a:cubicBezTo>
                  <a:cubicBezTo>
                    <a:pt x="1397" y="64"/>
                    <a:pt x="1337" y="0"/>
                    <a:pt x="12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833;p58">
              <a:extLst>
                <a:ext uri="{FF2B5EF4-FFF2-40B4-BE49-F238E27FC236}">
                  <a16:creationId xmlns:a16="http://schemas.microsoft.com/office/drawing/2014/main" id="{2E6B25A5-9AC0-AC4D-A3D1-F89C2A239B4F}"/>
                </a:ext>
              </a:extLst>
            </p:cNvPr>
            <p:cNvSpPr/>
            <p:nvPr/>
          </p:nvSpPr>
          <p:spPr>
            <a:xfrm>
              <a:off x="4192818" y="1667388"/>
              <a:ext cx="126980" cy="85093"/>
            </a:xfrm>
            <a:custGeom>
              <a:avLst/>
              <a:gdLst/>
              <a:ahLst/>
              <a:cxnLst/>
              <a:rect l="l" t="t" r="r" b="b"/>
              <a:pathLst>
                <a:path w="3953" h="2649" extrusionOk="0">
                  <a:moveTo>
                    <a:pt x="1" y="1"/>
                  </a:moveTo>
                  <a:lnTo>
                    <a:pt x="1" y="2648"/>
                  </a:lnTo>
                  <a:lnTo>
                    <a:pt x="3953" y="2648"/>
                  </a:lnTo>
                  <a:lnTo>
                    <a:pt x="3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834;p58">
              <a:extLst>
                <a:ext uri="{FF2B5EF4-FFF2-40B4-BE49-F238E27FC236}">
                  <a16:creationId xmlns:a16="http://schemas.microsoft.com/office/drawing/2014/main" id="{EB970C58-291F-3042-9CD2-D7AF8CF50FFE}"/>
                </a:ext>
              </a:extLst>
            </p:cNvPr>
            <p:cNvSpPr/>
            <p:nvPr/>
          </p:nvSpPr>
          <p:spPr>
            <a:xfrm>
              <a:off x="4211064" y="1685345"/>
              <a:ext cx="90425" cy="49180"/>
            </a:xfrm>
            <a:custGeom>
              <a:avLst/>
              <a:gdLst/>
              <a:ahLst/>
              <a:cxnLst/>
              <a:rect l="l" t="t" r="r" b="b"/>
              <a:pathLst>
                <a:path w="2815" h="1531" extrusionOk="0">
                  <a:moveTo>
                    <a:pt x="74" y="0"/>
                  </a:moveTo>
                  <a:cubicBezTo>
                    <a:pt x="33" y="0"/>
                    <a:pt x="0" y="34"/>
                    <a:pt x="0" y="76"/>
                  </a:cubicBezTo>
                  <a:lnTo>
                    <a:pt x="0" y="1455"/>
                  </a:lnTo>
                  <a:cubicBezTo>
                    <a:pt x="0" y="1497"/>
                    <a:pt x="33" y="1531"/>
                    <a:pt x="74" y="1531"/>
                  </a:cubicBezTo>
                  <a:lnTo>
                    <a:pt x="2740" y="1531"/>
                  </a:lnTo>
                  <a:cubicBezTo>
                    <a:pt x="2781" y="1531"/>
                    <a:pt x="2814" y="1496"/>
                    <a:pt x="2814" y="1454"/>
                  </a:cubicBezTo>
                  <a:lnTo>
                    <a:pt x="2814" y="76"/>
                  </a:lnTo>
                  <a:cubicBezTo>
                    <a:pt x="2814" y="34"/>
                    <a:pt x="2781" y="0"/>
                    <a:pt x="2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835;p58">
              <a:extLst>
                <a:ext uri="{FF2B5EF4-FFF2-40B4-BE49-F238E27FC236}">
                  <a16:creationId xmlns:a16="http://schemas.microsoft.com/office/drawing/2014/main" id="{6C5A47F9-C032-DA45-9915-717CA41A4B82}"/>
                </a:ext>
              </a:extLst>
            </p:cNvPr>
            <p:cNvSpPr/>
            <p:nvPr/>
          </p:nvSpPr>
          <p:spPr>
            <a:xfrm>
              <a:off x="4253597" y="1697391"/>
              <a:ext cx="34435" cy="8994"/>
            </a:xfrm>
            <a:custGeom>
              <a:avLst/>
              <a:gdLst/>
              <a:ahLst/>
              <a:cxnLst/>
              <a:rect l="l" t="t" r="r" b="b"/>
              <a:pathLst>
                <a:path w="1072" h="280" extrusionOk="0">
                  <a:moveTo>
                    <a:pt x="140" y="0"/>
                  </a:moveTo>
                  <a:cubicBezTo>
                    <a:pt x="64" y="0"/>
                    <a:pt x="1" y="63"/>
                    <a:pt x="1" y="139"/>
                  </a:cubicBezTo>
                  <a:cubicBezTo>
                    <a:pt x="1" y="216"/>
                    <a:pt x="63" y="280"/>
                    <a:pt x="140" y="280"/>
                  </a:cubicBezTo>
                  <a:lnTo>
                    <a:pt x="932" y="280"/>
                  </a:lnTo>
                  <a:cubicBezTo>
                    <a:pt x="1008" y="280"/>
                    <a:pt x="1072" y="216"/>
                    <a:pt x="1070" y="139"/>
                  </a:cubicBezTo>
                  <a:cubicBezTo>
                    <a:pt x="1070" y="64"/>
                    <a:pt x="1008" y="0"/>
                    <a:pt x="93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836;p58">
              <a:extLst>
                <a:ext uri="{FF2B5EF4-FFF2-40B4-BE49-F238E27FC236}">
                  <a16:creationId xmlns:a16="http://schemas.microsoft.com/office/drawing/2014/main" id="{92FF1827-1F49-D94C-BF69-EB35E0235A74}"/>
                </a:ext>
              </a:extLst>
            </p:cNvPr>
            <p:cNvSpPr/>
            <p:nvPr/>
          </p:nvSpPr>
          <p:spPr>
            <a:xfrm>
              <a:off x="4224524" y="1697391"/>
              <a:ext cx="20173" cy="8994"/>
            </a:xfrm>
            <a:custGeom>
              <a:avLst/>
              <a:gdLst/>
              <a:ahLst/>
              <a:cxnLst/>
              <a:rect l="l" t="t" r="r" b="b"/>
              <a:pathLst>
                <a:path w="628" h="280" extrusionOk="0">
                  <a:moveTo>
                    <a:pt x="140" y="0"/>
                  </a:moveTo>
                  <a:cubicBezTo>
                    <a:pt x="65" y="0"/>
                    <a:pt x="1" y="63"/>
                    <a:pt x="1" y="139"/>
                  </a:cubicBezTo>
                  <a:cubicBezTo>
                    <a:pt x="1" y="216"/>
                    <a:pt x="63" y="280"/>
                    <a:pt x="140" y="280"/>
                  </a:cubicBezTo>
                  <a:lnTo>
                    <a:pt x="487" y="280"/>
                  </a:lnTo>
                  <a:cubicBezTo>
                    <a:pt x="565" y="280"/>
                    <a:pt x="628" y="216"/>
                    <a:pt x="628" y="139"/>
                  </a:cubicBezTo>
                  <a:cubicBezTo>
                    <a:pt x="628" y="64"/>
                    <a:pt x="565" y="0"/>
                    <a:pt x="48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837;p58">
              <a:extLst>
                <a:ext uri="{FF2B5EF4-FFF2-40B4-BE49-F238E27FC236}">
                  <a16:creationId xmlns:a16="http://schemas.microsoft.com/office/drawing/2014/main" id="{B619CB4F-892E-1C41-B4DD-8AA0BC71E31B}"/>
                </a:ext>
              </a:extLst>
            </p:cNvPr>
            <p:cNvSpPr/>
            <p:nvPr/>
          </p:nvSpPr>
          <p:spPr>
            <a:xfrm>
              <a:off x="4224524" y="1713582"/>
              <a:ext cx="63474" cy="8962"/>
            </a:xfrm>
            <a:custGeom>
              <a:avLst/>
              <a:gdLst/>
              <a:ahLst/>
              <a:cxnLst/>
              <a:rect l="l" t="t" r="r" b="b"/>
              <a:pathLst>
                <a:path w="1976" h="279" extrusionOk="0">
                  <a:moveTo>
                    <a:pt x="140" y="0"/>
                  </a:moveTo>
                  <a:cubicBezTo>
                    <a:pt x="65" y="0"/>
                    <a:pt x="1" y="62"/>
                    <a:pt x="1" y="139"/>
                  </a:cubicBezTo>
                  <a:cubicBezTo>
                    <a:pt x="1" y="214"/>
                    <a:pt x="63" y="278"/>
                    <a:pt x="140" y="278"/>
                  </a:cubicBezTo>
                  <a:lnTo>
                    <a:pt x="1837" y="278"/>
                  </a:lnTo>
                  <a:cubicBezTo>
                    <a:pt x="1913" y="278"/>
                    <a:pt x="1975" y="214"/>
                    <a:pt x="1975" y="139"/>
                  </a:cubicBezTo>
                  <a:cubicBezTo>
                    <a:pt x="1975" y="62"/>
                    <a:pt x="1913" y="0"/>
                    <a:pt x="183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838;p58">
            <a:extLst>
              <a:ext uri="{FF2B5EF4-FFF2-40B4-BE49-F238E27FC236}">
                <a16:creationId xmlns:a16="http://schemas.microsoft.com/office/drawing/2014/main" id="{577F3D11-D4CD-FF45-B981-332B76EE5840}"/>
              </a:ext>
            </a:extLst>
          </p:cNvPr>
          <p:cNvGrpSpPr/>
          <p:nvPr/>
        </p:nvGrpSpPr>
        <p:grpSpPr>
          <a:xfrm>
            <a:off x="77339" y="1557244"/>
            <a:ext cx="263481" cy="297585"/>
            <a:chOff x="3489397" y="1543196"/>
            <a:chExt cx="263481" cy="297585"/>
          </a:xfrm>
        </p:grpSpPr>
        <p:sp>
          <p:nvSpPr>
            <p:cNvPr id="308" name="Google Shape;3839;p58">
              <a:extLst>
                <a:ext uri="{FF2B5EF4-FFF2-40B4-BE49-F238E27FC236}">
                  <a16:creationId xmlns:a16="http://schemas.microsoft.com/office/drawing/2014/main" id="{E1E8929A-E797-E04B-A4EC-2ACC64F118DF}"/>
                </a:ext>
              </a:extLst>
            </p:cNvPr>
            <p:cNvSpPr/>
            <p:nvPr/>
          </p:nvSpPr>
          <p:spPr>
            <a:xfrm>
              <a:off x="3687538" y="1549589"/>
              <a:ext cx="58559" cy="57756"/>
            </a:xfrm>
            <a:custGeom>
              <a:avLst/>
              <a:gdLst/>
              <a:ahLst/>
              <a:cxnLst/>
              <a:rect l="l" t="t" r="r" b="b"/>
              <a:pathLst>
                <a:path w="1823" h="1798" extrusionOk="0">
                  <a:moveTo>
                    <a:pt x="1670" y="0"/>
                  </a:moveTo>
                  <a:cubicBezTo>
                    <a:pt x="1634" y="0"/>
                    <a:pt x="1598" y="14"/>
                    <a:pt x="1572" y="41"/>
                  </a:cubicBezTo>
                  <a:lnTo>
                    <a:pt x="55" y="1557"/>
                  </a:lnTo>
                  <a:cubicBezTo>
                    <a:pt x="1" y="1612"/>
                    <a:pt x="1" y="1700"/>
                    <a:pt x="55" y="1755"/>
                  </a:cubicBezTo>
                  <a:cubicBezTo>
                    <a:pt x="82" y="1783"/>
                    <a:pt x="118" y="1797"/>
                    <a:pt x="154" y="1797"/>
                  </a:cubicBezTo>
                  <a:cubicBezTo>
                    <a:pt x="191" y="1797"/>
                    <a:pt x="225" y="1783"/>
                    <a:pt x="251" y="1755"/>
                  </a:cubicBezTo>
                  <a:lnTo>
                    <a:pt x="1769" y="238"/>
                  </a:lnTo>
                  <a:cubicBezTo>
                    <a:pt x="1822" y="185"/>
                    <a:pt x="1822" y="95"/>
                    <a:pt x="1769" y="41"/>
                  </a:cubicBezTo>
                  <a:cubicBezTo>
                    <a:pt x="1741" y="14"/>
                    <a:pt x="1705" y="0"/>
                    <a:pt x="1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840;p58">
              <a:extLst>
                <a:ext uri="{FF2B5EF4-FFF2-40B4-BE49-F238E27FC236}">
                  <a16:creationId xmlns:a16="http://schemas.microsoft.com/office/drawing/2014/main" id="{8EBD8E61-9F9D-E04B-B48B-785E3CE9BA92}"/>
                </a:ext>
              </a:extLst>
            </p:cNvPr>
            <p:cNvSpPr/>
            <p:nvPr/>
          </p:nvSpPr>
          <p:spPr>
            <a:xfrm>
              <a:off x="3674110" y="1591125"/>
              <a:ext cx="30902" cy="29970"/>
            </a:xfrm>
            <a:custGeom>
              <a:avLst/>
              <a:gdLst/>
              <a:ahLst/>
              <a:cxnLst/>
              <a:rect l="l" t="t" r="r" b="b"/>
              <a:pathLst>
                <a:path w="962" h="933" extrusionOk="0">
                  <a:moveTo>
                    <a:pt x="491" y="1"/>
                  </a:moveTo>
                  <a:cubicBezTo>
                    <a:pt x="450" y="1"/>
                    <a:pt x="408" y="14"/>
                    <a:pt x="373" y="41"/>
                  </a:cubicBezTo>
                  <a:lnTo>
                    <a:pt x="1" y="361"/>
                  </a:lnTo>
                  <a:lnTo>
                    <a:pt x="572" y="933"/>
                  </a:lnTo>
                  <a:lnTo>
                    <a:pt x="737" y="781"/>
                  </a:lnTo>
                  <a:lnTo>
                    <a:pt x="904" y="558"/>
                  </a:lnTo>
                  <a:cubicBezTo>
                    <a:pt x="962" y="484"/>
                    <a:pt x="955" y="378"/>
                    <a:pt x="887" y="312"/>
                  </a:cubicBezTo>
                  <a:lnTo>
                    <a:pt x="645" y="70"/>
                  </a:lnTo>
                  <a:lnTo>
                    <a:pt x="617" y="53"/>
                  </a:lnTo>
                  <a:cubicBezTo>
                    <a:pt x="582" y="18"/>
                    <a:pt x="537" y="1"/>
                    <a:pt x="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841;p58">
              <a:extLst>
                <a:ext uri="{FF2B5EF4-FFF2-40B4-BE49-F238E27FC236}">
                  <a16:creationId xmlns:a16="http://schemas.microsoft.com/office/drawing/2014/main" id="{89932F9A-333E-5E48-8800-53CBBECBE29F}"/>
                </a:ext>
              </a:extLst>
            </p:cNvPr>
            <p:cNvSpPr/>
            <p:nvPr/>
          </p:nvSpPr>
          <p:spPr>
            <a:xfrm>
              <a:off x="3673178" y="1590933"/>
              <a:ext cx="24638" cy="31159"/>
            </a:xfrm>
            <a:custGeom>
              <a:avLst/>
              <a:gdLst/>
              <a:ahLst/>
              <a:cxnLst/>
              <a:rect l="l" t="t" r="r" b="b"/>
              <a:pathLst>
                <a:path w="767" h="970" extrusionOk="0">
                  <a:moveTo>
                    <a:pt x="517" y="0"/>
                  </a:moveTo>
                  <a:cubicBezTo>
                    <a:pt x="478" y="0"/>
                    <a:pt x="438" y="12"/>
                    <a:pt x="405" y="37"/>
                  </a:cubicBezTo>
                  <a:lnTo>
                    <a:pt x="1" y="340"/>
                  </a:lnTo>
                  <a:lnTo>
                    <a:pt x="211" y="694"/>
                  </a:lnTo>
                  <a:lnTo>
                    <a:pt x="630" y="969"/>
                  </a:lnTo>
                  <a:lnTo>
                    <a:pt x="766" y="788"/>
                  </a:lnTo>
                  <a:lnTo>
                    <a:pt x="364" y="387"/>
                  </a:lnTo>
                  <a:cubicBezTo>
                    <a:pt x="339" y="361"/>
                    <a:pt x="342" y="322"/>
                    <a:pt x="370" y="302"/>
                  </a:cubicBezTo>
                  <a:lnTo>
                    <a:pt x="672" y="76"/>
                  </a:lnTo>
                  <a:lnTo>
                    <a:pt x="652" y="56"/>
                  </a:lnTo>
                  <a:cubicBezTo>
                    <a:pt x="615" y="19"/>
                    <a:pt x="566" y="0"/>
                    <a:pt x="51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842;p58">
              <a:extLst>
                <a:ext uri="{FF2B5EF4-FFF2-40B4-BE49-F238E27FC236}">
                  <a16:creationId xmlns:a16="http://schemas.microsoft.com/office/drawing/2014/main" id="{6ACC2C7D-D5BC-7346-A6CA-F1E3779D3BCC}"/>
                </a:ext>
              </a:extLst>
            </p:cNvPr>
            <p:cNvSpPr/>
            <p:nvPr/>
          </p:nvSpPr>
          <p:spPr>
            <a:xfrm>
              <a:off x="3729781" y="1543453"/>
              <a:ext cx="23096" cy="22004"/>
            </a:xfrm>
            <a:custGeom>
              <a:avLst/>
              <a:gdLst/>
              <a:ahLst/>
              <a:cxnLst/>
              <a:rect l="l" t="t" r="r" b="b"/>
              <a:pathLst>
                <a:path w="719" h="685" extrusionOk="0">
                  <a:moveTo>
                    <a:pt x="435" y="0"/>
                  </a:moveTo>
                  <a:cubicBezTo>
                    <a:pt x="365" y="0"/>
                    <a:pt x="296" y="30"/>
                    <a:pt x="244" y="83"/>
                  </a:cubicBezTo>
                  <a:lnTo>
                    <a:pt x="37" y="293"/>
                  </a:lnTo>
                  <a:cubicBezTo>
                    <a:pt x="0" y="329"/>
                    <a:pt x="0" y="390"/>
                    <a:pt x="37" y="426"/>
                  </a:cubicBezTo>
                  <a:lnTo>
                    <a:pt x="261" y="658"/>
                  </a:lnTo>
                  <a:cubicBezTo>
                    <a:pt x="279" y="676"/>
                    <a:pt x="302" y="685"/>
                    <a:pt x="325" y="685"/>
                  </a:cubicBezTo>
                  <a:cubicBezTo>
                    <a:pt x="349" y="685"/>
                    <a:pt x="372" y="676"/>
                    <a:pt x="390" y="657"/>
                  </a:cubicBezTo>
                  <a:lnTo>
                    <a:pt x="462" y="596"/>
                  </a:lnTo>
                  <a:lnTo>
                    <a:pt x="616" y="442"/>
                  </a:lnTo>
                  <a:cubicBezTo>
                    <a:pt x="718" y="339"/>
                    <a:pt x="718" y="172"/>
                    <a:pt x="616" y="67"/>
                  </a:cubicBezTo>
                  <a:cubicBezTo>
                    <a:pt x="600" y="51"/>
                    <a:pt x="584" y="37"/>
                    <a:pt x="564" y="27"/>
                  </a:cubicBezTo>
                  <a:cubicBezTo>
                    <a:pt x="564" y="27"/>
                    <a:pt x="519" y="14"/>
                    <a:pt x="496" y="8"/>
                  </a:cubicBezTo>
                  <a:cubicBezTo>
                    <a:pt x="475" y="3"/>
                    <a:pt x="45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843;p58">
              <a:extLst>
                <a:ext uri="{FF2B5EF4-FFF2-40B4-BE49-F238E27FC236}">
                  <a16:creationId xmlns:a16="http://schemas.microsoft.com/office/drawing/2014/main" id="{CE7615D3-B219-D14A-9E3A-5CEE38ACEDEA}"/>
                </a:ext>
              </a:extLst>
            </p:cNvPr>
            <p:cNvSpPr/>
            <p:nvPr/>
          </p:nvSpPr>
          <p:spPr>
            <a:xfrm>
              <a:off x="3729074" y="1543196"/>
              <a:ext cx="18824" cy="22743"/>
            </a:xfrm>
            <a:custGeom>
              <a:avLst/>
              <a:gdLst/>
              <a:ahLst/>
              <a:cxnLst/>
              <a:rect l="l" t="t" r="r" b="b"/>
              <a:pathLst>
                <a:path w="586" h="708" extrusionOk="0">
                  <a:moveTo>
                    <a:pt x="453" y="0"/>
                  </a:moveTo>
                  <a:cubicBezTo>
                    <a:pt x="385" y="0"/>
                    <a:pt x="317" y="26"/>
                    <a:pt x="266" y="78"/>
                  </a:cubicBezTo>
                  <a:lnTo>
                    <a:pt x="37" y="306"/>
                  </a:lnTo>
                  <a:cubicBezTo>
                    <a:pt x="1" y="342"/>
                    <a:pt x="1" y="401"/>
                    <a:pt x="37" y="437"/>
                  </a:cubicBezTo>
                  <a:lnTo>
                    <a:pt x="280" y="680"/>
                  </a:lnTo>
                  <a:cubicBezTo>
                    <a:pt x="298" y="699"/>
                    <a:pt x="322" y="708"/>
                    <a:pt x="346" y="708"/>
                  </a:cubicBezTo>
                  <a:cubicBezTo>
                    <a:pt x="370" y="708"/>
                    <a:pt x="394" y="699"/>
                    <a:pt x="412" y="680"/>
                  </a:cubicBezTo>
                  <a:lnTo>
                    <a:pt x="486" y="607"/>
                  </a:lnTo>
                  <a:lnTo>
                    <a:pt x="290" y="411"/>
                  </a:lnTo>
                  <a:cubicBezTo>
                    <a:pt x="269" y="389"/>
                    <a:pt x="269" y="353"/>
                    <a:pt x="289" y="333"/>
                  </a:cubicBezTo>
                  <a:lnTo>
                    <a:pt x="586" y="36"/>
                  </a:lnTo>
                  <a:cubicBezTo>
                    <a:pt x="545" y="12"/>
                    <a:pt x="499" y="0"/>
                    <a:pt x="4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844;p58">
              <a:extLst>
                <a:ext uri="{FF2B5EF4-FFF2-40B4-BE49-F238E27FC236}">
                  <a16:creationId xmlns:a16="http://schemas.microsoft.com/office/drawing/2014/main" id="{1D402E69-3A8E-3A4E-B2F4-7345A8242E9E}"/>
                </a:ext>
              </a:extLst>
            </p:cNvPr>
            <p:cNvSpPr/>
            <p:nvPr/>
          </p:nvSpPr>
          <p:spPr>
            <a:xfrm>
              <a:off x="3491067" y="1597454"/>
              <a:ext cx="244677" cy="242718"/>
            </a:xfrm>
            <a:custGeom>
              <a:avLst/>
              <a:gdLst/>
              <a:ahLst/>
              <a:cxnLst/>
              <a:rect l="l" t="t" r="r" b="b"/>
              <a:pathLst>
                <a:path w="7617" h="7556" extrusionOk="0">
                  <a:moveTo>
                    <a:pt x="5363" y="0"/>
                  </a:moveTo>
                  <a:cubicBezTo>
                    <a:pt x="5269" y="0"/>
                    <a:pt x="5184" y="44"/>
                    <a:pt x="5108" y="121"/>
                  </a:cubicBezTo>
                  <a:lnTo>
                    <a:pt x="147" y="5085"/>
                  </a:lnTo>
                  <a:cubicBezTo>
                    <a:pt x="1" y="5231"/>
                    <a:pt x="1" y="5465"/>
                    <a:pt x="147" y="5613"/>
                  </a:cubicBezTo>
                  <a:lnTo>
                    <a:pt x="1962" y="7420"/>
                  </a:lnTo>
                  <a:cubicBezTo>
                    <a:pt x="2040" y="7498"/>
                    <a:pt x="2125" y="7555"/>
                    <a:pt x="2221" y="7555"/>
                  </a:cubicBezTo>
                  <a:cubicBezTo>
                    <a:pt x="2235" y="7555"/>
                    <a:pt x="2249" y="7554"/>
                    <a:pt x="2263" y="7551"/>
                  </a:cubicBezTo>
                  <a:cubicBezTo>
                    <a:pt x="2302" y="7547"/>
                    <a:pt x="2378" y="7533"/>
                    <a:pt x="2378" y="7533"/>
                  </a:cubicBezTo>
                  <a:cubicBezTo>
                    <a:pt x="2412" y="7517"/>
                    <a:pt x="2443" y="7492"/>
                    <a:pt x="2470" y="7466"/>
                  </a:cubicBezTo>
                  <a:lnTo>
                    <a:pt x="7471" y="2466"/>
                  </a:lnTo>
                  <a:cubicBezTo>
                    <a:pt x="7617" y="2320"/>
                    <a:pt x="7617" y="2084"/>
                    <a:pt x="7471" y="1937"/>
                  </a:cubicBezTo>
                  <a:lnTo>
                    <a:pt x="5622" y="90"/>
                  </a:lnTo>
                  <a:cubicBezTo>
                    <a:pt x="5593" y="63"/>
                    <a:pt x="5563" y="40"/>
                    <a:pt x="5531" y="22"/>
                  </a:cubicBezTo>
                  <a:cubicBezTo>
                    <a:pt x="5531" y="22"/>
                    <a:pt x="5460" y="15"/>
                    <a:pt x="5429" y="8"/>
                  </a:cubicBezTo>
                  <a:cubicBezTo>
                    <a:pt x="5407" y="3"/>
                    <a:pt x="5384" y="0"/>
                    <a:pt x="5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845;p58">
              <a:extLst>
                <a:ext uri="{FF2B5EF4-FFF2-40B4-BE49-F238E27FC236}">
                  <a16:creationId xmlns:a16="http://schemas.microsoft.com/office/drawing/2014/main" id="{5E255FF2-BD0A-AC45-9ABC-4A27FB4691D0}"/>
                </a:ext>
              </a:extLst>
            </p:cNvPr>
            <p:cNvSpPr/>
            <p:nvPr/>
          </p:nvSpPr>
          <p:spPr>
            <a:xfrm>
              <a:off x="3489397" y="1596747"/>
              <a:ext cx="179404" cy="244035"/>
            </a:xfrm>
            <a:custGeom>
              <a:avLst/>
              <a:gdLst/>
              <a:ahLst/>
              <a:cxnLst/>
              <a:rect l="l" t="t" r="r" b="b"/>
              <a:pathLst>
                <a:path w="5585" h="7597" extrusionOk="0">
                  <a:moveTo>
                    <a:pt x="5411" y="0"/>
                  </a:moveTo>
                  <a:cubicBezTo>
                    <a:pt x="5316" y="0"/>
                    <a:pt x="5221" y="37"/>
                    <a:pt x="5148" y="109"/>
                  </a:cubicBezTo>
                  <a:lnTo>
                    <a:pt x="148" y="5109"/>
                  </a:lnTo>
                  <a:cubicBezTo>
                    <a:pt x="1" y="5256"/>
                    <a:pt x="1" y="5492"/>
                    <a:pt x="148" y="5638"/>
                  </a:cubicBezTo>
                  <a:lnTo>
                    <a:pt x="1997" y="7488"/>
                  </a:lnTo>
                  <a:cubicBezTo>
                    <a:pt x="2070" y="7560"/>
                    <a:pt x="2165" y="7597"/>
                    <a:pt x="2261" y="7597"/>
                  </a:cubicBezTo>
                  <a:cubicBezTo>
                    <a:pt x="2320" y="7597"/>
                    <a:pt x="2380" y="7583"/>
                    <a:pt x="2434" y="7555"/>
                  </a:cubicBezTo>
                  <a:lnTo>
                    <a:pt x="332" y="5454"/>
                  </a:lnTo>
                  <a:cubicBezTo>
                    <a:pt x="287" y="5411"/>
                    <a:pt x="287" y="5340"/>
                    <a:pt x="332" y="5295"/>
                  </a:cubicBezTo>
                  <a:lnTo>
                    <a:pt x="5584" y="43"/>
                  </a:lnTo>
                  <a:cubicBezTo>
                    <a:pt x="5530" y="14"/>
                    <a:pt x="5470" y="0"/>
                    <a:pt x="541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846;p58">
              <a:extLst>
                <a:ext uri="{FF2B5EF4-FFF2-40B4-BE49-F238E27FC236}">
                  <a16:creationId xmlns:a16="http://schemas.microsoft.com/office/drawing/2014/main" id="{72ED40BF-F182-7C4F-BE36-12D10E34DD57}"/>
                </a:ext>
              </a:extLst>
            </p:cNvPr>
            <p:cNvSpPr/>
            <p:nvPr/>
          </p:nvSpPr>
          <p:spPr>
            <a:xfrm>
              <a:off x="3626502" y="1618559"/>
              <a:ext cx="87020" cy="86120"/>
            </a:xfrm>
            <a:custGeom>
              <a:avLst/>
              <a:gdLst/>
              <a:ahLst/>
              <a:cxnLst/>
              <a:rect l="l" t="t" r="r" b="b"/>
              <a:pathLst>
                <a:path w="2709" h="2681" extrusionOk="0">
                  <a:moveTo>
                    <a:pt x="1142" y="0"/>
                  </a:moveTo>
                  <a:cubicBezTo>
                    <a:pt x="1127" y="0"/>
                    <a:pt x="1113" y="6"/>
                    <a:pt x="1102" y="17"/>
                  </a:cubicBezTo>
                  <a:lnTo>
                    <a:pt x="22" y="1107"/>
                  </a:lnTo>
                  <a:cubicBezTo>
                    <a:pt x="0" y="1128"/>
                    <a:pt x="0" y="1165"/>
                    <a:pt x="22" y="1186"/>
                  </a:cubicBezTo>
                  <a:lnTo>
                    <a:pt x="1500" y="2664"/>
                  </a:lnTo>
                  <a:cubicBezTo>
                    <a:pt x="1511" y="2675"/>
                    <a:pt x="1525" y="2680"/>
                    <a:pt x="1539" y="2680"/>
                  </a:cubicBezTo>
                  <a:cubicBezTo>
                    <a:pt x="1554" y="2680"/>
                    <a:pt x="1569" y="2675"/>
                    <a:pt x="1580" y="2663"/>
                  </a:cubicBezTo>
                  <a:lnTo>
                    <a:pt x="1698" y="2572"/>
                  </a:lnTo>
                  <a:lnTo>
                    <a:pt x="2687" y="1583"/>
                  </a:lnTo>
                  <a:cubicBezTo>
                    <a:pt x="2709" y="1561"/>
                    <a:pt x="2709" y="1525"/>
                    <a:pt x="2687" y="1503"/>
                  </a:cubicBezTo>
                  <a:lnTo>
                    <a:pt x="1302" y="116"/>
                  </a:lnTo>
                  <a:lnTo>
                    <a:pt x="1182" y="17"/>
                  </a:lnTo>
                  <a:cubicBezTo>
                    <a:pt x="1171" y="6"/>
                    <a:pt x="1156" y="0"/>
                    <a:pt x="11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847;p58">
              <a:extLst>
                <a:ext uri="{FF2B5EF4-FFF2-40B4-BE49-F238E27FC236}">
                  <a16:creationId xmlns:a16="http://schemas.microsoft.com/office/drawing/2014/main" id="{C675254B-B363-6A4D-B290-3B384C558AD3}"/>
                </a:ext>
              </a:extLst>
            </p:cNvPr>
            <p:cNvSpPr/>
            <p:nvPr/>
          </p:nvSpPr>
          <p:spPr>
            <a:xfrm>
              <a:off x="3625571" y="1617981"/>
              <a:ext cx="55508" cy="87630"/>
            </a:xfrm>
            <a:custGeom>
              <a:avLst/>
              <a:gdLst/>
              <a:ahLst/>
              <a:cxnLst/>
              <a:rect l="l" t="t" r="r" b="b"/>
              <a:pathLst>
                <a:path w="1728" h="2728" extrusionOk="0">
                  <a:moveTo>
                    <a:pt x="1171" y="1"/>
                  </a:moveTo>
                  <a:cubicBezTo>
                    <a:pt x="1156" y="1"/>
                    <a:pt x="1142" y="6"/>
                    <a:pt x="1131" y="17"/>
                  </a:cubicBezTo>
                  <a:lnTo>
                    <a:pt x="22" y="1126"/>
                  </a:lnTo>
                  <a:cubicBezTo>
                    <a:pt x="0" y="1148"/>
                    <a:pt x="0" y="1184"/>
                    <a:pt x="22" y="1206"/>
                  </a:cubicBezTo>
                  <a:lnTo>
                    <a:pt x="1528" y="2711"/>
                  </a:lnTo>
                  <a:cubicBezTo>
                    <a:pt x="1538" y="2722"/>
                    <a:pt x="1553" y="2728"/>
                    <a:pt x="1567" y="2728"/>
                  </a:cubicBezTo>
                  <a:cubicBezTo>
                    <a:pt x="1582" y="2728"/>
                    <a:pt x="1596" y="2722"/>
                    <a:pt x="1607" y="2711"/>
                  </a:cubicBezTo>
                  <a:lnTo>
                    <a:pt x="1727" y="2593"/>
                  </a:lnTo>
                  <a:lnTo>
                    <a:pt x="339" y="1206"/>
                  </a:lnTo>
                  <a:cubicBezTo>
                    <a:pt x="317" y="1184"/>
                    <a:pt x="317" y="1148"/>
                    <a:pt x="339" y="1126"/>
                  </a:cubicBezTo>
                  <a:lnTo>
                    <a:pt x="1329" y="136"/>
                  </a:lnTo>
                  <a:lnTo>
                    <a:pt x="1211" y="17"/>
                  </a:lnTo>
                  <a:cubicBezTo>
                    <a:pt x="1200" y="6"/>
                    <a:pt x="1185" y="1"/>
                    <a:pt x="11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848;p58">
              <a:extLst>
                <a:ext uri="{FF2B5EF4-FFF2-40B4-BE49-F238E27FC236}">
                  <a16:creationId xmlns:a16="http://schemas.microsoft.com/office/drawing/2014/main" id="{844ABE1A-7B6C-BE43-93E9-6EB94F34D559}"/>
                </a:ext>
              </a:extLst>
            </p:cNvPr>
            <p:cNvSpPr/>
            <p:nvPr/>
          </p:nvSpPr>
          <p:spPr>
            <a:xfrm>
              <a:off x="3658755" y="1638251"/>
              <a:ext cx="8962" cy="8930"/>
            </a:xfrm>
            <a:custGeom>
              <a:avLst/>
              <a:gdLst/>
              <a:ahLst/>
              <a:cxnLst/>
              <a:rect l="l" t="t" r="r" b="b"/>
              <a:pathLst>
                <a:path w="279" h="278" extrusionOk="0">
                  <a:moveTo>
                    <a:pt x="140" y="0"/>
                  </a:moveTo>
                  <a:cubicBezTo>
                    <a:pt x="63" y="0"/>
                    <a:pt x="1" y="62"/>
                    <a:pt x="1" y="139"/>
                  </a:cubicBezTo>
                  <a:cubicBezTo>
                    <a:pt x="1" y="216"/>
                    <a:pt x="63" y="278"/>
                    <a:pt x="140" y="278"/>
                  </a:cubicBezTo>
                  <a:cubicBezTo>
                    <a:pt x="217" y="278"/>
                    <a:pt x="279" y="216"/>
                    <a:pt x="279" y="139"/>
                  </a:cubicBezTo>
                  <a:cubicBezTo>
                    <a:pt x="279" y="62"/>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849;p58">
              <a:extLst>
                <a:ext uri="{FF2B5EF4-FFF2-40B4-BE49-F238E27FC236}">
                  <a16:creationId xmlns:a16="http://schemas.microsoft.com/office/drawing/2014/main" id="{ACB081C8-B1E9-A349-9F3E-9B933139F4A8}"/>
                </a:ext>
              </a:extLst>
            </p:cNvPr>
            <p:cNvSpPr/>
            <p:nvPr/>
          </p:nvSpPr>
          <p:spPr>
            <a:xfrm>
              <a:off x="3652362" y="1657301"/>
              <a:ext cx="8994" cy="8962"/>
            </a:xfrm>
            <a:custGeom>
              <a:avLst/>
              <a:gdLst/>
              <a:ahLst/>
              <a:cxnLst/>
              <a:rect l="l" t="t" r="r" b="b"/>
              <a:pathLst>
                <a:path w="280" h="279" extrusionOk="0">
                  <a:moveTo>
                    <a:pt x="139" y="1"/>
                  </a:moveTo>
                  <a:cubicBezTo>
                    <a:pt x="62" y="1"/>
                    <a:pt x="0" y="63"/>
                    <a:pt x="0" y="140"/>
                  </a:cubicBezTo>
                  <a:cubicBezTo>
                    <a:pt x="0" y="216"/>
                    <a:pt x="62" y="279"/>
                    <a:pt x="139" y="279"/>
                  </a:cubicBezTo>
                  <a:cubicBezTo>
                    <a:pt x="217" y="279"/>
                    <a:pt x="280" y="216"/>
                    <a:pt x="280" y="140"/>
                  </a:cubicBezTo>
                  <a:cubicBezTo>
                    <a:pt x="280" y="63"/>
                    <a:pt x="217"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850;p58">
              <a:extLst>
                <a:ext uri="{FF2B5EF4-FFF2-40B4-BE49-F238E27FC236}">
                  <a16:creationId xmlns:a16="http://schemas.microsoft.com/office/drawing/2014/main" id="{12BA56EB-9AA6-854A-9D91-3A79E96DCB96}"/>
                </a:ext>
              </a:extLst>
            </p:cNvPr>
            <p:cNvSpPr/>
            <p:nvPr/>
          </p:nvSpPr>
          <p:spPr>
            <a:xfrm>
              <a:off x="3665083" y="1669990"/>
              <a:ext cx="9026" cy="9026"/>
            </a:xfrm>
            <a:custGeom>
              <a:avLst/>
              <a:gdLst/>
              <a:ahLst/>
              <a:cxnLst/>
              <a:rect l="l" t="t" r="r" b="b"/>
              <a:pathLst>
                <a:path w="281" h="281" extrusionOk="0">
                  <a:moveTo>
                    <a:pt x="140" y="1"/>
                  </a:moveTo>
                  <a:cubicBezTo>
                    <a:pt x="63" y="1"/>
                    <a:pt x="1" y="63"/>
                    <a:pt x="1" y="140"/>
                  </a:cubicBezTo>
                  <a:cubicBezTo>
                    <a:pt x="1" y="218"/>
                    <a:pt x="63" y="280"/>
                    <a:pt x="140" y="280"/>
                  </a:cubicBezTo>
                  <a:cubicBezTo>
                    <a:pt x="216" y="280"/>
                    <a:pt x="280" y="218"/>
                    <a:pt x="280" y="140"/>
                  </a:cubicBezTo>
                  <a:cubicBezTo>
                    <a:pt x="280" y="63"/>
                    <a:pt x="216"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851;p58">
              <a:extLst>
                <a:ext uri="{FF2B5EF4-FFF2-40B4-BE49-F238E27FC236}">
                  <a16:creationId xmlns:a16="http://schemas.microsoft.com/office/drawing/2014/main" id="{352F365A-2B93-FA4E-97D8-6F3F27A30D00}"/>
                </a:ext>
              </a:extLst>
            </p:cNvPr>
            <p:cNvSpPr/>
            <p:nvPr/>
          </p:nvSpPr>
          <p:spPr>
            <a:xfrm>
              <a:off x="3671412" y="1650940"/>
              <a:ext cx="9026" cy="8994"/>
            </a:xfrm>
            <a:custGeom>
              <a:avLst/>
              <a:gdLst/>
              <a:ahLst/>
              <a:cxnLst/>
              <a:rect l="l" t="t" r="r" b="b"/>
              <a:pathLst>
                <a:path w="281" h="280" extrusionOk="0">
                  <a:moveTo>
                    <a:pt x="141" y="0"/>
                  </a:moveTo>
                  <a:cubicBezTo>
                    <a:pt x="63" y="0"/>
                    <a:pt x="1" y="62"/>
                    <a:pt x="1" y="139"/>
                  </a:cubicBezTo>
                  <a:cubicBezTo>
                    <a:pt x="1" y="217"/>
                    <a:pt x="63" y="280"/>
                    <a:pt x="141" y="280"/>
                  </a:cubicBezTo>
                  <a:cubicBezTo>
                    <a:pt x="218" y="280"/>
                    <a:pt x="280" y="217"/>
                    <a:pt x="280" y="139"/>
                  </a:cubicBezTo>
                  <a:cubicBezTo>
                    <a:pt x="280" y="62"/>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852;p58">
              <a:extLst>
                <a:ext uri="{FF2B5EF4-FFF2-40B4-BE49-F238E27FC236}">
                  <a16:creationId xmlns:a16="http://schemas.microsoft.com/office/drawing/2014/main" id="{E55CB9A5-3CA8-DC46-A5BE-0AEBEB809D3A}"/>
                </a:ext>
              </a:extLst>
            </p:cNvPr>
            <p:cNvSpPr/>
            <p:nvPr/>
          </p:nvSpPr>
          <p:spPr>
            <a:xfrm>
              <a:off x="3684165" y="1663661"/>
              <a:ext cx="8962" cy="9026"/>
            </a:xfrm>
            <a:custGeom>
              <a:avLst/>
              <a:gdLst/>
              <a:ahLst/>
              <a:cxnLst/>
              <a:rect l="l" t="t" r="r" b="b"/>
              <a:pathLst>
                <a:path w="279" h="281" extrusionOk="0">
                  <a:moveTo>
                    <a:pt x="139" y="1"/>
                  </a:moveTo>
                  <a:cubicBezTo>
                    <a:pt x="63" y="1"/>
                    <a:pt x="0" y="63"/>
                    <a:pt x="0" y="140"/>
                  </a:cubicBezTo>
                  <a:cubicBezTo>
                    <a:pt x="0" y="217"/>
                    <a:pt x="63" y="280"/>
                    <a:pt x="139" y="280"/>
                  </a:cubicBezTo>
                  <a:cubicBezTo>
                    <a:pt x="216" y="280"/>
                    <a:pt x="278" y="217"/>
                    <a:pt x="278" y="140"/>
                  </a:cubicBezTo>
                  <a:cubicBezTo>
                    <a:pt x="278"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853;p58">
              <a:extLst>
                <a:ext uri="{FF2B5EF4-FFF2-40B4-BE49-F238E27FC236}">
                  <a16:creationId xmlns:a16="http://schemas.microsoft.com/office/drawing/2014/main" id="{52AEBEC7-174E-964B-A14F-8A2460D8194F}"/>
                </a:ext>
              </a:extLst>
            </p:cNvPr>
            <p:cNvSpPr/>
            <p:nvPr/>
          </p:nvSpPr>
          <p:spPr>
            <a:xfrm>
              <a:off x="3556472" y="1714546"/>
              <a:ext cx="18342" cy="17507"/>
            </a:xfrm>
            <a:custGeom>
              <a:avLst/>
              <a:gdLst/>
              <a:ahLst/>
              <a:cxnLst/>
              <a:rect l="l" t="t" r="r" b="b"/>
              <a:pathLst>
                <a:path w="571" h="545" extrusionOk="0">
                  <a:moveTo>
                    <a:pt x="153" y="1"/>
                  </a:moveTo>
                  <a:cubicBezTo>
                    <a:pt x="117" y="1"/>
                    <a:pt x="81" y="14"/>
                    <a:pt x="54" y="41"/>
                  </a:cubicBezTo>
                  <a:cubicBezTo>
                    <a:pt x="0" y="96"/>
                    <a:pt x="0" y="184"/>
                    <a:pt x="54" y="239"/>
                  </a:cubicBezTo>
                  <a:lnTo>
                    <a:pt x="319" y="503"/>
                  </a:lnTo>
                  <a:cubicBezTo>
                    <a:pt x="346" y="530"/>
                    <a:pt x="382" y="545"/>
                    <a:pt x="418" y="545"/>
                  </a:cubicBezTo>
                  <a:cubicBezTo>
                    <a:pt x="455" y="545"/>
                    <a:pt x="491" y="530"/>
                    <a:pt x="515" y="503"/>
                  </a:cubicBezTo>
                  <a:cubicBezTo>
                    <a:pt x="570" y="449"/>
                    <a:pt x="570" y="360"/>
                    <a:pt x="515" y="306"/>
                  </a:cubicBezTo>
                  <a:lnTo>
                    <a:pt x="251" y="41"/>
                  </a:lnTo>
                  <a:cubicBezTo>
                    <a:pt x="224" y="14"/>
                    <a:pt x="188"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854;p58">
              <a:extLst>
                <a:ext uri="{FF2B5EF4-FFF2-40B4-BE49-F238E27FC236}">
                  <a16:creationId xmlns:a16="http://schemas.microsoft.com/office/drawing/2014/main" id="{F66CA476-F1C5-2448-A7F7-08EC3FAFBD90}"/>
                </a:ext>
              </a:extLst>
            </p:cNvPr>
            <p:cNvSpPr/>
            <p:nvPr/>
          </p:nvSpPr>
          <p:spPr>
            <a:xfrm>
              <a:off x="3577674" y="1735779"/>
              <a:ext cx="18342" cy="17507"/>
            </a:xfrm>
            <a:custGeom>
              <a:avLst/>
              <a:gdLst/>
              <a:ahLst/>
              <a:cxnLst/>
              <a:rect l="l" t="t" r="r" b="b"/>
              <a:pathLst>
                <a:path w="571" h="545" extrusionOk="0">
                  <a:moveTo>
                    <a:pt x="153" y="0"/>
                  </a:moveTo>
                  <a:cubicBezTo>
                    <a:pt x="117" y="0"/>
                    <a:pt x="82" y="14"/>
                    <a:pt x="55" y="42"/>
                  </a:cubicBezTo>
                  <a:cubicBezTo>
                    <a:pt x="0" y="95"/>
                    <a:pt x="0" y="185"/>
                    <a:pt x="55" y="239"/>
                  </a:cubicBezTo>
                  <a:lnTo>
                    <a:pt x="319" y="502"/>
                  </a:lnTo>
                  <a:cubicBezTo>
                    <a:pt x="346" y="530"/>
                    <a:pt x="382" y="544"/>
                    <a:pt x="419" y="544"/>
                  </a:cubicBezTo>
                  <a:cubicBezTo>
                    <a:pt x="455" y="544"/>
                    <a:pt x="491" y="530"/>
                    <a:pt x="516" y="502"/>
                  </a:cubicBezTo>
                  <a:cubicBezTo>
                    <a:pt x="571" y="448"/>
                    <a:pt x="571" y="360"/>
                    <a:pt x="516" y="305"/>
                  </a:cubicBezTo>
                  <a:lnTo>
                    <a:pt x="252" y="42"/>
                  </a:lnTo>
                  <a:cubicBezTo>
                    <a:pt x="225" y="14"/>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855;p58">
              <a:extLst>
                <a:ext uri="{FF2B5EF4-FFF2-40B4-BE49-F238E27FC236}">
                  <a16:creationId xmlns:a16="http://schemas.microsoft.com/office/drawing/2014/main" id="{27372B96-A50A-FE4F-B36F-1B119C159B7E}"/>
                </a:ext>
              </a:extLst>
            </p:cNvPr>
            <p:cNvSpPr/>
            <p:nvPr/>
          </p:nvSpPr>
          <p:spPr>
            <a:xfrm>
              <a:off x="3598875" y="1756949"/>
              <a:ext cx="18342" cy="17475"/>
            </a:xfrm>
            <a:custGeom>
              <a:avLst/>
              <a:gdLst/>
              <a:ahLst/>
              <a:cxnLst/>
              <a:rect l="l" t="t" r="r" b="b"/>
              <a:pathLst>
                <a:path w="571" h="544" extrusionOk="0">
                  <a:moveTo>
                    <a:pt x="153" y="0"/>
                  </a:moveTo>
                  <a:cubicBezTo>
                    <a:pt x="118" y="0"/>
                    <a:pt x="82" y="14"/>
                    <a:pt x="55" y="41"/>
                  </a:cubicBezTo>
                  <a:cubicBezTo>
                    <a:pt x="0" y="95"/>
                    <a:pt x="0" y="185"/>
                    <a:pt x="55" y="238"/>
                  </a:cubicBezTo>
                  <a:lnTo>
                    <a:pt x="319" y="503"/>
                  </a:lnTo>
                  <a:cubicBezTo>
                    <a:pt x="346" y="529"/>
                    <a:pt x="383" y="544"/>
                    <a:pt x="419" y="544"/>
                  </a:cubicBezTo>
                  <a:cubicBezTo>
                    <a:pt x="455" y="544"/>
                    <a:pt x="490" y="532"/>
                    <a:pt x="517" y="503"/>
                  </a:cubicBezTo>
                  <a:cubicBezTo>
                    <a:pt x="571" y="448"/>
                    <a:pt x="571" y="360"/>
                    <a:pt x="517" y="305"/>
                  </a:cubicBezTo>
                  <a:lnTo>
                    <a:pt x="252" y="41"/>
                  </a:lnTo>
                  <a:cubicBezTo>
                    <a:pt x="225" y="14"/>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856;p58">
              <a:extLst>
                <a:ext uri="{FF2B5EF4-FFF2-40B4-BE49-F238E27FC236}">
                  <a16:creationId xmlns:a16="http://schemas.microsoft.com/office/drawing/2014/main" id="{EF8D431B-DFF1-7849-8A21-46F4611749CE}"/>
                </a:ext>
              </a:extLst>
            </p:cNvPr>
            <p:cNvSpPr/>
            <p:nvPr/>
          </p:nvSpPr>
          <p:spPr>
            <a:xfrm>
              <a:off x="3543718" y="1727299"/>
              <a:ext cx="18342" cy="17507"/>
            </a:xfrm>
            <a:custGeom>
              <a:avLst/>
              <a:gdLst/>
              <a:ahLst/>
              <a:cxnLst/>
              <a:rect l="l" t="t" r="r" b="b"/>
              <a:pathLst>
                <a:path w="571" h="545" extrusionOk="0">
                  <a:moveTo>
                    <a:pt x="153" y="1"/>
                  </a:moveTo>
                  <a:cubicBezTo>
                    <a:pt x="118" y="1"/>
                    <a:pt x="82" y="14"/>
                    <a:pt x="55" y="41"/>
                  </a:cubicBezTo>
                  <a:cubicBezTo>
                    <a:pt x="0" y="96"/>
                    <a:pt x="0" y="184"/>
                    <a:pt x="55" y="239"/>
                  </a:cubicBezTo>
                  <a:lnTo>
                    <a:pt x="319" y="503"/>
                  </a:lnTo>
                  <a:cubicBezTo>
                    <a:pt x="346" y="530"/>
                    <a:pt x="383" y="545"/>
                    <a:pt x="419" y="545"/>
                  </a:cubicBezTo>
                  <a:cubicBezTo>
                    <a:pt x="455" y="545"/>
                    <a:pt x="491" y="530"/>
                    <a:pt x="516" y="503"/>
                  </a:cubicBezTo>
                  <a:cubicBezTo>
                    <a:pt x="571" y="449"/>
                    <a:pt x="571" y="359"/>
                    <a:pt x="516" y="306"/>
                  </a:cubicBezTo>
                  <a:lnTo>
                    <a:pt x="252" y="41"/>
                  </a:lnTo>
                  <a:cubicBezTo>
                    <a:pt x="225" y="14"/>
                    <a:pt x="189"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857;p58">
              <a:extLst>
                <a:ext uri="{FF2B5EF4-FFF2-40B4-BE49-F238E27FC236}">
                  <a16:creationId xmlns:a16="http://schemas.microsoft.com/office/drawing/2014/main" id="{51C14E3A-946C-2B48-8676-6C3565D3E180}"/>
                </a:ext>
              </a:extLst>
            </p:cNvPr>
            <p:cNvSpPr/>
            <p:nvPr/>
          </p:nvSpPr>
          <p:spPr>
            <a:xfrm>
              <a:off x="3564920" y="1748468"/>
              <a:ext cx="18342" cy="17507"/>
            </a:xfrm>
            <a:custGeom>
              <a:avLst/>
              <a:gdLst/>
              <a:ahLst/>
              <a:cxnLst/>
              <a:rect l="l" t="t" r="r" b="b"/>
              <a:pathLst>
                <a:path w="571" h="545" extrusionOk="0">
                  <a:moveTo>
                    <a:pt x="154" y="0"/>
                  </a:moveTo>
                  <a:cubicBezTo>
                    <a:pt x="118" y="0"/>
                    <a:pt x="82" y="14"/>
                    <a:pt x="56" y="40"/>
                  </a:cubicBezTo>
                  <a:cubicBezTo>
                    <a:pt x="1" y="95"/>
                    <a:pt x="1" y="184"/>
                    <a:pt x="56" y="239"/>
                  </a:cubicBezTo>
                  <a:lnTo>
                    <a:pt x="319" y="502"/>
                  </a:lnTo>
                  <a:cubicBezTo>
                    <a:pt x="347" y="530"/>
                    <a:pt x="383" y="544"/>
                    <a:pt x="419" y="544"/>
                  </a:cubicBezTo>
                  <a:cubicBezTo>
                    <a:pt x="455" y="544"/>
                    <a:pt x="491" y="531"/>
                    <a:pt x="517" y="502"/>
                  </a:cubicBezTo>
                  <a:cubicBezTo>
                    <a:pt x="571" y="449"/>
                    <a:pt x="571" y="359"/>
                    <a:pt x="517" y="305"/>
                  </a:cubicBezTo>
                  <a:lnTo>
                    <a:pt x="252" y="40"/>
                  </a:lnTo>
                  <a:cubicBezTo>
                    <a:pt x="226" y="14"/>
                    <a:pt x="190" y="0"/>
                    <a:pt x="1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858;p58">
              <a:extLst>
                <a:ext uri="{FF2B5EF4-FFF2-40B4-BE49-F238E27FC236}">
                  <a16:creationId xmlns:a16="http://schemas.microsoft.com/office/drawing/2014/main" id="{EE949B59-DDBE-E347-9584-2C08D9660D63}"/>
                </a:ext>
              </a:extLst>
            </p:cNvPr>
            <p:cNvSpPr/>
            <p:nvPr/>
          </p:nvSpPr>
          <p:spPr>
            <a:xfrm>
              <a:off x="3586186" y="1769670"/>
              <a:ext cx="18310" cy="17507"/>
            </a:xfrm>
            <a:custGeom>
              <a:avLst/>
              <a:gdLst/>
              <a:ahLst/>
              <a:cxnLst/>
              <a:rect l="l" t="t" r="r" b="b"/>
              <a:pathLst>
                <a:path w="570" h="545" extrusionOk="0">
                  <a:moveTo>
                    <a:pt x="153" y="1"/>
                  </a:moveTo>
                  <a:cubicBezTo>
                    <a:pt x="117" y="1"/>
                    <a:pt x="81" y="15"/>
                    <a:pt x="54" y="42"/>
                  </a:cubicBezTo>
                  <a:cubicBezTo>
                    <a:pt x="0" y="96"/>
                    <a:pt x="0" y="184"/>
                    <a:pt x="54" y="239"/>
                  </a:cubicBezTo>
                  <a:lnTo>
                    <a:pt x="319" y="502"/>
                  </a:lnTo>
                  <a:cubicBezTo>
                    <a:pt x="345" y="530"/>
                    <a:pt x="381" y="544"/>
                    <a:pt x="417" y="544"/>
                  </a:cubicBezTo>
                  <a:cubicBezTo>
                    <a:pt x="453" y="544"/>
                    <a:pt x="488" y="531"/>
                    <a:pt x="515" y="502"/>
                  </a:cubicBezTo>
                  <a:cubicBezTo>
                    <a:pt x="569" y="449"/>
                    <a:pt x="569" y="361"/>
                    <a:pt x="515" y="306"/>
                  </a:cubicBezTo>
                  <a:lnTo>
                    <a:pt x="251" y="42"/>
                  </a:lnTo>
                  <a:cubicBezTo>
                    <a:pt x="224" y="15"/>
                    <a:pt x="188"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859;p58">
              <a:extLst>
                <a:ext uri="{FF2B5EF4-FFF2-40B4-BE49-F238E27FC236}">
                  <a16:creationId xmlns:a16="http://schemas.microsoft.com/office/drawing/2014/main" id="{BC5C2416-6519-D545-92BF-D230B5262FA7}"/>
                </a:ext>
              </a:extLst>
            </p:cNvPr>
            <p:cNvSpPr/>
            <p:nvPr/>
          </p:nvSpPr>
          <p:spPr>
            <a:xfrm>
              <a:off x="3530965" y="1740052"/>
              <a:ext cx="18374" cy="17507"/>
            </a:xfrm>
            <a:custGeom>
              <a:avLst/>
              <a:gdLst/>
              <a:ahLst/>
              <a:cxnLst/>
              <a:rect l="l" t="t" r="r" b="b"/>
              <a:pathLst>
                <a:path w="572" h="545" extrusionOk="0">
                  <a:moveTo>
                    <a:pt x="154" y="0"/>
                  </a:moveTo>
                  <a:cubicBezTo>
                    <a:pt x="118" y="0"/>
                    <a:pt x="83" y="14"/>
                    <a:pt x="56" y="40"/>
                  </a:cubicBezTo>
                  <a:cubicBezTo>
                    <a:pt x="1" y="95"/>
                    <a:pt x="1" y="184"/>
                    <a:pt x="56" y="237"/>
                  </a:cubicBezTo>
                  <a:lnTo>
                    <a:pt x="319" y="502"/>
                  </a:lnTo>
                  <a:cubicBezTo>
                    <a:pt x="347" y="530"/>
                    <a:pt x="383" y="544"/>
                    <a:pt x="419" y="544"/>
                  </a:cubicBezTo>
                  <a:cubicBezTo>
                    <a:pt x="455" y="544"/>
                    <a:pt x="492" y="530"/>
                    <a:pt x="516" y="502"/>
                  </a:cubicBezTo>
                  <a:cubicBezTo>
                    <a:pt x="571" y="447"/>
                    <a:pt x="571" y="359"/>
                    <a:pt x="516" y="305"/>
                  </a:cubicBezTo>
                  <a:lnTo>
                    <a:pt x="253" y="40"/>
                  </a:lnTo>
                  <a:cubicBezTo>
                    <a:pt x="225" y="14"/>
                    <a:pt x="189" y="0"/>
                    <a:pt x="1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860;p58">
              <a:extLst>
                <a:ext uri="{FF2B5EF4-FFF2-40B4-BE49-F238E27FC236}">
                  <a16:creationId xmlns:a16="http://schemas.microsoft.com/office/drawing/2014/main" id="{047F6629-AF3A-E04F-A0B0-F43E6E92C358}"/>
                </a:ext>
              </a:extLst>
            </p:cNvPr>
            <p:cNvSpPr/>
            <p:nvPr/>
          </p:nvSpPr>
          <p:spPr>
            <a:xfrm>
              <a:off x="3552167" y="1761190"/>
              <a:ext cx="18374" cy="17507"/>
            </a:xfrm>
            <a:custGeom>
              <a:avLst/>
              <a:gdLst/>
              <a:ahLst/>
              <a:cxnLst/>
              <a:rect l="l" t="t" r="r" b="b"/>
              <a:pathLst>
                <a:path w="572" h="545" extrusionOk="0">
                  <a:moveTo>
                    <a:pt x="154" y="1"/>
                  </a:moveTo>
                  <a:cubicBezTo>
                    <a:pt x="119" y="1"/>
                    <a:pt x="83" y="14"/>
                    <a:pt x="56" y="41"/>
                  </a:cubicBezTo>
                  <a:cubicBezTo>
                    <a:pt x="1" y="96"/>
                    <a:pt x="1" y="184"/>
                    <a:pt x="56" y="238"/>
                  </a:cubicBezTo>
                  <a:lnTo>
                    <a:pt x="321" y="503"/>
                  </a:lnTo>
                  <a:cubicBezTo>
                    <a:pt x="347" y="530"/>
                    <a:pt x="383" y="545"/>
                    <a:pt x="419" y="545"/>
                  </a:cubicBezTo>
                  <a:cubicBezTo>
                    <a:pt x="455" y="545"/>
                    <a:pt x="492" y="532"/>
                    <a:pt x="518" y="503"/>
                  </a:cubicBezTo>
                  <a:cubicBezTo>
                    <a:pt x="571" y="448"/>
                    <a:pt x="571" y="360"/>
                    <a:pt x="518" y="306"/>
                  </a:cubicBezTo>
                  <a:lnTo>
                    <a:pt x="253" y="41"/>
                  </a:lnTo>
                  <a:cubicBezTo>
                    <a:pt x="226" y="14"/>
                    <a:pt x="190" y="1"/>
                    <a:pt x="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861;p58">
              <a:extLst>
                <a:ext uri="{FF2B5EF4-FFF2-40B4-BE49-F238E27FC236}">
                  <a16:creationId xmlns:a16="http://schemas.microsoft.com/office/drawing/2014/main" id="{C6849AEB-FF02-1346-9304-41D3A7139D19}"/>
                </a:ext>
              </a:extLst>
            </p:cNvPr>
            <p:cNvSpPr/>
            <p:nvPr/>
          </p:nvSpPr>
          <p:spPr>
            <a:xfrm>
              <a:off x="3573433" y="1782423"/>
              <a:ext cx="18310" cy="17507"/>
            </a:xfrm>
            <a:custGeom>
              <a:avLst/>
              <a:gdLst/>
              <a:ahLst/>
              <a:cxnLst/>
              <a:rect l="l" t="t" r="r" b="b"/>
              <a:pathLst>
                <a:path w="570" h="545" extrusionOk="0">
                  <a:moveTo>
                    <a:pt x="153" y="0"/>
                  </a:moveTo>
                  <a:cubicBezTo>
                    <a:pt x="117" y="0"/>
                    <a:pt x="82" y="13"/>
                    <a:pt x="54" y="40"/>
                  </a:cubicBezTo>
                  <a:cubicBezTo>
                    <a:pt x="0" y="95"/>
                    <a:pt x="0" y="184"/>
                    <a:pt x="54" y="239"/>
                  </a:cubicBezTo>
                  <a:lnTo>
                    <a:pt x="319" y="502"/>
                  </a:lnTo>
                  <a:cubicBezTo>
                    <a:pt x="346" y="530"/>
                    <a:pt x="383" y="544"/>
                    <a:pt x="419" y="544"/>
                  </a:cubicBezTo>
                  <a:cubicBezTo>
                    <a:pt x="455" y="544"/>
                    <a:pt x="491" y="531"/>
                    <a:pt x="516" y="502"/>
                  </a:cubicBezTo>
                  <a:cubicBezTo>
                    <a:pt x="569" y="448"/>
                    <a:pt x="569" y="359"/>
                    <a:pt x="516" y="305"/>
                  </a:cubicBezTo>
                  <a:lnTo>
                    <a:pt x="251" y="40"/>
                  </a:lnTo>
                  <a:cubicBezTo>
                    <a:pt x="224" y="13"/>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862;p58">
              <a:extLst>
                <a:ext uri="{FF2B5EF4-FFF2-40B4-BE49-F238E27FC236}">
                  <a16:creationId xmlns:a16="http://schemas.microsoft.com/office/drawing/2014/main" id="{AE4CA326-87BF-4945-B21A-1C910A7DD0A2}"/>
                </a:ext>
              </a:extLst>
            </p:cNvPr>
            <p:cNvSpPr/>
            <p:nvPr/>
          </p:nvSpPr>
          <p:spPr>
            <a:xfrm>
              <a:off x="3518340" y="1752709"/>
              <a:ext cx="18342" cy="17475"/>
            </a:xfrm>
            <a:custGeom>
              <a:avLst/>
              <a:gdLst/>
              <a:ahLst/>
              <a:cxnLst/>
              <a:rect l="l" t="t" r="r" b="b"/>
              <a:pathLst>
                <a:path w="571" h="544" extrusionOk="0">
                  <a:moveTo>
                    <a:pt x="153" y="0"/>
                  </a:moveTo>
                  <a:cubicBezTo>
                    <a:pt x="117" y="0"/>
                    <a:pt x="81" y="14"/>
                    <a:pt x="54" y="42"/>
                  </a:cubicBezTo>
                  <a:cubicBezTo>
                    <a:pt x="0" y="95"/>
                    <a:pt x="0" y="184"/>
                    <a:pt x="54" y="239"/>
                  </a:cubicBezTo>
                  <a:lnTo>
                    <a:pt x="319" y="502"/>
                  </a:lnTo>
                  <a:cubicBezTo>
                    <a:pt x="346" y="530"/>
                    <a:pt x="382" y="544"/>
                    <a:pt x="418" y="544"/>
                  </a:cubicBezTo>
                  <a:cubicBezTo>
                    <a:pt x="452" y="544"/>
                    <a:pt x="488" y="531"/>
                    <a:pt x="515" y="502"/>
                  </a:cubicBezTo>
                  <a:cubicBezTo>
                    <a:pt x="570" y="448"/>
                    <a:pt x="570" y="360"/>
                    <a:pt x="515" y="305"/>
                  </a:cubicBezTo>
                  <a:lnTo>
                    <a:pt x="252" y="42"/>
                  </a:lnTo>
                  <a:cubicBezTo>
                    <a:pt x="224" y="14"/>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863;p58">
              <a:extLst>
                <a:ext uri="{FF2B5EF4-FFF2-40B4-BE49-F238E27FC236}">
                  <a16:creationId xmlns:a16="http://schemas.microsoft.com/office/drawing/2014/main" id="{B24D096B-4957-7E46-A85B-A03A3FA3FE0F}"/>
                </a:ext>
              </a:extLst>
            </p:cNvPr>
            <p:cNvSpPr/>
            <p:nvPr/>
          </p:nvSpPr>
          <p:spPr>
            <a:xfrm>
              <a:off x="3539478" y="1773911"/>
              <a:ext cx="18374" cy="17507"/>
            </a:xfrm>
            <a:custGeom>
              <a:avLst/>
              <a:gdLst/>
              <a:ahLst/>
              <a:cxnLst/>
              <a:rect l="l" t="t" r="r" b="b"/>
              <a:pathLst>
                <a:path w="572" h="545" extrusionOk="0">
                  <a:moveTo>
                    <a:pt x="153" y="1"/>
                  </a:moveTo>
                  <a:cubicBezTo>
                    <a:pt x="118" y="1"/>
                    <a:pt x="82" y="14"/>
                    <a:pt x="54" y="42"/>
                  </a:cubicBezTo>
                  <a:cubicBezTo>
                    <a:pt x="1" y="95"/>
                    <a:pt x="1" y="185"/>
                    <a:pt x="54" y="239"/>
                  </a:cubicBezTo>
                  <a:lnTo>
                    <a:pt x="319" y="504"/>
                  </a:lnTo>
                  <a:cubicBezTo>
                    <a:pt x="347" y="530"/>
                    <a:pt x="383" y="544"/>
                    <a:pt x="419" y="544"/>
                  </a:cubicBezTo>
                  <a:cubicBezTo>
                    <a:pt x="455" y="544"/>
                    <a:pt x="491" y="533"/>
                    <a:pt x="516" y="504"/>
                  </a:cubicBezTo>
                  <a:cubicBezTo>
                    <a:pt x="571" y="449"/>
                    <a:pt x="571" y="360"/>
                    <a:pt x="516" y="305"/>
                  </a:cubicBezTo>
                  <a:lnTo>
                    <a:pt x="251" y="42"/>
                  </a:lnTo>
                  <a:cubicBezTo>
                    <a:pt x="224" y="14"/>
                    <a:pt x="189"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864;p58">
              <a:extLst>
                <a:ext uri="{FF2B5EF4-FFF2-40B4-BE49-F238E27FC236}">
                  <a16:creationId xmlns:a16="http://schemas.microsoft.com/office/drawing/2014/main" id="{02E4AF20-3DFB-FA42-9518-380EE0390363}"/>
                </a:ext>
              </a:extLst>
            </p:cNvPr>
            <p:cNvSpPr/>
            <p:nvPr/>
          </p:nvSpPr>
          <p:spPr>
            <a:xfrm>
              <a:off x="3560680" y="1795145"/>
              <a:ext cx="18374" cy="17507"/>
            </a:xfrm>
            <a:custGeom>
              <a:avLst/>
              <a:gdLst/>
              <a:ahLst/>
              <a:cxnLst/>
              <a:rect l="l" t="t" r="r" b="b"/>
              <a:pathLst>
                <a:path w="572" h="545" extrusionOk="0">
                  <a:moveTo>
                    <a:pt x="154" y="1"/>
                  </a:moveTo>
                  <a:cubicBezTo>
                    <a:pt x="118" y="1"/>
                    <a:pt x="83" y="14"/>
                    <a:pt x="56" y="41"/>
                  </a:cubicBezTo>
                  <a:cubicBezTo>
                    <a:pt x="1" y="96"/>
                    <a:pt x="1" y="184"/>
                    <a:pt x="56" y="238"/>
                  </a:cubicBezTo>
                  <a:lnTo>
                    <a:pt x="319" y="503"/>
                  </a:lnTo>
                  <a:cubicBezTo>
                    <a:pt x="347" y="530"/>
                    <a:pt x="383" y="545"/>
                    <a:pt x="419" y="545"/>
                  </a:cubicBezTo>
                  <a:cubicBezTo>
                    <a:pt x="455" y="545"/>
                    <a:pt x="492" y="530"/>
                    <a:pt x="516" y="503"/>
                  </a:cubicBezTo>
                  <a:cubicBezTo>
                    <a:pt x="571" y="448"/>
                    <a:pt x="571" y="359"/>
                    <a:pt x="516" y="306"/>
                  </a:cubicBezTo>
                  <a:lnTo>
                    <a:pt x="253" y="41"/>
                  </a:lnTo>
                  <a:cubicBezTo>
                    <a:pt x="225" y="14"/>
                    <a:pt x="189" y="1"/>
                    <a:pt x="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865;p58">
              <a:extLst>
                <a:ext uri="{FF2B5EF4-FFF2-40B4-BE49-F238E27FC236}">
                  <a16:creationId xmlns:a16="http://schemas.microsoft.com/office/drawing/2014/main" id="{B75717F0-C59C-0F4F-8502-9E803B11CE9A}"/>
                </a:ext>
              </a:extLst>
            </p:cNvPr>
            <p:cNvSpPr/>
            <p:nvPr/>
          </p:nvSpPr>
          <p:spPr>
            <a:xfrm>
              <a:off x="3569193" y="1701824"/>
              <a:ext cx="18310" cy="17507"/>
            </a:xfrm>
            <a:custGeom>
              <a:avLst/>
              <a:gdLst/>
              <a:ahLst/>
              <a:cxnLst/>
              <a:rect l="l" t="t" r="r" b="b"/>
              <a:pathLst>
                <a:path w="570" h="545" extrusionOk="0">
                  <a:moveTo>
                    <a:pt x="153" y="1"/>
                  </a:moveTo>
                  <a:cubicBezTo>
                    <a:pt x="118" y="1"/>
                    <a:pt x="82" y="14"/>
                    <a:pt x="54" y="42"/>
                  </a:cubicBezTo>
                  <a:cubicBezTo>
                    <a:pt x="1" y="95"/>
                    <a:pt x="1" y="185"/>
                    <a:pt x="54" y="239"/>
                  </a:cubicBezTo>
                  <a:lnTo>
                    <a:pt x="319" y="504"/>
                  </a:lnTo>
                  <a:cubicBezTo>
                    <a:pt x="345" y="530"/>
                    <a:pt x="381" y="544"/>
                    <a:pt x="418" y="544"/>
                  </a:cubicBezTo>
                  <a:cubicBezTo>
                    <a:pt x="454" y="544"/>
                    <a:pt x="490" y="530"/>
                    <a:pt x="516" y="504"/>
                  </a:cubicBezTo>
                  <a:cubicBezTo>
                    <a:pt x="570" y="449"/>
                    <a:pt x="570" y="360"/>
                    <a:pt x="516" y="305"/>
                  </a:cubicBezTo>
                  <a:lnTo>
                    <a:pt x="251" y="42"/>
                  </a:lnTo>
                  <a:cubicBezTo>
                    <a:pt x="224" y="14"/>
                    <a:pt x="189" y="1"/>
                    <a:pt x="1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866;p58">
              <a:extLst>
                <a:ext uri="{FF2B5EF4-FFF2-40B4-BE49-F238E27FC236}">
                  <a16:creationId xmlns:a16="http://schemas.microsoft.com/office/drawing/2014/main" id="{BBBB0110-32B6-1F4C-9E12-53386BAAA180}"/>
                </a:ext>
              </a:extLst>
            </p:cNvPr>
            <p:cNvSpPr/>
            <p:nvPr/>
          </p:nvSpPr>
          <p:spPr>
            <a:xfrm>
              <a:off x="3611597" y="1744196"/>
              <a:ext cx="18374" cy="17539"/>
            </a:xfrm>
            <a:custGeom>
              <a:avLst/>
              <a:gdLst/>
              <a:ahLst/>
              <a:cxnLst/>
              <a:rect l="l" t="t" r="r" b="b"/>
              <a:pathLst>
                <a:path w="572" h="546" extrusionOk="0">
                  <a:moveTo>
                    <a:pt x="154" y="0"/>
                  </a:moveTo>
                  <a:cubicBezTo>
                    <a:pt x="118" y="0"/>
                    <a:pt x="83" y="14"/>
                    <a:pt x="56" y="42"/>
                  </a:cubicBezTo>
                  <a:cubicBezTo>
                    <a:pt x="1" y="95"/>
                    <a:pt x="1" y="185"/>
                    <a:pt x="56" y="239"/>
                  </a:cubicBezTo>
                  <a:lnTo>
                    <a:pt x="319" y="504"/>
                  </a:lnTo>
                  <a:cubicBezTo>
                    <a:pt x="347" y="530"/>
                    <a:pt x="383" y="546"/>
                    <a:pt x="419" y="546"/>
                  </a:cubicBezTo>
                  <a:cubicBezTo>
                    <a:pt x="454" y="546"/>
                    <a:pt x="490" y="532"/>
                    <a:pt x="516" y="504"/>
                  </a:cubicBezTo>
                  <a:cubicBezTo>
                    <a:pt x="571" y="449"/>
                    <a:pt x="571" y="360"/>
                    <a:pt x="516" y="305"/>
                  </a:cubicBezTo>
                  <a:lnTo>
                    <a:pt x="253" y="42"/>
                  </a:lnTo>
                  <a:cubicBezTo>
                    <a:pt x="225" y="14"/>
                    <a:pt x="190" y="0"/>
                    <a:pt x="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867;p58">
              <a:extLst>
                <a:ext uri="{FF2B5EF4-FFF2-40B4-BE49-F238E27FC236}">
                  <a16:creationId xmlns:a16="http://schemas.microsoft.com/office/drawing/2014/main" id="{A6B59475-8633-6B41-BD7A-CFCAB85DE39D}"/>
                </a:ext>
              </a:extLst>
            </p:cNvPr>
            <p:cNvSpPr/>
            <p:nvPr/>
          </p:nvSpPr>
          <p:spPr>
            <a:xfrm>
              <a:off x="3519850" y="1778729"/>
              <a:ext cx="9026" cy="8962"/>
            </a:xfrm>
            <a:custGeom>
              <a:avLst/>
              <a:gdLst/>
              <a:ahLst/>
              <a:cxnLst/>
              <a:rect l="l" t="t" r="r" b="b"/>
              <a:pathLst>
                <a:path w="281" h="279" extrusionOk="0">
                  <a:moveTo>
                    <a:pt x="141" y="0"/>
                  </a:moveTo>
                  <a:cubicBezTo>
                    <a:pt x="64" y="0"/>
                    <a:pt x="1" y="63"/>
                    <a:pt x="1" y="139"/>
                  </a:cubicBezTo>
                  <a:cubicBezTo>
                    <a:pt x="1" y="216"/>
                    <a:pt x="64" y="278"/>
                    <a:pt x="141" y="278"/>
                  </a:cubicBezTo>
                  <a:cubicBezTo>
                    <a:pt x="218" y="278"/>
                    <a:pt x="280" y="216"/>
                    <a:pt x="280" y="139"/>
                  </a:cubicBezTo>
                  <a:cubicBezTo>
                    <a:pt x="280" y="63"/>
                    <a:pt x="218" y="0"/>
                    <a:pt x="1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868;p58">
              <a:extLst>
                <a:ext uri="{FF2B5EF4-FFF2-40B4-BE49-F238E27FC236}">
                  <a16:creationId xmlns:a16="http://schemas.microsoft.com/office/drawing/2014/main" id="{E4932A55-DAE2-294B-A43B-3833C5A83C47}"/>
                </a:ext>
              </a:extLst>
            </p:cNvPr>
            <p:cNvSpPr/>
            <p:nvPr/>
          </p:nvSpPr>
          <p:spPr>
            <a:xfrm>
              <a:off x="3531800" y="1790615"/>
              <a:ext cx="8962" cy="8962"/>
            </a:xfrm>
            <a:custGeom>
              <a:avLst/>
              <a:gdLst/>
              <a:ahLst/>
              <a:cxnLst/>
              <a:rect l="l" t="t" r="r" b="b"/>
              <a:pathLst>
                <a:path w="279" h="279" extrusionOk="0">
                  <a:moveTo>
                    <a:pt x="140" y="1"/>
                  </a:moveTo>
                  <a:cubicBezTo>
                    <a:pt x="63" y="1"/>
                    <a:pt x="1" y="63"/>
                    <a:pt x="1" y="140"/>
                  </a:cubicBezTo>
                  <a:cubicBezTo>
                    <a:pt x="1" y="217"/>
                    <a:pt x="63" y="279"/>
                    <a:pt x="140" y="279"/>
                  </a:cubicBezTo>
                  <a:cubicBezTo>
                    <a:pt x="217" y="279"/>
                    <a:pt x="279" y="217"/>
                    <a:pt x="279" y="140"/>
                  </a:cubicBezTo>
                  <a:cubicBezTo>
                    <a:pt x="279" y="63"/>
                    <a:pt x="217" y="1"/>
                    <a:pt x="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869;p58">
              <a:extLst>
                <a:ext uri="{FF2B5EF4-FFF2-40B4-BE49-F238E27FC236}">
                  <a16:creationId xmlns:a16="http://schemas.microsoft.com/office/drawing/2014/main" id="{7945CB7C-D77B-3442-81F9-341014D51C4D}"/>
                </a:ext>
              </a:extLst>
            </p:cNvPr>
            <p:cNvSpPr/>
            <p:nvPr/>
          </p:nvSpPr>
          <p:spPr>
            <a:xfrm>
              <a:off x="3543654" y="1802501"/>
              <a:ext cx="8962" cy="8994"/>
            </a:xfrm>
            <a:custGeom>
              <a:avLst/>
              <a:gdLst/>
              <a:ahLst/>
              <a:cxnLst/>
              <a:rect l="l" t="t" r="r" b="b"/>
              <a:pathLst>
                <a:path w="279" h="280" extrusionOk="0">
                  <a:moveTo>
                    <a:pt x="140" y="0"/>
                  </a:moveTo>
                  <a:cubicBezTo>
                    <a:pt x="63" y="0"/>
                    <a:pt x="1" y="62"/>
                    <a:pt x="1" y="139"/>
                  </a:cubicBezTo>
                  <a:cubicBezTo>
                    <a:pt x="1" y="216"/>
                    <a:pt x="63" y="279"/>
                    <a:pt x="140" y="279"/>
                  </a:cubicBezTo>
                  <a:cubicBezTo>
                    <a:pt x="217" y="279"/>
                    <a:pt x="279" y="216"/>
                    <a:pt x="279" y="139"/>
                  </a:cubicBezTo>
                  <a:cubicBezTo>
                    <a:pt x="279" y="62"/>
                    <a:pt x="217" y="0"/>
                    <a:pt x="1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870;p58">
              <a:extLst>
                <a:ext uri="{FF2B5EF4-FFF2-40B4-BE49-F238E27FC236}">
                  <a16:creationId xmlns:a16="http://schemas.microsoft.com/office/drawing/2014/main" id="{C70C4700-D5B3-2144-BEFC-0BFC3E1F86EA}"/>
                </a:ext>
              </a:extLst>
            </p:cNvPr>
            <p:cNvSpPr/>
            <p:nvPr/>
          </p:nvSpPr>
          <p:spPr>
            <a:xfrm>
              <a:off x="3588885" y="1669187"/>
              <a:ext cx="73850" cy="73978"/>
            </a:xfrm>
            <a:custGeom>
              <a:avLst/>
              <a:gdLst/>
              <a:ahLst/>
              <a:cxnLst/>
              <a:rect l="l" t="t" r="r" b="b"/>
              <a:pathLst>
                <a:path w="2299" h="2303" extrusionOk="0">
                  <a:moveTo>
                    <a:pt x="732" y="1"/>
                  </a:moveTo>
                  <a:cubicBezTo>
                    <a:pt x="717" y="1"/>
                    <a:pt x="703" y="6"/>
                    <a:pt x="692" y="17"/>
                  </a:cubicBezTo>
                  <a:lnTo>
                    <a:pt x="22" y="709"/>
                  </a:lnTo>
                  <a:cubicBezTo>
                    <a:pt x="0" y="731"/>
                    <a:pt x="0" y="767"/>
                    <a:pt x="22" y="789"/>
                  </a:cubicBezTo>
                  <a:lnTo>
                    <a:pt x="1488" y="2287"/>
                  </a:lnTo>
                  <a:cubicBezTo>
                    <a:pt x="1499" y="2297"/>
                    <a:pt x="1513" y="2303"/>
                    <a:pt x="1527" y="2303"/>
                  </a:cubicBezTo>
                  <a:cubicBezTo>
                    <a:pt x="1541" y="2303"/>
                    <a:pt x="1556" y="2297"/>
                    <a:pt x="1566" y="2284"/>
                  </a:cubicBezTo>
                  <a:lnTo>
                    <a:pt x="1684" y="2181"/>
                  </a:lnTo>
                  <a:lnTo>
                    <a:pt x="2277" y="1588"/>
                  </a:lnTo>
                  <a:cubicBezTo>
                    <a:pt x="2299" y="1566"/>
                    <a:pt x="2299" y="1530"/>
                    <a:pt x="2277" y="1508"/>
                  </a:cubicBezTo>
                  <a:lnTo>
                    <a:pt x="890" y="123"/>
                  </a:lnTo>
                  <a:lnTo>
                    <a:pt x="772" y="17"/>
                  </a:lnTo>
                  <a:cubicBezTo>
                    <a:pt x="761" y="6"/>
                    <a:pt x="746" y="1"/>
                    <a:pt x="7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871;p58">
              <a:extLst>
                <a:ext uri="{FF2B5EF4-FFF2-40B4-BE49-F238E27FC236}">
                  <a16:creationId xmlns:a16="http://schemas.microsoft.com/office/drawing/2014/main" id="{816F692E-5863-5A46-A716-86CB0F248FD4}"/>
                </a:ext>
              </a:extLst>
            </p:cNvPr>
            <p:cNvSpPr/>
            <p:nvPr/>
          </p:nvSpPr>
          <p:spPr>
            <a:xfrm>
              <a:off x="3587471" y="1668737"/>
              <a:ext cx="55508" cy="74878"/>
            </a:xfrm>
            <a:custGeom>
              <a:avLst/>
              <a:gdLst/>
              <a:ahLst/>
              <a:cxnLst/>
              <a:rect l="l" t="t" r="r" b="b"/>
              <a:pathLst>
                <a:path w="1728" h="2331" extrusionOk="0">
                  <a:moveTo>
                    <a:pt x="776" y="0"/>
                  </a:moveTo>
                  <a:cubicBezTo>
                    <a:pt x="761" y="0"/>
                    <a:pt x="747" y="6"/>
                    <a:pt x="736" y="17"/>
                  </a:cubicBezTo>
                  <a:lnTo>
                    <a:pt x="22" y="730"/>
                  </a:lnTo>
                  <a:cubicBezTo>
                    <a:pt x="1" y="752"/>
                    <a:pt x="1" y="788"/>
                    <a:pt x="22" y="810"/>
                  </a:cubicBezTo>
                  <a:lnTo>
                    <a:pt x="1528" y="2315"/>
                  </a:lnTo>
                  <a:cubicBezTo>
                    <a:pt x="1539" y="2326"/>
                    <a:pt x="1553" y="2331"/>
                    <a:pt x="1568" y="2331"/>
                  </a:cubicBezTo>
                  <a:cubicBezTo>
                    <a:pt x="1582" y="2331"/>
                    <a:pt x="1597" y="2326"/>
                    <a:pt x="1608" y="2315"/>
                  </a:cubicBezTo>
                  <a:lnTo>
                    <a:pt x="1728" y="2195"/>
                  </a:lnTo>
                  <a:lnTo>
                    <a:pt x="326" y="797"/>
                  </a:lnTo>
                  <a:cubicBezTo>
                    <a:pt x="312" y="782"/>
                    <a:pt x="312" y="759"/>
                    <a:pt x="326" y="743"/>
                  </a:cubicBezTo>
                  <a:lnTo>
                    <a:pt x="934" y="137"/>
                  </a:lnTo>
                  <a:lnTo>
                    <a:pt x="816" y="17"/>
                  </a:lnTo>
                  <a:cubicBezTo>
                    <a:pt x="805" y="6"/>
                    <a:pt x="790" y="0"/>
                    <a:pt x="77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872;p58">
              <a:extLst>
                <a:ext uri="{FF2B5EF4-FFF2-40B4-BE49-F238E27FC236}">
                  <a16:creationId xmlns:a16="http://schemas.microsoft.com/office/drawing/2014/main" id="{968C5ED0-D2E2-1548-B531-C75A8533E517}"/>
                </a:ext>
              </a:extLst>
            </p:cNvPr>
            <p:cNvSpPr/>
            <p:nvPr/>
          </p:nvSpPr>
          <p:spPr>
            <a:xfrm>
              <a:off x="3620270" y="1701760"/>
              <a:ext cx="22582" cy="21747"/>
            </a:xfrm>
            <a:custGeom>
              <a:avLst/>
              <a:gdLst/>
              <a:ahLst/>
              <a:cxnLst/>
              <a:rect l="l" t="t" r="r" b="b"/>
              <a:pathLst>
                <a:path w="703" h="677" extrusionOk="0">
                  <a:moveTo>
                    <a:pt x="154" y="1"/>
                  </a:moveTo>
                  <a:cubicBezTo>
                    <a:pt x="118" y="1"/>
                    <a:pt x="82" y="14"/>
                    <a:pt x="55" y="41"/>
                  </a:cubicBezTo>
                  <a:cubicBezTo>
                    <a:pt x="0" y="96"/>
                    <a:pt x="0" y="184"/>
                    <a:pt x="55" y="239"/>
                  </a:cubicBezTo>
                  <a:lnTo>
                    <a:pt x="452" y="636"/>
                  </a:lnTo>
                  <a:cubicBezTo>
                    <a:pt x="478" y="662"/>
                    <a:pt x="514" y="677"/>
                    <a:pt x="550" y="677"/>
                  </a:cubicBezTo>
                  <a:cubicBezTo>
                    <a:pt x="587" y="677"/>
                    <a:pt x="623" y="662"/>
                    <a:pt x="649" y="636"/>
                  </a:cubicBezTo>
                  <a:cubicBezTo>
                    <a:pt x="702" y="581"/>
                    <a:pt x="702" y="493"/>
                    <a:pt x="649" y="438"/>
                  </a:cubicBezTo>
                  <a:lnTo>
                    <a:pt x="252" y="41"/>
                  </a:lnTo>
                  <a:cubicBezTo>
                    <a:pt x="225" y="14"/>
                    <a:pt x="190" y="1"/>
                    <a:pt x="15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891;p58">
            <a:extLst>
              <a:ext uri="{FF2B5EF4-FFF2-40B4-BE49-F238E27FC236}">
                <a16:creationId xmlns:a16="http://schemas.microsoft.com/office/drawing/2014/main" id="{A63E1946-B5C8-F247-A4B0-EE3826A0DEC3}"/>
              </a:ext>
            </a:extLst>
          </p:cNvPr>
          <p:cNvGrpSpPr/>
          <p:nvPr/>
        </p:nvGrpSpPr>
        <p:grpSpPr>
          <a:xfrm>
            <a:off x="94686" y="582820"/>
            <a:ext cx="297685" cy="209599"/>
            <a:chOff x="2202730" y="1587142"/>
            <a:chExt cx="297685" cy="209599"/>
          </a:xfrm>
        </p:grpSpPr>
        <p:sp>
          <p:nvSpPr>
            <p:cNvPr id="343" name="Google Shape;3892;p58">
              <a:extLst>
                <a:ext uri="{FF2B5EF4-FFF2-40B4-BE49-F238E27FC236}">
                  <a16:creationId xmlns:a16="http://schemas.microsoft.com/office/drawing/2014/main" id="{70B9D305-BBB9-7D44-88FB-8AEF30409712}"/>
                </a:ext>
              </a:extLst>
            </p:cNvPr>
            <p:cNvSpPr/>
            <p:nvPr/>
          </p:nvSpPr>
          <p:spPr>
            <a:xfrm>
              <a:off x="2312659" y="1598546"/>
              <a:ext cx="187756" cy="186824"/>
            </a:xfrm>
            <a:custGeom>
              <a:avLst/>
              <a:gdLst/>
              <a:ahLst/>
              <a:cxnLst/>
              <a:rect l="l" t="t" r="r" b="b"/>
              <a:pathLst>
                <a:path w="5845" h="5816" extrusionOk="0">
                  <a:moveTo>
                    <a:pt x="2922" y="2310"/>
                  </a:moveTo>
                  <a:cubicBezTo>
                    <a:pt x="3232" y="2310"/>
                    <a:pt x="3520" y="2598"/>
                    <a:pt x="3520" y="2908"/>
                  </a:cubicBezTo>
                  <a:cubicBezTo>
                    <a:pt x="3520" y="3216"/>
                    <a:pt x="3232" y="3504"/>
                    <a:pt x="2922" y="3504"/>
                  </a:cubicBezTo>
                  <a:cubicBezTo>
                    <a:pt x="2613" y="3504"/>
                    <a:pt x="2363" y="3216"/>
                    <a:pt x="2363" y="2908"/>
                  </a:cubicBezTo>
                  <a:cubicBezTo>
                    <a:pt x="2363" y="2598"/>
                    <a:pt x="2613" y="2310"/>
                    <a:pt x="2922" y="2310"/>
                  </a:cubicBezTo>
                  <a:close/>
                  <a:moveTo>
                    <a:pt x="3211" y="0"/>
                  </a:moveTo>
                  <a:cubicBezTo>
                    <a:pt x="3115" y="0"/>
                    <a:pt x="3019" y="42"/>
                    <a:pt x="2922" y="42"/>
                  </a:cubicBezTo>
                  <a:cubicBezTo>
                    <a:pt x="1308" y="42"/>
                    <a:pt x="0" y="1294"/>
                    <a:pt x="0" y="2908"/>
                  </a:cubicBezTo>
                  <a:cubicBezTo>
                    <a:pt x="0" y="4522"/>
                    <a:pt x="1308" y="5774"/>
                    <a:pt x="2922" y="5774"/>
                  </a:cubicBezTo>
                  <a:cubicBezTo>
                    <a:pt x="3017" y="5774"/>
                    <a:pt x="3110" y="5815"/>
                    <a:pt x="3204" y="5815"/>
                  </a:cubicBezTo>
                  <a:cubicBezTo>
                    <a:pt x="3215" y="5815"/>
                    <a:pt x="3225" y="5815"/>
                    <a:pt x="3236" y="5813"/>
                  </a:cubicBezTo>
                  <a:cubicBezTo>
                    <a:pt x="4702" y="5659"/>
                    <a:pt x="5845" y="4416"/>
                    <a:pt x="5845" y="2908"/>
                  </a:cubicBezTo>
                  <a:cubicBezTo>
                    <a:pt x="5845" y="1398"/>
                    <a:pt x="4701" y="158"/>
                    <a:pt x="3236" y="1"/>
                  </a:cubicBezTo>
                  <a:cubicBezTo>
                    <a:pt x="3227" y="0"/>
                    <a:pt x="3219" y="0"/>
                    <a:pt x="3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893;p58">
              <a:extLst>
                <a:ext uri="{FF2B5EF4-FFF2-40B4-BE49-F238E27FC236}">
                  <a16:creationId xmlns:a16="http://schemas.microsoft.com/office/drawing/2014/main" id="{7D877D86-ED73-A944-B820-8B0AFDA65211}"/>
                </a:ext>
              </a:extLst>
            </p:cNvPr>
            <p:cNvSpPr/>
            <p:nvPr/>
          </p:nvSpPr>
          <p:spPr>
            <a:xfrm>
              <a:off x="2312627" y="1598000"/>
              <a:ext cx="103981" cy="187756"/>
            </a:xfrm>
            <a:custGeom>
              <a:avLst/>
              <a:gdLst/>
              <a:ahLst/>
              <a:cxnLst/>
              <a:rect l="l" t="t" r="r" b="b"/>
              <a:pathLst>
                <a:path w="3237" h="5845" extrusionOk="0">
                  <a:moveTo>
                    <a:pt x="2923" y="1"/>
                  </a:moveTo>
                  <a:cubicBezTo>
                    <a:pt x="1309" y="1"/>
                    <a:pt x="0" y="1308"/>
                    <a:pt x="0" y="2922"/>
                  </a:cubicBezTo>
                  <a:cubicBezTo>
                    <a:pt x="0" y="4536"/>
                    <a:pt x="1309" y="5845"/>
                    <a:pt x="2923" y="5845"/>
                  </a:cubicBezTo>
                  <a:cubicBezTo>
                    <a:pt x="3030" y="5845"/>
                    <a:pt x="3133" y="5839"/>
                    <a:pt x="3237" y="5829"/>
                  </a:cubicBezTo>
                  <a:lnTo>
                    <a:pt x="3237" y="3462"/>
                  </a:lnTo>
                  <a:cubicBezTo>
                    <a:pt x="3146" y="3523"/>
                    <a:pt x="3039" y="3558"/>
                    <a:pt x="2923" y="3558"/>
                  </a:cubicBezTo>
                  <a:cubicBezTo>
                    <a:pt x="2614" y="3558"/>
                    <a:pt x="2364" y="3233"/>
                    <a:pt x="2364" y="2925"/>
                  </a:cubicBezTo>
                  <a:cubicBezTo>
                    <a:pt x="2364" y="2617"/>
                    <a:pt x="2614" y="2291"/>
                    <a:pt x="2923" y="2288"/>
                  </a:cubicBezTo>
                  <a:cubicBezTo>
                    <a:pt x="3039" y="2288"/>
                    <a:pt x="3147" y="2324"/>
                    <a:pt x="3237" y="2384"/>
                  </a:cubicBezTo>
                  <a:lnTo>
                    <a:pt x="3237" y="17"/>
                  </a:lnTo>
                  <a:cubicBezTo>
                    <a:pt x="3133" y="5"/>
                    <a:pt x="3028" y="1"/>
                    <a:pt x="292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894;p58">
              <a:extLst>
                <a:ext uri="{FF2B5EF4-FFF2-40B4-BE49-F238E27FC236}">
                  <a16:creationId xmlns:a16="http://schemas.microsoft.com/office/drawing/2014/main" id="{B0995CD1-6283-6B4D-9768-18FEC6786B74}"/>
                </a:ext>
              </a:extLst>
            </p:cNvPr>
            <p:cNvSpPr/>
            <p:nvPr/>
          </p:nvSpPr>
          <p:spPr>
            <a:xfrm>
              <a:off x="2366691" y="1653125"/>
              <a:ext cx="79728" cy="77640"/>
            </a:xfrm>
            <a:custGeom>
              <a:avLst/>
              <a:gdLst/>
              <a:ahLst/>
              <a:cxnLst/>
              <a:rect l="l" t="t" r="r" b="b"/>
              <a:pathLst>
                <a:path w="2482" h="2417" extrusionOk="0">
                  <a:moveTo>
                    <a:pt x="1240" y="594"/>
                  </a:moveTo>
                  <a:cubicBezTo>
                    <a:pt x="1356" y="594"/>
                    <a:pt x="1463" y="684"/>
                    <a:pt x="1554" y="746"/>
                  </a:cubicBezTo>
                  <a:cubicBezTo>
                    <a:pt x="1702" y="847"/>
                    <a:pt x="1800" y="1017"/>
                    <a:pt x="1800" y="1209"/>
                  </a:cubicBezTo>
                  <a:cubicBezTo>
                    <a:pt x="1800" y="1402"/>
                    <a:pt x="1702" y="1572"/>
                    <a:pt x="1554" y="1672"/>
                  </a:cubicBezTo>
                  <a:cubicBezTo>
                    <a:pt x="1463" y="1733"/>
                    <a:pt x="1356" y="1824"/>
                    <a:pt x="1240" y="1824"/>
                  </a:cubicBezTo>
                  <a:cubicBezTo>
                    <a:pt x="931" y="1824"/>
                    <a:pt x="681" y="1517"/>
                    <a:pt x="681" y="1209"/>
                  </a:cubicBezTo>
                  <a:cubicBezTo>
                    <a:pt x="681" y="899"/>
                    <a:pt x="931" y="594"/>
                    <a:pt x="1240" y="594"/>
                  </a:cubicBezTo>
                  <a:close/>
                  <a:moveTo>
                    <a:pt x="1481" y="0"/>
                  </a:moveTo>
                  <a:cubicBezTo>
                    <a:pt x="1402" y="0"/>
                    <a:pt x="1322" y="25"/>
                    <a:pt x="1240" y="25"/>
                  </a:cubicBezTo>
                  <a:cubicBezTo>
                    <a:pt x="557" y="25"/>
                    <a:pt x="1" y="524"/>
                    <a:pt x="1" y="1209"/>
                  </a:cubicBezTo>
                  <a:cubicBezTo>
                    <a:pt x="1" y="1892"/>
                    <a:pt x="557" y="2392"/>
                    <a:pt x="1240" y="2392"/>
                  </a:cubicBezTo>
                  <a:cubicBezTo>
                    <a:pt x="1322" y="2392"/>
                    <a:pt x="1403" y="2416"/>
                    <a:pt x="1482" y="2416"/>
                  </a:cubicBezTo>
                  <a:cubicBezTo>
                    <a:pt x="1506" y="2416"/>
                    <a:pt x="1530" y="2414"/>
                    <a:pt x="1554" y="2408"/>
                  </a:cubicBezTo>
                  <a:cubicBezTo>
                    <a:pt x="2090" y="2270"/>
                    <a:pt x="2482" y="1785"/>
                    <a:pt x="2482" y="1209"/>
                  </a:cubicBezTo>
                  <a:cubicBezTo>
                    <a:pt x="2482" y="631"/>
                    <a:pt x="2087" y="146"/>
                    <a:pt x="1554" y="9"/>
                  </a:cubicBezTo>
                  <a:cubicBezTo>
                    <a:pt x="1530" y="3"/>
                    <a:pt x="1506" y="0"/>
                    <a:pt x="14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95;p58">
              <a:extLst>
                <a:ext uri="{FF2B5EF4-FFF2-40B4-BE49-F238E27FC236}">
                  <a16:creationId xmlns:a16="http://schemas.microsoft.com/office/drawing/2014/main" id="{6F51E678-E1C2-5A42-AFDE-220A62FD36C5}"/>
                </a:ext>
              </a:extLst>
            </p:cNvPr>
            <p:cNvSpPr/>
            <p:nvPr/>
          </p:nvSpPr>
          <p:spPr>
            <a:xfrm>
              <a:off x="2366659" y="1652097"/>
              <a:ext cx="49886" cy="79696"/>
            </a:xfrm>
            <a:custGeom>
              <a:avLst/>
              <a:gdLst/>
              <a:ahLst/>
              <a:cxnLst/>
              <a:rect l="l" t="t" r="r" b="b"/>
              <a:pathLst>
                <a:path w="1553" h="2481" extrusionOk="0">
                  <a:moveTo>
                    <a:pt x="1239" y="0"/>
                  </a:moveTo>
                  <a:cubicBezTo>
                    <a:pt x="556" y="0"/>
                    <a:pt x="0" y="556"/>
                    <a:pt x="0" y="1240"/>
                  </a:cubicBezTo>
                  <a:cubicBezTo>
                    <a:pt x="0" y="1924"/>
                    <a:pt x="556" y="2480"/>
                    <a:pt x="1239" y="2480"/>
                  </a:cubicBezTo>
                  <a:cubicBezTo>
                    <a:pt x="1348" y="2480"/>
                    <a:pt x="1454" y="2466"/>
                    <a:pt x="1552" y="2440"/>
                  </a:cubicBezTo>
                  <a:lnTo>
                    <a:pt x="1552" y="1704"/>
                  </a:lnTo>
                  <a:cubicBezTo>
                    <a:pt x="1399" y="1803"/>
                    <a:pt x="1270" y="1798"/>
                    <a:pt x="1236" y="1800"/>
                  </a:cubicBezTo>
                  <a:cubicBezTo>
                    <a:pt x="1231" y="1800"/>
                    <a:pt x="1226" y="1800"/>
                    <a:pt x="1221" y="1800"/>
                  </a:cubicBezTo>
                  <a:cubicBezTo>
                    <a:pt x="920" y="1800"/>
                    <a:pt x="682" y="1544"/>
                    <a:pt x="682" y="1241"/>
                  </a:cubicBezTo>
                  <a:cubicBezTo>
                    <a:pt x="682" y="933"/>
                    <a:pt x="927" y="694"/>
                    <a:pt x="1236" y="681"/>
                  </a:cubicBezTo>
                  <a:cubicBezTo>
                    <a:pt x="1242" y="681"/>
                    <a:pt x="1247" y="681"/>
                    <a:pt x="1252" y="681"/>
                  </a:cubicBezTo>
                  <a:cubicBezTo>
                    <a:pt x="1400" y="681"/>
                    <a:pt x="1530" y="760"/>
                    <a:pt x="1552" y="776"/>
                  </a:cubicBezTo>
                  <a:lnTo>
                    <a:pt x="1552" y="41"/>
                  </a:lnTo>
                  <a:cubicBezTo>
                    <a:pt x="1451" y="15"/>
                    <a:pt x="1348" y="0"/>
                    <a:pt x="1239" y="0"/>
                  </a:cubicBez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896;p58">
              <a:extLst>
                <a:ext uri="{FF2B5EF4-FFF2-40B4-BE49-F238E27FC236}">
                  <a16:creationId xmlns:a16="http://schemas.microsoft.com/office/drawing/2014/main" id="{E23EFC01-1DC7-E842-B41A-7D8C6B434B54}"/>
                </a:ext>
              </a:extLst>
            </p:cNvPr>
            <p:cNvSpPr/>
            <p:nvPr/>
          </p:nvSpPr>
          <p:spPr>
            <a:xfrm>
              <a:off x="2203983" y="1587174"/>
              <a:ext cx="202436" cy="208411"/>
            </a:xfrm>
            <a:custGeom>
              <a:avLst/>
              <a:gdLst/>
              <a:ahLst/>
              <a:cxnLst/>
              <a:rect l="l" t="t" r="r" b="b"/>
              <a:pathLst>
                <a:path w="6302" h="6488" extrusionOk="0">
                  <a:moveTo>
                    <a:pt x="261" y="1"/>
                  </a:moveTo>
                  <a:lnTo>
                    <a:pt x="187" y="38"/>
                  </a:lnTo>
                  <a:cubicBezTo>
                    <a:pt x="84" y="38"/>
                    <a:pt x="0" y="122"/>
                    <a:pt x="0" y="225"/>
                  </a:cubicBezTo>
                  <a:lnTo>
                    <a:pt x="0" y="6302"/>
                  </a:lnTo>
                  <a:cubicBezTo>
                    <a:pt x="0" y="6405"/>
                    <a:pt x="84" y="6487"/>
                    <a:pt x="187" y="6487"/>
                  </a:cubicBezTo>
                  <a:lnTo>
                    <a:pt x="6078" y="6487"/>
                  </a:lnTo>
                  <a:cubicBezTo>
                    <a:pt x="6180" y="6487"/>
                    <a:pt x="6264" y="6403"/>
                    <a:pt x="6264" y="6299"/>
                  </a:cubicBezTo>
                  <a:lnTo>
                    <a:pt x="6302" y="6225"/>
                  </a:lnTo>
                  <a:lnTo>
                    <a:pt x="6302" y="187"/>
                  </a:lnTo>
                  <a:cubicBezTo>
                    <a:pt x="6302" y="83"/>
                    <a:pt x="6218" y="1"/>
                    <a:pt x="61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897;p58">
              <a:extLst>
                <a:ext uri="{FF2B5EF4-FFF2-40B4-BE49-F238E27FC236}">
                  <a16:creationId xmlns:a16="http://schemas.microsoft.com/office/drawing/2014/main" id="{5B7EAB92-7607-A648-A0BC-6A8AF049570A}"/>
                </a:ext>
              </a:extLst>
            </p:cNvPr>
            <p:cNvSpPr/>
            <p:nvPr/>
          </p:nvSpPr>
          <p:spPr>
            <a:xfrm>
              <a:off x="2202730" y="1587142"/>
              <a:ext cx="203657" cy="209599"/>
            </a:xfrm>
            <a:custGeom>
              <a:avLst/>
              <a:gdLst/>
              <a:ahLst/>
              <a:cxnLst/>
              <a:rect l="l" t="t" r="r" b="b"/>
              <a:pathLst>
                <a:path w="6340" h="6525" extrusionOk="0">
                  <a:moveTo>
                    <a:pt x="187" y="0"/>
                  </a:moveTo>
                  <a:cubicBezTo>
                    <a:pt x="83" y="0"/>
                    <a:pt x="0" y="83"/>
                    <a:pt x="0" y="187"/>
                  </a:cubicBezTo>
                  <a:lnTo>
                    <a:pt x="0" y="6339"/>
                  </a:lnTo>
                  <a:cubicBezTo>
                    <a:pt x="0" y="6442"/>
                    <a:pt x="83" y="6525"/>
                    <a:pt x="187" y="6525"/>
                  </a:cubicBezTo>
                  <a:lnTo>
                    <a:pt x="6153" y="6525"/>
                  </a:lnTo>
                  <a:cubicBezTo>
                    <a:pt x="6255" y="6525"/>
                    <a:pt x="6339" y="6442"/>
                    <a:pt x="6339" y="6339"/>
                  </a:cubicBezTo>
                  <a:lnTo>
                    <a:pt x="6339" y="6226"/>
                  </a:lnTo>
                  <a:lnTo>
                    <a:pt x="372" y="6226"/>
                  </a:lnTo>
                  <a:cubicBezTo>
                    <a:pt x="332" y="6226"/>
                    <a:pt x="298" y="6195"/>
                    <a:pt x="298" y="6153"/>
                  </a:cubicBezTo>
                  <a:lnTo>
                    <a:pt x="29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98;p58">
              <a:extLst>
                <a:ext uri="{FF2B5EF4-FFF2-40B4-BE49-F238E27FC236}">
                  <a16:creationId xmlns:a16="http://schemas.microsoft.com/office/drawing/2014/main" id="{733D17F9-1F1C-5949-B572-59CAD8AE4EE0}"/>
                </a:ext>
              </a:extLst>
            </p:cNvPr>
            <p:cNvSpPr/>
            <p:nvPr/>
          </p:nvSpPr>
          <p:spPr>
            <a:xfrm>
              <a:off x="2286702" y="1774296"/>
              <a:ext cx="84964" cy="8962"/>
            </a:xfrm>
            <a:custGeom>
              <a:avLst/>
              <a:gdLst/>
              <a:ahLst/>
              <a:cxnLst/>
              <a:rect l="l" t="t" r="r" b="b"/>
              <a:pathLst>
                <a:path w="2645" h="279" extrusionOk="0">
                  <a:moveTo>
                    <a:pt x="140" y="1"/>
                  </a:moveTo>
                  <a:cubicBezTo>
                    <a:pt x="64" y="1"/>
                    <a:pt x="1" y="62"/>
                    <a:pt x="1" y="140"/>
                  </a:cubicBezTo>
                  <a:cubicBezTo>
                    <a:pt x="1" y="217"/>
                    <a:pt x="63" y="279"/>
                    <a:pt x="140" y="279"/>
                  </a:cubicBezTo>
                  <a:lnTo>
                    <a:pt x="2504" y="279"/>
                  </a:lnTo>
                  <a:cubicBezTo>
                    <a:pt x="2582" y="279"/>
                    <a:pt x="2644" y="218"/>
                    <a:pt x="2643" y="140"/>
                  </a:cubicBezTo>
                  <a:cubicBezTo>
                    <a:pt x="2643" y="65"/>
                    <a:pt x="2582" y="1"/>
                    <a:pt x="250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99;p58">
              <a:extLst>
                <a:ext uri="{FF2B5EF4-FFF2-40B4-BE49-F238E27FC236}">
                  <a16:creationId xmlns:a16="http://schemas.microsoft.com/office/drawing/2014/main" id="{F3E87ED0-2DEC-1746-AB01-47FFC462122F}"/>
                </a:ext>
              </a:extLst>
            </p:cNvPr>
            <p:cNvSpPr/>
            <p:nvPr/>
          </p:nvSpPr>
          <p:spPr>
            <a:xfrm>
              <a:off x="2237553" y="1774296"/>
              <a:ext cx="40249" cy="8962"/>
            </a:xfrm>
            <a:custGeom>
              <a:avLst/>
              <a:gdLst/>
              <a:ahLst/>
              <a:cxnLst/>
              <a:rect l="l" t="t" r="r" b="b"/>
              <a:pathLst>
                <a:path w="1253" h="279" extrusionOk="0">
                  <a:moveTo>
                    <a:pt x="139" y="1"/>
                  </a:moveTo>
                  <a:cubicBezTo>
                    <a:pt x="63" y="1"/>
                    <a:pt x="1" y="62"/>
                    <a:pt x="1" y="140"/>
                  </a:cubicBezTo>
                  <a:cubicBezTo>
                    <a:pt x="1" y="217"/>
                    <a:pt x="61" y="279"/>
                    <a:pt x="139" y="279"/>
                  </a:cubicBezTo>
                  <a:lnTo>
                    <a:pt x="1112" y="279"/>
                  </a:lnTo>
                  <a:cubicBezTo>
                    <a:pt x="1189" y="279"/>
                    <a:pt x="1253" y="218"/>
                    <a:pt x="1251" y="140"/>
                  </a:cubicBezTo>
                  <a:cubicBezTo>
                    <a:pt x="1251" y="65"/>
                    <a:pt x="1190" y="1"/>
                    <a:pt x="111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900;p58">
              <a:extLst>
                <a:ext uri="{FF2B5EF4-FFF2-40B4-BE49-F238E27FC236}">
                  <a16:creationId xmlns:a16="http://schemas.microsoft.com/office/drawing/2014/main" id="{0D03CA67-9ADE-884A-A94C-1D3E7D289295}"/>
                </a:ext>
              </a:extLst>
            </p:cNvPr>
            <p:cNvSpPr/>
            <p:nvPr/>
          </p:nvSpPr>
          <p:spPr>
            <a:xfrm>
              <a:off x="2243174" y="1646411"/>
              <a:ext cx="123961" cy="88176"/>
            </a:xfrm>
            <a:custGeom>
              <a:avLst/>
              <a:gdLst/>
              <a:ahLst/>
              <a:cxnLst/>
              <a:rect l="l" t="t" r="r" b="b"/>
              <a:pathLst>
                <a:path w="3859" h="2745" extrusionOk="0">
                  <a:moveTo>
                    <a:pt x="225" y="1"/>
                  </a:moveTo>
                  <a:lnTo>
                    <a:pt x="57" y="38"/>
                  </a:lnTo>
                  <a:cubicBezTo>
                    <a:pt x="25" y="38"/>
                    <a:pt x="1" y="65"/>
                    <a:pt x="1" y="95"/>
                  </a:cubicBezTo>
                  <a:lnTo>
                    <a:pt x="1" y="2649"/>
                  </a:lnTo>
                  <a:lnTo>
                    <a:pt x="57" y="2722"/>
                  </a:lnTo>
                  <a:lnTo>
                    <a:pt x="3721" y="2744"/>
                  </a:lnTo>
                  <a:lnTo>
                    <a:pt x="3859" y="2649"/>
                  </a:lnTo>
                  <a:lnTo>
                    <a:pt x="3859" y="57"/>
                  </a:lnTo>
                  <a:cubicBezTo>
                    <a:pt x="3859" y="25"/>
                    <a:pt x="3835" y="1"/>
                    <a:pt x="3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901;p58">
              <a:extLst>
                <a:ext uri="{FF2B5EF4-FFF2-40B4-BE49-F238E27FC236}">
                  <a16:creationId xmlns:a16="http://schemas.microsoft.com/office/drawing/2014/main" id="{28559872-D0CA-6D4E-9C17-9D5A958D961F}"/>
                </a:ext>
              </a:extLst>
            </p:cNvPr>
            <p:cNvSpPr/>
            <p:nvPr/>
          </p:nvSpPr>
          <p:spPr>
            <a:xfrm>
              <a:off x="2242018" y="1646411"/>
              <a:ext cx="8416" cy="87662"/>
            </a:xfrm>
            <a:custGeom>
              <a:avLst/>
              <a:gdLst/>
              <a:ahLst/>
              <a:cxnLst/>
              <a:rect l="l" t="t" r="r" b="b"/>
              <a:pathLst>
                <a:path w="262" h="2729" extrusionOk="0">
                  <a:moveTo>
                    <a:pt x="57" y="1"/>
                  </a:moveTo>
                  <a:cubicBezTo>
                    <a:pt x="25" y="1"/>
                    <a:pt x="0" y="25"/>
                    <a:pt x="0" y="57"/>
                  </a:cubicBezTo>
                  <a:lnTo>
                    <a:pt x="0" y="2649"/>
                  </a:lnTo>
                  <a:lnTo>
                    <a:pt x="87" y="2728"/>
                  </a:lnTo>
                  <a:lnTo>
                    <a:pt x="203" y="2704"/>
                  </a:lnTo>
                  <a:lnTo>
                    <a:pt x="261" y="2649"/>
                  </a:ln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902;p58">
              <a:extLst>
                <a:ext uri="{FF2B5EF4-FFF2-40B4-BE49-F238E27FC236}">
                  <a16:creationId xmlns:a16="http://schemas.microsoft.com/office/drawing/2014/main" id="{A7A3557E-6C1B-4744-ADF6-009ABA9F1B9C}"/>
                </a:ext>
              </a:extLst>
            </p:cNvPr>
            <p:cNvSpPr/>
            <p:nvPr/>
          </p:nvSpPr>
          <p:spPr>
            <a:xfrm>
              <a:off x="2279442" y="1659967"/>
              <a:ext cx="50304" cy="8994"/>
            </a:xfrm>
            <a:custGeom>
              <a:avLst/>
              <a:gdLst/>
              <a:ahLst/>
              <a:cxnLst/>
              <a:rect l="l" t="t" r="r" b="b"/>
              <a:pathLst>
                <a:path w="1566" h="280" extrusionOk="0">
                  <a:moveTo>
                    <a:pt x="140" y="0"/>
                  </a:moveTo>
                  <a:cubicBezTo>
                    <a:pt x="65" y="0"/>
                    <a:pt x="1" y="64"/>
                    <a:pt x="1" y="139"/>
                  </a:cubicBezTo>
                  <a:cubicBezTo>
                    <a:pt x="1" y="216"/>
                    <a:pt x="62" y="279"/>
                    <a:pt x="140" y="279"/>
                  </a:cubicBezTo>
                  <a:lnTo>
                    <a:pt x="1425" y="279"/>
                  </a:lnTo>
                  <a:cubicBezTo>
                    <a:pt x="1502" y="279"/>
                    <a:pt x="1566" y="216"/>
                    <a:pt x="1566" y="139"/>
                  </a:cubicBezTo>
                  <a:cubicBezTo>
                    <a:pt x="1566" y="64"/>
                    <a:pt x="1505" y="0"/>
                    <a:pt x="142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903;p58">
              <a:extLst>
                <a:ext uri="{FF2B5EF4-FFF2-40B4-BE49-F238E27FC236}">
                  <a16:creationId xmlns:a16="http://schemas.microsoft.com/office/drawing/2014/main" id="{D81F395E-0B0E-8049-9F6A-B6DBE0982CFE}"/>
                </a:ext>
              </a:extLst>
            </p:cNvPr>
            <p:cNvSpPr/>
            <p:nvPr/>
          </p:nvSpPr>
          <p:spPr>
            <a:xfrm>
              <a:off x="2262352" y="1677892"/>
              <a:ext cx="84418" cy="9026"/>
            </a:xfrm>
            <a:custGeom>
              <a:avLst/>
              <a:gdLst/>
              <a:ahLst/>
              <a:cxnLst/>
              <a:rect l="l" t="t" r="r" b="b"/>
              <a:pathLst>
                <a:path w="2628" h="281" extrusionOk="0">
                  <a:moveTo>
                    <a:pt x="141" y="1"/>
                  </a:moveTo>
                  <a:cubicBezTo>
                    <a:pt x="64" y="1"/>
                    <a:pt x="0" y="63"/>
                    <a:pt x="0" y="141"/>
                  </a:cubicBezTo>
                  <a:cubicBezTo>
                    <a:pt x="0" y="217"/>
                    <a:pt x="62" y="280"/>
                    <a:pt x="141" y="280"/>
                  </a:cubicBezTo>
                  <a:lnTo>
                    <a:pt x="2489" y="280"/>
                  </a:lnTo>
                  <a:cubicBezTo>
                    <a:pt x="2567" y="280"/>
                    <a:pt x="2628" y="217"/>
                    <a:pt x="2628" y="141"/>
                  </a:cubicBezTo>
                  <a:cubicBezTo>
                    <a:pt x="2628" y="65"/>
                    <a:pt x="2567" y="1"/>
                    <a:pt x="248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904;p58">
              <a:extLst>
                <a:ext uri="{FF2B5EF4-FFF2-40B4-BE49-F238E27FC236}">
                  <a16:creationId xmlns:a16="http://schemas.microsoft.com/office/drawing/2014/main" id="{BD011E69-A0D2-AC4F-84F3-8166A323DD6A}"/>
                </a:ext>
              </a:extLst>
            </p:cNvPr>
            <p:cNvSpPr/>
            <p:nvPr/>
          </p:nvSpPr>
          <p:spPr>
            <a:xfrm>
              <a:off x="2275234" y="1701824"/>
              <a:ext cx="59298" cy="32090"/>
            </a:xfrm>
            <a:custGeom>
              <a:avLst/>
              <a:gdLst/>
              <a:ahLst/>
              <a:cxnLst/>
              <a:rect l="l" t="t" r="r" b="b"/>
              <a:pathLst>
                <a:path w="1846" h="999" extrusionOk="0">
                  <a:moveTo>
                    <a:pt x="1035" y="1"/>
                  </a:moveTo>
                  <a:cubicBezTo>
                    <a:pt x="995" y="1"/>
                    <a:pt x="955" y="12"/>
                    <a:pt x="914" y="12"/>
                  </a:cubicBezTo>
                  <a:cubicBezTo>
                    <a:pt x="401" y="12"/>
                    <a:pt x="4" y="413"/>
                    <a:pt x="0" y="925"/>
                  </a:cubicBezTo>
                  <a:lnTo>
                    <a:pt x="0" y="976"/>
                  </a:lnTo>
                  <a:lnTo>
                    <a:pt x="1800" y="999"/>
                  </a:lnTo>
                  <a:lnTo>
                    <a:pt x="1846" y="924"/>
                  </a:lnTo>
                  <a:cubicBezTo>
                    <a:pt x="1840" y="463"/>
                    <a:pt x="1503" y="75"/>
                    <a:pt x="1061" y="3"/>
                  </a:cubicBezTo>
                  <a:cubicBezTo>
                    <a:pt x="1052" y="2"/>
                    <a:pt x="1043" y="1"/>
                    <a:pt x="1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905;p58">
              <a:extLst>
                <a:ext uri="{FF2B5EF4-FFF2-40B4-BE49-F238E27FC236}">
                  <a16:creationId xmlns:a16="http://schemas.microsoft.com/office/drawing/2014/main" id="{A48B086D-6BAE-A342-8972-269DB637EE49}"/>
                </a:ext>
              </a:extLst>
            </p:cNvPr>
            <p:cNvSpPr/>
            <p:nvPr/>
          </p:nvSpPr>
          <p:spPr>
            <a:xfrm>
              <a:off x="2274560" y="1701535"/>
              <a:ext cx="34789" cy="32347"/>
            </a:xfrm>
            <a:custGeom>
              <a:avLst/>
              <a:gdLst/>
              <a:ahLst/>
              <a:cxnLst/>
              <a:rect l="l" t="t" r="r" b="b"/>
              <a:pathLst>
                <a:path w="1083" h="1007" extrusionOk="0">
                  <a:moveTo>
                    <a:pt x="932" y="0"/>
                  </a:moveTo>
                  <a:cubicBezTo>
                    <a:pt x="421" y="0"/>
                    <a:pt x="7" y="422"/>
                    <a:pt x="1" y="933"/>
                  </a:cubicBezTo>
                  <a:lnTo>
                    <a:pt x="56" y="1006"/>
                  </a:lnTo>
                  <a:lnTo>
                    <a:pt x="247" y="1005"/>
                  </a:lnTo>
                  <a:lnTo>
                    <a:pt x="299" y="933"/>
                  </a:lnTo>
                  <a:cubicBezTo>
                    <a:pt x="305" y="472"/>
                    <a:pt x="641" y="86"/>
                    <a:pt x="1082" y="13"/>
                  </a:cubicBezTo>
                  <a:cubicBezTo>
                    <a:pt x="1036" y="3"/>
                    <a:pt x="985" y="0"/>
                    <a:pt x="93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906;p58">
              <a:extLst>
                <a:ext uri="{FF2B5EF4-FFF2-40B4-BE49-F238E27FC236}">
                  <a16:creationId xmlns:a16="http://schemas.microsoft.com/office/drawing/2014/main" id="{CE3D745D-9D37-E540-89F2-CBCBDE308DE2}"/>
                </a:ext>
              </a:extLst>
            </p:cNvPr>
            <p:cNvSpPr/>
            <p:nvPr/>
          </p:nvSpPr>
          <p:spPr>
            <a:xfrm>
              <a:off x="2243142" y="1731475"/>
              <a:ext cx="123993" cy="28204"/>
            </a:xfrm>
            <a:custGeom>
              <a:avLst/>
              <a:gdLst/>
              <a:ahLst/>
              <a:cxnLst/>
              <a:rect l="l" t="t" r="r" b="b"/>
              <a:pathLst>
                <a:path w="3860" h="878" extrusionOk="0">
                  <a:moveTo>
                    <a:pt x="225" y="1"/>
                  </a:moveTo>
                  <a:lnTo>
                    <a:pt x="0" y="38"/>
                  </a:lnTo>
                  <a:lnTo>
                    <a:pt x="0" y="821"/>
                  </a:lnTo>
                  <a:cubicBezTo>
                    <a:pt x="0" y="852"/>
                    <a:pt x="25" y="878"/>
                    <a:pt x="55" y="878"/>
                  </a:cubicBezTo>
                  <a:lnTo>
                    <a:pt x="3766" y="878"/>
                  </a:lnTo>
                  <a:cubicBezTo>
                    <a:pt x="3796" y="878"/>
                    <a:pt x="3822" y="852"/>
                    <a:pt x="3822" y="821"/>
                  </a:cubicBezTo>
                  <a:lnTo>
                    <a:pt x="3860" y="653"/>
                  </a:lnTo>
                  <a:lnTo>
                    <a:pt x="38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907;p58">
              <a:extLst>
                <a:ext uri="{FF2B5EF4-FFF2-40B4-BE49-F238E27FC236}">
                  <a16:creationId xmlns:a16="http://schemas.microsoft.com/office/drawing/2014/main" id="{3431CEF9-C8B2-944B-B3B3-C5B0A9B620EE}"/>
                </a:ext>
              </a:extLst>
            </p:cNvPr>
            <p:cNvSpPr/>
            <p:nvPr/>
          </p:nvSpPr>
          <p:spPr>
            <a:xfrm>
              <a:off x="2241986" y="1731475"/>
              <a:ext cx="125149" cy="29360"/>
            </a:xfrm>
            <a:custGeom>
              <a:avLst/>
              <a:gdLst/>
              <a:ahLst/>
              <a:cxnLst/>
              <a:rect l="l" t="t" r="r" b="b"/>
              <a:pathLst>
                <a:path w="3896" h="914" extrusionOk="0">
                  <a:moveTo>
                    <a:pt x="0" y="1"/>
                  </a:moveTo>
                  <a:lnTo>
                    <a:pt x="0" y="858"/>
                  </a:lnTo>
                  <a:cubicBezTo>
                    <a:pt x="0" y="888"/>
                    <a:pt x="25" y="914"/>
                    <a:pt x="55" y="914"/>
                  </a:cubicBezTo>
                  <a:lnTo>
                    <a:pt x="3839" y="914"/>
                  </a:lnTo>
                  <a:cubicBezTo>
                    <a:pt x="3870" y="914"/>
                    <a:pt x="3896" y="888"/>
                    <a:pt x="3896" y="858"/>
                  </a:cubicBezTo>
                  <a:lnTo>
                    <a:pt x="3896" y="653"/>
                  </a:lnTo>
                  <a:lnTo>
                    <a:pt x="298" y="653"/>
                  </a:lnTo>
                  <a:cubicBezTo>
                    <a:pt x="277" y="653"/>
                    <a:pt x="261" y="635"/>
                    <a:pt x="261" y="616"/>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908;p58">
              <a:extLst>
                <a:ext uri="{FF2B5EF4-FFF2-40B4-BE49-F238E27FC236}">
                  <a16:creationId xmlns:a16="http://schemas.microsoft.com/office/drawing/2014/main" id="{C88DFC8C-7A31-4F4C-88D9-8714EC7531D5}"/>
                </a:ext>
              </a:extLst>
            </p:cNvPr>
            <p:cNvSpPr/>
            <p:nvPr/>
          </p:nvSpPr>
          <p:spPr>
            <a:xfrm>
              <a:off x="2243174" y="1605067"/>
              <a:ext cx="124025" cy="22839"/>
            </a:xfrm>
            <a:custGeom>
              <a:avLst/>
              <a:gdLst/>
              <a:ahLst/>
              <a:cxnLst/>
              <a:rect l="l" t="t" r="r" b="b"/>
              <a:pathLst>
                <a:path w="3861" h="711" extrusionOk="0">
                  <a:moveTo>
                    <a:pt x="225" y="1"/>
                  </a:moveTo>
                  <a:lnTo>
                    <a:pt x="57" y="39"/>
                  </a:lnTo>
                  <a:cubicBezTo>
                    <a:pt x="25" y="39"/>
                    <a:pt x="1" y="65"/>
                    <a:pt x="1" y="95"/>
                  </a:cubicBezTo>
                  <a:lnTo>
                    <a:pt x="1" y="636"/>
                  </a:lnTo>
                  <a:cubicBezTo>
                    <a:pt x="1" y="667"/>
                    <a:pt x="25" y="693"/>
                    <a:pt x="57" y="693"/>
                  </a:cubicBezTo>
                  <a:lnTo>
                    <a:pt x="3766" y="710"/>
                  </a:lnTo>
                  <a:cubicBezTo>
                    <a:pt x="3796" y="710"/>
                    <a:pt x="3822" y="686"/>
                    <a:pt x="3822" y="654"/>
                  </a:cubicBezTo>
                  <a:lnTo>
                    <a:pt x="3860" y="468"/>
                  </a:lnTo>
                  <a:lnTo>
                    <a:pt x="3860" y="57"/>
                  </a:lnTo>
                  <a:cubicBezTo>
                    <a:pt x="3860" y="27"/>
                    <a:pt x="3835" y="1"/>
                    <a:pt x="3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909;p58">
              <a:extLst>
                <a:ext uri="{FF2B5EF4-FFF2-40B4-BE49-F238E27FC236}">
                  <a16:creationId xmlns:a16="http://schemas.microsoft.com/office/drawing/2014/main" id="{354475D5-6672-0B4A-8554-2212415468E9}"/>
                </a:ext>
              </a:extLst>
            </p:cNvPr>
            <p:cNvSpPr/>
            <p:nvPr/>
          </p:nvSpPr>
          <p:spPr>
            <a:xfrm>
              <a:off x="2241986" y="1605067"/>
              <a:ext cx="125149" cy="23449"/>
            </a:xfrm>
            <a:custGeom>
              <a:avLst/>
              <a:gdLst/>
              <a:ahLst/>
              <a:cxnLst/>
              <a:rect l="l" t="t" r="r" b="b"/>
              <a:pathLst>
                <a:path w="3896" h="730" extrusionOk="0">
                  <a:moveTo>
                    <a:pt x="55" y="1"/>
                  </a:moveTo>
                  <a:cubicBezTo>
                    <a:pt x="25" y="1"/>
                    <a:pt x="0" y="27"/>
                    <a:pt x="0" y="57"/>
                  </a:cubicBezTo>
                  <a:lnTo>
                    <a:pt x="0" y="673"/>
                  </a:lnTo>
                  <a:cubicBezTo>
                    <a:pt x="0" y="703"/>
                    <a:pt x="25" y="729"/>
                    <a:pt x="55" y="729"/>
                  </a:cubicBezTo>
                  <a:lnTo>
                    <a:pt x="3839" y="729"/>
                  </a:lnTo>
                  <a:cubicBezTo>
                    <a:pt x="3870" y="729"/>
                    <a:pt x="3896" y="703"/>
                    <a:pt x="3896" y="673"/>
                  </a:cubicBezTo>
                  <a:lnTo>
                    <a:pt x="3896" y="468"/>
                  </a:lnTo>
                  <a:lnTo>
                    <a:pt x="316" y="468"/>
                  </a:lnTo>
                  <a:cubicBezTo>
                    <a:pt x="285" y="468"/>
                    <a:pt x="261" y="442"/>
                    <a:pt x="261" y="412"/>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42879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35"/>
          <p:cNvSpPr txBox="1">
            <a:spLocks noGrp="1"/>
          </p:cNvSpPr>
          <p:nvPr>
            <p:ph type="title"/>
          </p:nvPr>
        </p:nvSpPr>
        <p:spPr>
          <a:xfrm>
            <a:off x="720150" y="1431300"/>
            <a:ext cx="7704000" cy="1665000"/>
          </a:xfrm>
        </p:spPr>
        <p:txBody>
          <a:bodyPr spcFirstLastPara="1" wrap="square" lIns="91425" tIns="91425" rIns="91425" bIns="91425" anchor="ctr" anchorCtr="0">
            <a:normAutofit fontScale="90000"/>
          </a:bodyPr>
          <a:lstStyle/>
          <a:p>
            <a:pPr marL="0" lvl="0" indent="0" rtl="0">
              <a:lnSpc>
                <a:spcPct val="90000"/>
              </a:lnSpc>
              <a:spcBef>
                <a:spcPts val="0"/>
              </a:spcBef>
              <a:spcAft>
                <a:spcPts val="0"/>
              </a:spcAft>
              <a:buNone/>
            </a:pPr>
            <a:r>
              <a:rPr lang="en-CA" sz="7500" dirty="0"/>
              <a:t>(non) Parametric</a:t>
            </a:r>
          </a:p>
        </p:txBody>
      </p:sp>
    </p:spTree>
    <p:extLst>
      <p:ext uri="{BB962C8B-B14F-4D97-AF65-F5344CB8AC3E}">
        <p14:creationId xmlns:p14="http://schemas.microsoft.com/office/powerpoint/2010/main" val="2254080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Non-parametric tests</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In stats there are some tests that are </a:t>
            </a:r>
            <a:r>
              <a:rPr lang="en-US" sz="2000" b="1" dirty="0"/>
              <a:t>non-parametric,</a:t>
            </a:r>
            <a:r>
              <a:rPr lang="en-US" sz="2000" dirty="0"/>
              <a:t> by this statisticians mean that the test does not require assuming a specific model or distribution for your data</a:t>
            </a:r>
          </a:p>
          <a:p>
            <a:pPr algn="l">
              <a:lnSpc>
                <a:spcPct val="150000"/>
              </a:lnSpc>
            </a:pPr>
            <a:r>
              <a:rPr lang="en-US" sz="2000" dirty="0"/>
              <a:t> </a:t>
            </a:r>
            <a:r>
              <a:rPr lang="en-US" sz="2000" dirty="0">
                <a:solidFill>
                  <a:schemeClr val="accent3"/>
                </a:solidFill>
              </a:rPr>
              <a:t>These are sometimes referred to as </a:t>
            </a:r>
            <a:r>
              <a:rPr lang="en-US" sz="2000" b="1" dirty="0">
                <a:solidFill>
                  <a:schemeClr val="accent3"/>
                </a:solidFill>
              </a:rPr>
              <a:t>non-distributional </a:t>
            </a:r>
            <a:r>
              <a:rPr lang="en-US" sz="2000" dirty="0">
                <a:solidFill>
                  <a:schemeClr val="accent3"/>
                </a:solidFill>
              </a:rPr>
              <a:t>tests</a:t>
            </a:r>
          </a:p>
          <a:p>
            <a:pPr algn="l">
              <a:lnSpc>
                <a:spcPct val="150000"/>
              </a:lnSpc>
            </a:pPr>
            <a:r>
              <a:rPr lang="en-US" sz="2000" dirty="0">
                <a:solidFill>
                  <a:schemeClr val="accent3"/>
                </a:solidFill>
              </a:rPr>
              <a:t>These tests are used when you do not want to assume a specific distribution (e.g., violation),  or do not know the distribution of your data </a:t>
            </a:r>
          </a:p>
        </p:txBody>
      </p:sp>
    </p:spTree>
    <p:extLst>
      <p:ext uri="{BB962C8B-B14F-4D97-AF65-F5344CB8AC3E}">
        <p14:creationId xmlns:p14="http://schemas.microsoft.com/office/powerpoint/2010/main" val="333242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35"/>
          <p:cNvSpPr txBox="1">
            <a:spLocks noGrp="1"/>
          </p:cNvSpPr>
          <p:nvPr>
            <p:ph type="title"/>
          </p:nvPr>
        </p:nvSpPr>
        <p:spPr>
          <a:xfrm>
            <a:off x="1708422" y="2196937"/>
            <a:ext cx="5727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Descriptive statistics</a:t>
            </a:r>
            <a:endParaRPr dirty="0"/>
          </a:p>
        </p:txBody>
      </p:sp>
      <p:sp>
        <p:nvSpPr>
          <p:cNvPr id="2" name="Subtitle 1">
            <a:extLst>
              <a:ext uri="{FF2B5EF4-FFF2-40B4-BE49-F238E27FC236}">
                <a16:creationId xmlns:a16="http://schemas.microsoft.com/office/drawing/2014/main" id="{A8BDDBE4-31E0-CD41-9C7E-D29545C13FD3}"/>
              </a:ext>
            </a:extLst>
          </p:cNvPr>
          <p:cNvSpPr>
            <a:spLocks noGrp="1"/>
          </p:cNvSpPr>
          <p:nvPr>
            <p:ph type="subTitle" idx="1"/>
          </p:nvPr>
        </p:nvSpPr>
        <p:spPr/>
        <p:txBody>
          <a:bodyPr/>
          <a:lstStyle/>
          <a:p>
            <a:endParaRPr lang="en-US"/>
          </a:p>
        </p:txBody>
      </p:sp>
      <p:grpSp>
        <p:nvGrpSpPr>
          <p:cNvPr id="4" name="Google Shape;3710;p58">
            <a:extLst>
              <a:ext uri="{FF2B5EF4-FFF2-40B4-BE49-F238E27FC236}">
                <a16:creationId xmlns:a16="http://schemas.microsoft.com/office/drawing/2014/main" id="{23BC8829-0827-4248-B142-8B5A66A7753A}"/>
              </a:ext>
            </a:extLst>
          </p:cNvPr>
          <p:cNvGrpSpPr/>
          <p:nvPr/>
        </p:nvGrpSpPr>
        <p:grpSpPr>
          <a:xfrm>
            <a:off x="1224825" y="3440999"/>
            <a:ext cx="1009328" cy="1149856"/>
            <a:chOff x="6038444" y="1543132"/>
            <a:chExt cx="245005" cy="297692"/>
          </a:xfrm>
          <a:effectLst>
            <a:glow rad="139700">
              <a:schemeClr val="accent1">
                <a:satMod val="175000"/>
                <a:alpha val="40000"/>
              </a:schemeClr>
            </a:glow>
          </a:effectLst>
        </p:grpSpPr>
        <p:sp>
          <p:nvSpPr>
            <p:cNvPr id="5" name="Google Shape;3711;p58">
              <a:extLst>
                <a:ext uri="{FF2B5EF4-FFF2-40B4-BE49-F238E27FC236}">
                  <a16:creationId xmlns:a16="http://schemas.microsoft.com/office/drawing/2014/main" id="{99A9CA9E-F31E-FC48-B041-50AFAD26ADB9}"/>
                </a:ext>
              </a:extLst>
            </p:cNvPr>
            <p:cNvSpPr/>
            <p:nvPr/>
          </p:nvSpPr>
          <p:spPr>
            <a:xfrm>
              <a:off x="6056433" y="1741979"/>
              <a:ext cx="209021" cy="24542"/>
            </a:xfrm>
            <a:custGeom>
              <a:avLst/>
              <a:gdLst/>
              <a:ahLst/>
              <a:cxnLst/>
              <a:rect l="l" t="t" r="r" b="b"/>
              <a:pathLst>
                <a:path w="6507" h="764" extrusionOk="0">
                  <a:moveTo>
                    <a:pt x="0" y="1"/>
                  </a:moveTo>
                  <a:lnTo>
                    <a:pt x="0" y="764"/>
                  </a:lnTo>
                  <a:lnTo>
                    <a:pt x="6506" y="764"/>
                  </a:lnTo>
                  <a:lnTo>
                    <a:pt x="65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12;p58">
              <a:extLst>
                <a:ext uri="{FF2B5EF4-FFF2-40B4-BE49-F238E27FC236}">
                  <a16:creationId xmlns:a16="http://schemas.microsoft.com/office/drawing/2014/main" id="{EE0AF413-B314-1D41-909B-218421AA639E}"/>
                </a:ext>
              </a:extLst>
            </p:cNvPr>
            <p:cNvSpPr/>
            <p:nvPr/>
          </p:nvSpPr>
          <p:spPr>
            <a:xfrm>
              <a:off x="6038701" y="1706129"/>
              <a:ext cx="244741" cy="38900"/>
            </a:xfrm>
            <a:custGeom>
              <a:avLst/>
              <a:gdLst/>
              <a:ahLst/>
              <a:cxnLst/>
              <a:rect l="l" t="t" r="r" b="b"/>
              <a:pathLst>
                <a:path w="7619" h="1211" extrusionOk="0">
                  <a:moveTo>
                    <a:pt x="3944" y="1"/>
                  </a:moveTo>
                  <a:lnTo>
                    <a:pt x="14" y="92"/>
                  </a:lnTo>
                  <a:lnTo>
                    <a:pt x="1" y="920"/>
                  </a:lnTo>
                  <a:cubicBezTo>
                    <a:pt x="1" y="1073"/>
                    <a:pt x="120" y="1204"/>
                    <a:pt x="273" y="1204"/>
                  </a:cubicBezTo>
                  <a:lnTo>
                    <a:pt x="290" y="1211"/>
                  </a:lnTo>
                  <a:lnTo>
                    <a:pt x="7338" y="1211"/>
                  </a:lnTo>
                  <a:cubicBezTo>
                    <a:pt x="7492" y="1211"/>
                    <a:pt x="7618" y="1083"/>
                    <a:pt x="7618" y="930"/>
                  </a:cubicBezTo>
                  <a:lnTo>
                    <a:pt x="7618" y="90"/>
                  </a:lnTo>
                  <a:lnTo>
                    <a:pt x="3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13;p58">
              <a:extLst>
                <a:ext uri="{FF2B5EF4-FFF2-40B4-BE49-F238E27FC236}">
                  <a16:creationId xmlns:a16="http://schemas.microsoft.com/office/drawing/2014/main" id="{6629B8EA-2F7B-E44F-B27C-B274B78FA38F}"/>
                </a:ext>
              </a:extLst>
            </p:cNvPr>
            <p:cNvSpPr/>
            <p:nvPr/>
          </p:nvSpPr>
          <p:spPr>
            <a:xfrm>
              <a:off x="6038476" y="1706001"/>
              <a:ext cx="9669" cy="38997"/>
            </a:xfrm>
            <a:custGeom>
              <a:avLst/>
              <a:gdLst/>
              <a:ahLst/>
              <a:cxnLst/>
              <a:rect l="l" t="t" r="r" b="b"/>
              <a:pathLst>
                <a:path w="301" h="1214" extrusionOk="0">
                  <a:moveTo>
                    <a:pt x="150" y="0"/>
                  </a:moveTo>
                  <a:lnTo>
                    <a:pt x="1" y="93"/>
                  </a:lnTo>
                  <a:lnTo>
                    <a:pt x="1" y="933"/>
                  </a:lnTo>
                  <a:cubicBezTo>
                    <a:pt x="1" y="1087"/>
                    <a:pt x="128" y="1213"/>
                    <a:pt x="281" y="1213"/>
                  </a:cubicBezTo>
                  <a:lnTo>
                    <a:pt x="300" y="1213"/>
                  </a:lnTo>
                  <a:lnTo>
                    <a:pt x="300" y="94"/>
                  </a:lnTo>
                  <a:lnTo>
                    <a:pt x="15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14;p58">
              <a:extLst>
                <a:ext uri="{FF2B5EF4-FFF2-40B4-BE49-F238E27FC236}">
                  <a16:creationId xmlns:a16="http://schemas.microsoft.com/office/drawing/2014/main" id="{DBA674D9-E334-234D-8A87-F73CA1FC9189}"/>
                </a:ext>
              </a:extLst>
            </p:cNvPr>
            <p:cNvSpPr/>
            <p:nvPr/>
          </p:nvSpPr>
          <p:spPr>
            <a:xfrm>
              <a:off x="6038993" y="1547332"/>
              <a:ext cx="244324" cy="164692"/>
            </a:xfrm>
            <a:custGeom>
              <a:avLst/>
              <a:gdLst/>
              <a:ahLst/>
              <a:cxnLst/>
              <a:rect l="l" t="t" r="r" b="b"/>
              <a:pathLst>
                <a:path w="7606" h="5127" extrusionOk="0">
                  <a:moveTo>
                    <a:pt x="277" y="1"/>
                  </a:moveTo>
                  <a:lnTo>
                    <a:pt x="259" y="11"/>
                  </a:lnTo>
                  <a:cubicBezTo>
                    <a:pt x="102" y="11"/>
                    <a:pt x="1" y="140"/>
                    <a:pt x="1" y="293"/>
                  </a:cubicBezTo>
                  <a:lnTo>
                    <a:pt x="46" y="5114"/>
                  </a:lnTo>
                  <a:lnTo>
                    <a:pt x="7565" y="5127"/>
                  </a:lnTo>
                  <a:lnTo>
                    <a:pt x="7605" y="4866"/>
                  </a:lnTo>
                  <a:lnTo>
                    <a:pt x="7605" y="280"/>
                  </a:lnTo>
                  <a:cubicBezTo>
                    <a:pt x="7605" y="127"/>
                    <a:pt x="7479" y="1"/>
                    <a:pt x="73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15;p58">
              <a:extLst>
                <a:ext uri="{FF2B5EF4-FFF2-40B4-BE49-F238E27FC236}">
                  <a16:creationId xmlns:a16="http://schemas.microsoft.com/office/drawing/2014/main" id="{F9048304-56DD-6245-BEB5-25F3EFD84F5B}"/>
                </a:ext>
              </a:extLst>
            </p:cNvPr>
            <p:cNvSpPr/>
            <p:nvPr/>
          </p:nvSpPr>
          <p:spPr>
            <a:xfrm>
              <a:off x="6038476" y="1543132"/>
              <a:ext cx="244966" cy="165913"/>
            </a:xfrm>
            <a:custGeom>
              <a:avLst/>
              <a:gdLst/>
              <a:ahLst/>
              <a:cxnLst/>
              <a:rect l="l" t="t" r="r" b="b"/>
              <a:pathLst>
                <a:path w="7626" h="5165" extrusionOk="0">
                  <a:moveTo>
                    <a:pt x="281" y="1"/>
                  </a:moveTo>
                  <a:cubicBezTo>
                    <a:pt x="127" y="1"/>
                    <a:pt x="1" y="127"/>
                    <a:pt x="1" y="280"/>
                  </a:cubicBezTo>
                  <a:lnTo>
                    <a:pt x="1" y="5164"/>
                  </a:lnTo>
                  <a:lnTo>
                    <a:pt x="7625" y="5164"/>
                  </a:lnTo>
                  <a:lnTo>
                    <a:pt x="7625" y="4866"/>
                  </a:lnTo>
                  <a:lnTo>
                    <a:pt x="355" y="4866"/>
                  </a:lnTo>
                  <a:cubicBezTo>
                    <a:pt x="325" y="4866"/>
                    <a:pt x="300" y="4840"/>
                    <a:pt x="300" y="4810"/>
                  </a:cubicBezTo>
                  <a:lnTo>
                    <a:pt x="30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16;p58">
              <a:extLst>
                <a:ext uri="{FF2B5EF4-FFF2-40B4-BE49-F238E27FC236}">
                  <a16:creationId xmlns:a16="http://schemas.microsoft.com/office/drawing/2014/main" id="{D15135CB-2DBE-1645-834D-8840FC44B73A}"/>
                </a:ext>
              </a:extLst>
            </p:cNvPr>
            <p:cNvSpPr/>
            <p:nvPr/>
          </p:nvSpPr>
          <p:spPr>
            <a:xfrm>
              <a:off x="6056369" y="1561089"/>
              <a:ext cx="209085" cy="130000"/>
            </a:xfrm>
            <a:custGeom>
              <a:avLst/>
              <a:gdLst/>
              <a:ahLst/>
              <a:cxnLst/>
              <a:rect l="l" t="t" r="r" b="b"/>
              <a:pathLst>
                <a:path w="6509" h="4047" extrusionOk="0">
                  <a:moveTo>
                    <a:pt x="57" y="0"/>
                  </a:moveTo>
                  <a:cubicBezTo>
                    <a:pt x="27" y="0"/>
                    <a:pt x="1" y="25"/>
                    <a:pt x="1" y="57"/>
                  </a:cubicBezTo>
                  <a:lnTo>
                    <a:pt x="1" y="3990"/>
                  </a:lnTo>
                  <a:cubicBezTo>
                    <a:pt x="1" y="4020"/>
                    <a:pt x="27" y="4047"/>
                    <a:pt x="57" y="4047"/>
                  </a:cubicBezTo>
                  <a:lnTo>
                    <a:pt x="6453" y="4047"/>
                  </a:lnTo>
                  <a:cubicBezTo>
                    <a:pt x="6485" y="4047"/>
                    <a:pt x="6508" y="4020"/>
                    <a:pt x="6508" y="3990"/>
                  </a:cubicBezTo>
                  <a:lnTo>
                    <a:pt x="6508" y="57"/>
                  </a:lnTo>
                  <a:cubicBezTo>
                    <a:pt x="6508" y="25"/>
                    <a:pt x="6484" y="0"/>
                    <a:pt x="6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17;p58">
              <a:extLst>
                <a:ext uri="{FF2B5EF4-FFF2-40B4-BE49-F238E27FC236}">
                  <a16:creationId xmlns:a16="http://schemas.microsoft.com/office/drawing/2014/main" id="{F816C136-606D-3B4E-A2E1-D14251EADBA0}"/>
                </a:ext>
              </a:extLst>
            </p:cNvPr>
            <p:cNvSpPr/>
            <p:nvPr/>
          </p:nvSpPr>
          <p:spPr>
            <a:xfrm>
              <a:off x="6072977" y="1577216"/>
              <a:ext cx="176385" cy="97363"/>
            </a:xfrm>
            <a:custGeom>
              <a:avLst/>
              <a:gdLst/>
              <a:ahLst/>
              <a:cxnLst/>
              <a:rect l="l" t="t" r="r" b="b"/>
              <a:pathLst>
                <a:path w="5491" h="3031" extrusionOk="0">
                  <a:moveTo>
                    <a:pt x="251" y="1"/>
                  </a:moveTo>
                  <a:lnTo>
                    <a:pt x="62" y="8"/>
                  </a:lnTo>
                  <a:cubicBezTo>
                    <a:pt x="31" y="8"/>
                    <a:pt x="5" y="34"/>
                    <a:pt x="5" y="64"/>
                  </a:cubicBezTo>
                  <a:lnTo>
                    <a:pt x="1" y="2974"/>
                  </a:lnTo>
                  <a:cubicBezTo>
                    <a:pt x="1" y="3005"/>
                    <a:pt x="25" y="3031"/>
                    <a:pt x="56" y="3031"/>
                  </a:cubicBezTo>
                  <a:lnTo>
                    <a:pt x="5419" y="3029"/>
                  </a:lnTo>
                  <a:cubicBezTo>
                    <a:pt x="5451" y="3029"/>
                    <a:pt x="5476" y="3005"/>
                    <a:pt x="5477" y="2973"/>
                  </a:cubicBezTo>
                  <a:lnTo>
                    <a:pt x="5490" y="2779"/>
                  </a:lnTo>
                  <a:lnTo>
                    <a:pt x="5490" y="57"/>
                  </a:lnTo>
                  <a:cubicBezTo>
                    <a:pt x="5490" y="27"/>
                    <a:pt x="5466" y="1"/>
                    <a:pt x="5434" y="1"/>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18;p58">
              <a:extLst>
                <a:ext uri="{FF2B5EF4-FFF2-40B4-BE49-F238E27FC236}">
                  <a16:creationId xmlns:a16="http://schemas.microsoft.com/office/drawing/2014/main" id="{EA83AFC2-3BE1-3741-8CBB-927AF20BDE8A}"/>
                </a:ext>
              </a:extLst>
            </p:cNvPr>
            <p:cNvSpPr/>
            <p:nvPr/>
          </p:nvSpPr>
          <p:spPr>
            <a:xfrm>
              <a:off x="6072624" y="1577216"/>
              <a:ext cx="176674" cy="97652"/>
            </a:xfrm>
            <a:custGeom>
              <a:avLst/>
              <a:gdLst/>
              <a:ahLst/>
              <a:cxnLst/>
              <a:rect l="l" t="t" r="r" b="b"/>
              <a:pathLst>
                <a:path w="5500" h="3040" extrusionOk="0">
                  <a:moveTo>
                    <a:pt x="57" y="1"/>
                  </a:moveTo>
                  <a:cubicBezTo>
                    <a:pt x="25" y="1"/>
                    <a:pt x="0" y="27"/>
                    <a:pt x="0" y="57"/>
                  </a:cubicBezTo>
                  <a:lnTo>
                    <a:pt x="0" y="2983"/>
                  </a:lnTo>
                  <a:cubicBezTo>
                    <a:pt x="0" y="3015"/>
                    <a:pt x="25" y="3039"/>
                    <a:pt x="57" y="3039"/>
                  </a:cubicBezTo>
                  <a:lnTo>
                    <a:pt x="5443" y="3039"/>
                  </a:lnTo>
                  <a:cubicBezTo>
                    <a:pt x="5474" y="3039"/>
                    <a:pt x="5500" y="3015"/>
                    <a:pt x="5500" y="2983"/>
                  </a:cubicBezTo>
                  <a:lnTo>
                    <a:pt x="5500" y="2779"/>
                  </a:lnTo>
                  <a:lnTo>
                    <a:pt x="298" y="2779"/>
                  </a:lnTo>
                  <a:cubicBezTo>
                    <a:pt x="277" y="2779"/>
                    <a:pt x="261" y="2761"/>
                    <a:pt x="261" y="2741"/>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19;p58">
              <a:extLst>
                <a:ext uri="{FF2B5EF4-FFF2-40B4-BE49-F238E27FC236}">
                  <a16:creationId xmlns:a16="http://schemas.microsoft.com/office/drawing/2014/main" id="{DA7E195B-BF53-F944-BD7B-671B39BF89AD}"/>
                </a:ext>
              </a:extLst>
            </p:cNvPr>
            <p:cNvSpPr/>
            <p:nvPr/>
          </p:nvSpPr>
          <p:spPr>
            <a:xfrm>
              <a:off x="6038861" y="1763470"/>
              <a:ext cx="244581" cy="76773"/>
            </a:xfrm>
            <a:custGeom>
              <a:avLst/>
              <a:gdLst/>
              <a:ahLst/>
              <a:cxnLst/>
              <a:rect l="l" t="t" r="r" b="b"/>
              <a:pathLst>
                <a:path w="7614" h="2390" extrusionOk="0">
                  <a:moveTo>
                    <a:pt x="269" y="1"/>
                  </a:moveTo>
                  <a:lnTo>
                    <a:pt x="187" y="14"/>
                  </a:lnTo>
                  <a:cubicBezTo>
                    <a:pt x="83" y="14"/>
                    <a:pt x="0" y="98"/>
                    <a:pt x="0" y="200"/>
                  </a:cubicBezTo>
                  <a:lnTo>
                    <a:pt x="32" y="2172"/>
                  </a:lnTo>
                  <a:cubicBezTo>
                    <a:pt x="32" y="2276"/>
                    <a:pt x="116" y="2359"/>
                    <a:pt x="219" y="2359"/>
                  </a:cubicBezTo>
                  <a:lnTo>
                    <a:pt x="7408" y="2389"/>
                  </a:lnTo>
                  <a:cubicBezTo>
                    <a:pt x="7512" y="2389"/>
                    <a:pt x="7595" y="2307"/>
                    <a:pt x="7593" y="2204"/>
                  </a:cubicBezTo>
                  <a:lnTo>
                    <a:pt x="7613" y="2126"/>
                  </a:lnTo>
                  <a:lnTo>
                    <a:pt x="7613" y="1845"/>
                  </a:lnTo>
                  <a:lnTo>
                    <a:pt x="7542" y="280"/>
                  </a:lnTo>
                  <a:cubicBezTo>
                    <a:pt x="7542" y="177"/>
                    <a:pt x="7458" y="93"/>
                    <a:pt x="7356" y="93"/>
                  </a:cubicBezTo>
                  <a:lnTo>
                    <a:pt x="2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20;p58">
              <a:extLst>
                <a:ext uri="{FF2B5EF4-FFF2-40B4-BE49-F238E27FC236}">
                  <a16:creationId xmlns:a16="http://schemas.microsoft.com/office/drawing/2014/main" id="{F274AF80-D2E3-5542-B61F-CCF911193836}"/>
                </a:ext>
              </a:extLst>
            </p:cNvPr>
            <p:cNvSpPr/>
            <p:nvPr/>
          </p:nvSpPr>
          <p:spPr>
            <a:xfrm>
              <a:off x="6165430" y="1763470"/>
              <a:ext cx="118018" cy="35945"/>
            </a:xfrm>
            <a:custGeom>
              <a:avLst/>
              <a:gdLst/>
              <a:ahLst/>
              <a:cxnLst/>
              <a:rect l="l" t="t" r="r" b="b"/>
              <a:pathLst>
                <a:path w="3674" h="1119" extrusionOk="0">
                  <a:moveTo>
                    <a:pt x="1" y="1"/>
                  </a:moveTo>
                  <a:lnTo>
                    <a:pt x="1" y="1118"/>
                  </a:lnTo>
                  <a:lnTo>
                    <a:pt x="3673" y="1118"/>
                  </a:lnTo>
                  <a:lnTo>
                    <a:pt x="3673" y="187"/>
                  </a:lnTo>
                  <a:cubicBezTo>
                    <a:pt x="3673" y="86"/>
                    <a:pt x="3589" y="1"/>
                    <a:pt x="3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21;p58">
              <a:extLst>
                <a:ext uri="{FF2B5EF4-FFF2-40B4-BE49-F238E27FC236}">
                  <a16:creationId xmlns:a16="http://schemas.microsoft.com/office/drawing/2014/main" id="{04F9B868-A5BE-8846-859F-D5A3B460DC42}"/>
                </a:ext>
              </a:extLst>
            </p:cNvPr>
            <p:cNvSpPr/>
            <p:nvPr/>
          </p:nvSpPr>
          <p:spPr>
            <a:xfrm>
              <a:off x="6162603" y="1763470"/>
              <a:ext cx="120845" cy="39703"/>
            </a:xfrm>
            <a:custGeom>
              <a:avLst/>
              <a:gdLst/>
              <a:ahLst/>
              <a:cxnLst/>
              <a:rect l="l" t="t" r="r" b="b"/>
              <a:pathLst>
                <a:path w="3762" h="1236" extrusionOk="0">
                  <a:moveTo>
                    <a:pt x="89" y="1"/>
                  </a:moveTo>
                  <a:lnTo>
                    <a:pt x="0" y="483"/>
                  </a:lnTo>
                  <a:lnTo>
                    <a:pt x="89" y="1120"/>
                  </a:lnTo>
                  <a:lnTo>
                    <a:pt x="1985" y="1235"/>
                  </a:lnTo>
                  <a:lnTo>
                    <a:pt x="3761" y="1120"/>
                  </a:lnTo>
                  <a:lnTo>
                    <a:pt x="3761" y="859"/>
                  </a:lnTo>
                  <a:lnTo>
                    <a:pt x="3761" y="858"/>
                  </a:lnTo>
                  <a:lnTo>
                    <a:pt x="406" y="858"/>
                  </a:lnTo>
                  <a:cubicBezTo>
                    <a:pt x="375" y="858"/>
                    <a:pt x="349" y="831"/>
                    <a:pt x="349" y="801"/>
                  </a:cubicBezTo>
                  <a:lnTo>
                    <a:pt x="34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22;p58">
              <a:extLst>
                <a:ext uri="{FF2B5EF4-FFF2-40B4-BE49-F238E27FC236}">
                  <a16:creationId xmlns:a16="http://schemas.microsoft.com/office/drawing/2014/main" id="{95DE4797-3FD0-AB44-94BE-9C83EF79CB4C}"/>
                </a:ext>
              </a:extLst>
            </p:cNvPr>
            <p:cNvSpPr/>
            <p:nvPr/>
          </p:nvSpPr>
          <p:spPr>
            <a:xfrm>
              <a:off x="6038444" y="1763502"/>
              <a:ext cx="244998" cy="77319"/>
            </a:xfrm>
            <a:custGeom>
              <a:avLst/>
              <a:gdLst/>
              <a:ahLst/>
              <a:cxnLst/>
              <a:rect l="l" t="t" r="r" b="b"/>
              <a:pathLst>
                <a:path w="7627" h="2407" extrusionOk="0">
                  <a:moveTo>
                    <a:pt x="187" y="1"/>
                  </a:moveTo>
                  <a:cubicBezTo>
                    <a:pt x="84" y="1"/>
                    <a:pt x="0" y="85"/>
                    <a:pt x="0" y="188"/>
                  </a:cubicBezTo>
                  <a:lnTo>
                    <a:pt x="0" y="2220"/>
                  </a:lnTo>
                  <a:cubicBezTo>
                    <a:pt x="0" y="2323"/>
                    <a:pt x="84" y="2407"/>
                    <a:pt x="187" y="2407"/>
                  </a:cubicBezTo>
                  <a:lnTo>
                    <a:pt x="456" y="2407"/>
                  </a:lnTo>
                  <a:lnTo>
                    <a:pt x="591" y="2356"/>
                  </a:lnTo>
                  <a:lnTo>
                    <a:pt x="736" y="2407"/>
                  </a:lnTo>
                  <a:lnTo>
                    <a:pt x="1015" y="2407"/>
                  </a:lnTo>
                  <a:lnTo>
                    <a:pt x="1142" y="2356"/>
                  </a:lnTo>
                  <a:lnTo>
                    <a:pt x="1296" y="2407"/>
                  </a:lnTo>
                  <a:lnTo>
                    <a:pt x="1577" y="2407"/>
                  </a:lnTo>
                  <a:lnTo>
                    <a:pt x="1736" y="2356"/>
                  </a:lnTo>
                  <a:lnTo>
                    <a:pt x="1858" y="2407"/>
                  </a:lnTo>
                  <a:lnTo>
                    <a:pt x="2137" y="2407"/>
                  </a:lnTo>
                  <a:lnTo>
                    <a:pt x="2289" y="2356"/>
                  </a:lnTo>
                  <a:lnTo>
                    <a:pt x="2416" y="2407"/>
                  </a:lnTo>
                  <a:lnTo>
                    <a:pt x="2697" y="2407"/>
                  </a:lnTo>
                  <a:lnTo>
                    <a:pt x="2842" y="2356"/>
                  </a:lnTo>
                  <a:lnTo>
                    <a:pt x="2975" y="2407"/>
                  </a:lnTo>
                  <a:lnTo>
                    <a:pt x="7440" y="2407"/>
                  </a:lnTo>
                  <a:cubicBezTo>
                    <a:pt x="7542" y="2407"/>
                    <a:pt x="7626" y="2323"/>
                    <a:pt x="7626" y="2220"/>
                  </a:cubicBezTo>
                  <a:lnTo>
                    <a:pt x="7626" y="2126"/>
                  </a:lnTo>
                  <a:lnTo>
                    <a:pt x="355" y="2126"/>
                  </a:lnTo>
                  <a:cubicBezTo>
                    <a:pt x="313" y="2126"/>
                    <a:pt x="281" y="2094"/>
                    <a:pt x="281" y="2052"/>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23;p58">
              <a:extLst>
                <a:ext uri="{FF2B5EF4-FFF2-40B4-BE49-F238E27FC236}">
                  <a16:creationId xmlns:a16="http://schemas.microsoft.com/office/drawing/2014/main" id="{C9000588-D669-A54E-99B5-BE46EC886AE6}"/>
                </a:ext>
              </a:extLst>
            </p:cNvPr>
            <p:cNvSpPr/>
            <p:nvPr/>
          </p:nvSpPr>
          <p:spPr>
            <a:xfrm>
              <a:off x="6165430" y="1799417"/>
              <a:ext cx="118018" cy="23385"/>
            </a:xfrm>
            <a:custGeom>
              <a:avLst/>
              <a:gdLst/>
              <a:ahLst/>
              <a:cxnLst/>
              <a:rect l="l" t="t" r="r" b="b"/>
              <a:pathLst>
                <a:path w="3674" h="728" extrusionOk="0">
                  <a:moveTo>
                    <a:pt x="1" y="1"/>
                  </a:moveTo>
                  <a:lnTo>
                    <a:pt x="1" y="727"/>
                  </a:lnTo>
                  <a:lnTo>
                    <a:pt x="3673" y="727"/>
                  </a:lnTo>
                  <a:lnTo>
                    <a:pt x="3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24;p58">
              <a:extLst>
                <a:ext uri="{FF2B5EF4-FFF2-40B4-BE49-F238E27FC236}">
                  <a16:creationId xmlns:a16="http://schemas.microsoft.com/office/drawing/2014/main" id="{2B497CC0-6E63-8242-A8B6-448BB33B8904}"/>
                </a:ext>
              </a:extLst>
            </p:cNvPr>
            <p:cNvSpPr/>
            <p:nvPr/>
          </p:nvSpPr>
          <p:spPr>
            <a:xfrm>
              <a:off x="6172048" y="1805938"/>
              <a:ext cx="104880" cy="10311"/>
            </a:xfrm>
            <a:custGeom>
              <a:avLst/>
              <a:gdLst/>
              <a:ahLst/>
              <a:cxnLst/>
              <a:rect l="l" t="t" r="r" b="b"/>
              <a:pathLst>
                <a:path w="3265" h="321" extrusionOk="0">
                  <a:moveTo>
                    <a:pt x="38" y="0"/>
                  </a:moveTo>
                  <a:cubicBezTo>
                    <a:pt x="16" y="0"/>
                    <a:pt x="0" y="18"/>
                    <a:pt x="0" y="38"/>
                  </a:cubicBezTo>
                  <a:lnTo>
                    <a:pt x="0" y="282"/>
                  </a:lnTo>
                  <a:cubicBezTo>
                    <a:pt x="0" y="304"/>
                    <a:pt x="16" y="320"/>
                    <a:pt x="38" y="320"/>
                  </a:cubicBezTo>
                  <a:lnTo>
                    <a:pt x="3226" y="320"/>
                  </a:lnTo>
                  <a:cubicBezTo>
                    <a:pt x="3247" y="320"/>
                    <a:pt x="3265" y="303"/>
                    <a:pt x="3265" y="282"/>
                  </a:cubicBezTo>
                  <a:lnTo>
                    <a:pt x="3265" y="38"/>
                  </a:lnTo>
                  <a:cubicBezTo>
                    <a:pt x="3265" y="16"/>
                    <a:pt x="3246" y="0"/>
                    <a:pt x="322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25;p58">
              <a:extLst>
                <a:ext uri="{FF2B5EF4-FFF2-40B4-BE49-F238E27FC236}">
                  <a16:creationId xmlns:a16="http://schemas.microsoft.com/office/drawing/2014/main" id="{2DF68022-5210-1E4A-BDCD-FAB55529781A}"/>
                </a:ext>
              </a:extLst>
            </p:cNvPr>
            <p:cNvSpPr/>
            <p:nvPr/>
          </p:nvSpPr>
          <p:spPr>
            <a:xfrm>
              <a:off x="6099576" y="1722512"/>
              <a:ext cx="20687" cy="8994"/>
            </a:xfrm>
            <a:custGeom>
              <a:avLst/>
              <a:gdLst/>
              <a:ahLst/>
              <a:cxnLst/>
              <a:rect l="l" t="t" r="r" b="b"/>
              <a:pathLst>
                <a:path w="644" h="280" extrusionOk="0">
                  <a:moveTo>
                    <a:pt x="140" y="0"/>
                  </a:moveTo>
                  <a:cubicBezTo>
                    <a:pt x="65" y="0"/>
                    <a:pt x="1" y="62"/>
                    <a:pt x="1" y="139"/>
                  </a:cubicBezTo>
                  <a:cubicBezTo>
                    <a:pt x="1" y="216"/>
                    <a:pt x="63" y="280"/>
                    <a:pt x="140" y="280"/>
                  </a:cubicBezTo>
                  <a:lnTo>
                    <a:pt x="503" y="280"/>
                  </a:lnTo>
                  <a:cubicBezTo>
                    <a:pt x="581" y="280"/>
                    <a:pt x="644" y="217"/>
                    <a:pt x="644" y="139"/>
                  </a:cubicBezTo>
                  <a:cubicBezTo>
                    <a:pt x="644" y="64"/>
                    <a:pt x="581" y="0"/>
                    <a:pt x="50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26;p58">
              <a:extLst>
                <a:ext uri="{FF2B5EF4-FFF2-40B4-BE49-F238E27FC236}">
                  <a16:creationId xmlns:a16="http://schemas.microsoft.com/office/drawing/2014/main" id="{4A98CE4C-C1F6-834A-A074-67566DF76FB6}"/>
                </a:ext>
              </a:extLst>
            </p:cNvPr>
            <p:cNvSpPr/>
            <p:nvPr/>
          </p:nvSpPr>
          <p:spPr>
            <a:xfrm>
              <a:off x="6051968" y="1722512"/>
              <a:ext cx="38611" cy="8994"/>
            </a:xfrm>
            <a:custGeom>
              <a:avLst/>
              <a:gdLst/>
              <a:ahLst/>
              <a:cxnLst/>
              <a:rect l="l" t="t" r="r" b="b"/>
              <a:pathLst>
                <a:path w="1202" h="280" extrusionOk="0">
                  <a:moveTo>
                    <a:pt x="139" y="0"/>
                  </a:moveTo>
                  <a:cubicBezTo>
                    <a:pt x="64" y="0"/>
                    <a:pt x="0" y="62"/>
                    <a:pt x="0" y="139"/>
                  </a:cubicBezTo>
                  <a:cubicBezTo>
                    <a:pt x="0" y="216"/>
                    <a:pt x="63" y="280"/>
                    <a:pt x="139" y="280"/>
                  </a:cubicBezTo>
                  <a:lnTo>
                    <a:pt x="1063" y="280"/>
                  </a:lnTo>
                  <a:cubicBezTo>
                    <a:pt x="1141" y="280"/>
                    <a:pt x="1202" y="217"/>
                    <a:pt x="1202" y="139"/>
                  </a:cubicBezTo>
                  <a:cubicBezTo>
                    <a:pt x="1202" y="64"/>
                    <a:pt x="1141" y="0"/>
                    <a:pt x="106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27;p58">
              <a:extLst>
                <a:ext uri="{FF2B5EF4-FFF2-40B4-BE49-F238E27FC236}">
                  <a16:creationId xmlns:a16="http://schemas.microsoft.com/office/drawing/2014/main" id="{3FDB408F-2B85-F94F-8827-C380B2BB4DF2}"/>
                </a:ext>
              </a:extLst>
            </p:cNvPr>
            <p:cNvSpPr/>
            <p:nvPr/>
          </p:nvSpPr>
          <p:spPr>
            <a:xfrm>
              <a:off x="6207063" y="1722512"/>
              <a:ext cx="8994" cy="8962"/>
            </a:xfrm>
            <a:custGeom>
              <a:avLst/>
              <a:gdLst/>
              <a:ahLst/>
              <a:cxnLst/>
              <a:rect l="l" t="t" r="r" b="b"/>
              <a:pathLst>
                <a:path w="280" h="279" extrusionOk="0">
                  <a:moveTo>
                    <a:pt x="139" y="0"/>
                  </a:moveTo>
                  <a:cubicBezTo>
                    <a:pt x="63" y="0"/>
                    <a:pt x="0" y="62"/>
                    <a:pt x="0" y="139"/>
                  </a:cubicBezTo>
                  <a:cubicBezTo>
                    <a:pt x="0" y="216"/>
                    <a:pt x="63" y="278"/>
                    <a:pt x="139" y="278"/>
                  </a:cubicBezTo>
                  <a:cubicBezTo>
                    <a:pt x="217" y="278"/>
                    <a:pt x="280" y="216"/>
                    <a:pt x="280" y="139"/>
                  </a:cubicBezTo>
                  <a:cubicBezTo>
                    <a:pt x="280" y="62"/>
                    <a:pt x="217"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28;p58">
              <a:extLst>
                <a:ext uri="{FF2B5EF4-FFF2-40B4-BE49-F238E27FC236}">
                  <a16:creationId xmlns:a16="http://schemas.microsoft.com/office/drawing/2014/main" id="{36E255ED-0251-BE41-B18C-79D948249AEC}"/>
                </a:ext>
              </a:extLst>
            </p:cNvPr>
            <p:cNvSpPr/>
            <p:nvPr/>
          </p:nvSpPr>
          <p:spPr>
            <a:xfrm>
              <a:off x="6225052" y="1722512"/>
              <a:ext cx="8962" cy="8962"/>
            </a:xfrm>
            <a:custGeom>
              <a:avLst/>
              <a:gdLst/>
              <a:ahLst/>
              <a:cxnLst/>
              <a:rect l="l" t="t" r="r" b="b"/>
              <a:pathLst>
                <a:path w="279" h="279" extrusionOk="0">
                  <a:moveTo>
                    <a:pt x="140" y="0"/>
                  </a:moveTo>
                  <a:cubicBezTo>
                    <a:pt x="63" y="0"/>
                    <a:pt x="1" y="62"/>
                    <a:pt x="1" y="139"/>
                  </a:cubicBezTo>
                  <a:cubicBezTo>
                    <a:pt x="1" y="216"/>
                    <a:pt x="63" y="278"/>
                    <a:pt x="140" y="278"/>
                  </a:cubicBezTo>
                  <a:cubicBezTo>
                    <a:pt x="216" y="278"/>
                    <a:pt x="279" y="216"/>
                    <a:pt x="279" y="139"/>
                  </a:cubicBezTo>
                  <a:cubicBezTo>
                    <a:pt x="279" y="62"/>
                    <a:pt x="216" y="0"/>
                    <a:pt x="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29;p58">
              <a:extLst>
                <a:ext uri="{FF2B5EF4-FFF2-40B4-BE49-F238E27FC236}">
                  <a16:creationId xmlns:a16="http://schemas.microsoft.com/office/drawing/2014/main" id="{BE1F06BF-C6A1-F24F-A491-0CA90C792642}"/>
                </a:ext>
              </a:extLst>
            </p:cNvPr>
            <p:cNvSpPr/>
            <p:nvPr/>
          </p:nvSpPr>
          <p:spPr>
            <a:xfrm>
              <a:off x="6243010" y="1722512"/>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30;p58">
              <a:extLst>
                <a:ext uri="{FF2B5EF4-FFF2-40B4-BE49-F238E27FC236}">
                  <a16:creationId xmlns:a16="http://schemas.microsoft.com/office/drawing/2014/main" id="{2FBC1C43-2E4C-8B4E-9523-BC9A8358598C}"/>
                </a:ext>
              </a:extLst>
            </p:cNvPr>
            <p:cNvSpPr/>
            <p:nvPr/>
          </p:nvSpPr>
          <p:spPr>
            <a:xfrm>
              <a:off x="6260967" y="1722512"/>
              <a:ext cx="8962" cy="8962"/>
            </a:xfrm>
            <a:custGeom>
              <a:avLst/>
              <a:gdLst/>
              <a:ahLst/>
              <a:cxnLst/>
              <a:rect l="l" t="t" r="r" b="b"/>
              <a:pathLst>
                <a:path w="279" h="279" extrusionOk="0">
                  <a:moveTo>
                    <a:pt x="139" y="0"/>
                  </a:moveTo>
                  <a:cubicBezTo>
                    <a:pt x="62" y="0"/>
                    <a:pt x="0" y="62"/>
                    <a:pt x="0" y="139"/>
                  </a:cubicBezTo>
                  <a:cubicBezTo>
                    <a:pt x="0" y="216"/>
                    <a:pt x="62" y="278"/>
                    <a:pt x="139" y="278"/>
                  </a:cubicBezTo>
                  <a:cubicBezTo>
                    <a:pt x="216" y="278"/>
                    <a:pt x="278" y="216"/>
                    <a:pt x="278" y="139"/>
                  </a:cubicBezTo>
                  <a:cubicBezTo>
                    <a:pt x="278" y="62"/>
                    <a:pt x="216"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31;p58">
              <a:extLst>
                <a:ext uri="{FF2B5EF4-FFF2-40B4-BE49-F238E27FC236}">
                  <a16:creationId xmlns:a16="http://schemas.microsoft.com/office/drawing/2014/main" id="{F87611E0-52E5-0C4B-AA7B-8029499D9C55}"/>
                </a:ext>
              </a:extLst>
            </p:cNvPr>
            <p:cNvSpPr/>
            <p:nvPr/>
          </p:nvSpPr>
          <p:spPr>
            <a:xfrm>
              <a:off x="6178922" y="1777059"/>
              <a:ext cx="8994" cy="8962"/>
            </a:xfrm>
            <a:custGeom>
              <a:avLst/>
              <a:gdLst/>
              <a:ahLst/>
              <a:cxnLst/>
              <a:rect l="l" t="t" r="r" b="b"/>
              <a:pathLst>
                <a:path w="280" h="279" extrusionOk="0">
                  <a:moveTo>
                    <a:pt x="141" y="0"/>
                  </a:moveTo>
                  <a:cubicBezTo>
                    <a:pt x="63" y="0"/>
                    <a:pt x="1" y="62"/>
                    <a:pt x="1" y="139"/>
                  </a:cubicBezTo>
                  <a:cubicBezTo>
                    <a:pt x="1" y="216"/>
                    <a:pt x="63" y="278"/>
                    <a:pt x="141" y="278"/>
                  </a:cubicBezTo>
                  <a:cubicBezTo>
                    <a:pt x="218" y="278"/>
                    <a:pt x="280" y="216"/>
                    <a:pt x="280" y="139"/>
                  </a:cubicBezTo>
                  <a:cubicBezTo>
                    <a:pt x="280" y="62"/>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32;p58">
              <a:extLst>
                <a:ext uri="{FF2B5EF4-FFF2-40B4-BE49-F238E27FC236}">
                  <a16:creationId xmlns:a16="http://schemas.microsoft.com/office/drawing/2014/main" id="{EDA368E6-53DF-7140-A1AB-A1F8FDCC8F56}"/>
                </a:ext>
              </a:extLst>
            </p:cNvPr>
            <p:cNvSpPr/>
            <p:nvPr/>
          </p:nvSpPr>
          <p:spPr>
            <a:xfrm>
              <a:off x="6196880" y="1777059"/>
              <a:ext cx="73111" cy="8962"/>
            </a:xfrm>
            <a:custGeom>
              <a:avLst/>
              <a:gdLst/>
              <a:ahLst/>
              <a:cxnLst/>
              <a:rect l="l" t="t" r="r" b="b"/>
              <a:pathLst>
                <a:path w="2276" h="279" extrusionOk="0">
                  <a:moveTo>
                    <a:pt x="141" y="0"/>
                  </a:moveTo>
                  <a:cubicBezTo>
                    <a:pt x="64" y="0"/>
                    <a:pt x="0" y="61"/>
                    <a:pt x="0" y="139"/>
                  </a:cubicBezTo>
                  <a:cubicBezTo>
                    <a:pt x="0" y="214"/>
                    <a:pt x="63" y="278"/>
                    <a:pt x="141" y="278"/>
                  </a:cubicBezTo>
                  <a:lnTo>
                    <a:pt x="2134" y="278"/>
                  </a:lnTo>
                  <a:cubicBezTo>
                    <a:pt x="2212" y="278"/>
                    <a:pt x="2276" y="217"/>
                    <a:pt x="2275" y="139"/>
                  </a:cubicBezTo>
                  <a:cubicBezTo>
                    <a:pt x="2275" y="62"/>
                    <a:pt x="2212" y="0"/>
                    <a:pt x="213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33;p58">
              <a:extLst>
                <a:ext uri="{FF2B5EF4-FFF2-40B4-BE49-F238E27FC236}">
                  <a16:creationId xmlns:a16="http://schemas.microsoft.com/office/drawing/2014/main" id="{4B50DBDC-8FE5-CC4F-B3A0-1AB599260A9F}"/>
                </a:ext>
              </a:extLst>
            </p:cNvPr>
            <p:cNvSpPr/>
            <p:nvPr/>
          </p:nvSpPr>
          <p:spPr>
            <a:xfrm>
              <a:off x="6056369" y="1781460"/>
              <a:ext cx="18085" cy="18021"/>
            </a:xfrm>
            <a:custGeom>
              <a:avLst/>
              <a:gdLst/>
              <a:ahLst/>
              <a:cxnLst/>
              <a:rect l="l" t="t" r="r" b="b"/>
              <a:pathLst>
                <a:path w="563" h="561" extrusionOk="0">
                  <a:moveTo>
                    <a:pt x="40" y="1"/>
                  </a:moveTo>
                  <a:cubicBezTo>
                    <a:pt x="18" y="1"/>
                    <a:pt x="1" y="18"/>
                    <a:pt x="1" y="38"/>
                  </a:cubicBezTo>
                  <a:lnTo>
                    <a:pt x="1" y="523"/>
                  </a:lnTo>
                  <a:cubicBezTo>
                    <a:pt x="1" y="545"/>
                    <a:pt x="20" y="561"/>
                    <a:pt x="40" y="561"/>
                  </a:cubicBezTo>
                  <a:lnTo>
                    <a:pt x="525" y="561"/>
                  </a:lnTo>
                  <a:cubicBezTo>
                    <a:pt x="545" y="561"/>
                    <a:pt x="563" y="544"/>
                    <a:pt x="563" y="523"/>
                  </a:cubicBezTo>
                  <a:lnTo>
                    <a:pt x="563" y="38"/>
                  </a:lnTo>
                  <a:cubicBezTo>
                    <a:pt x="563" y="17"/>
                    <a:pt x="544" y="1"/>
                    <a:pt x="5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34;p58">
              <a:extLst>
                <a:ext uri="{FF2B5EF4-FFF2-40B4-BE49-F238E27FC236}">
                  <a16:creationId xmlns:a16="http://schemas.microsoft.com/office/drawing/2014/main" id="{9EFF03EF-A25B-7F40-8239-42D55733D745}"/>
                </a:ext>
              </a:extLst>
            </p:cNvPr>
            <p:cNvSpPr/>
            <p:nvPr/>
          </p:nvSpPr>
          <p:spPr>
            <a:xfrm>
              <a:off x="6129548" y="1763470"/>
              <a:ext cx="35913" cy="35977"/>
            </a:xfrm>
            <a:custGeom>
              <a:avLst/>
              <a:gdLst/>
              <a:ahLst/>
              <a:cxnLst/>
              <a:rect l="l" t="t" r="r" b="b"/>
              <a:pathLst>
                <a:path w="1118" h="1120" extrusionOk="0">
                  <a:moveTo>
                    <a:pt x="0" y="1"/>
                  </a:moveTo>
                  <a:lnTo>
                    <a:pt x="0" y="1046"/>
                  </a:lnTo>
                  <a:cubicBezTo>
                    <a:pt x="0" y="1086"/>
                    <a:pt x="32" y="1120"/>
                    <a:pt x="74" y="1120"/>
                  </a:cubicBezTo>
                  <a:lnTo>
                    <a:pt x="1118" y="1120"/>
                  </a:lnTo>
                  <a:lnTo>
                    <a:pt x="11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3735;p58">
              <a:extLst>
                <a:ext uri="{FF2B5EF4-FFF2-40B4-BE49-F238E27FC236}">
                  <a16:creationId xmlns:a16="http://schemas.microsoft.com/office/drawing/2014/main" id="{FEE2846A-F613-D245-9C51-5B20B231FE28}"/>
                </a:ext>
              </a:extLst>
            </p:cNvPr>
            <p:cNvSpPr/>
            <p:nvPr/>
          </p:nvSpPr>
          <p:spPr>
            <a:xfrm>
              <a:off x="6071178" y="1817728"/>
              <a:ext cx="8962" cy="23064"/>
            </a:xfrm>
            <a:custGeom>
              <a:avLst/>
              <a:gdLst/>
              <a:ahLst/>
              <a:cxnLst/>
              <a:rect l="l" t="t" r="r" b="b"/>
              <a:pathLst>
                <a:path w="279" h="718" extrusionOk="0">
                  <a:moveTo>
                    <a:pt x="139" y="1"/>
                  </a:moveTo>
                  <a:cubicBezTo>
                    <a:pt x="63" y="1"/>
                    <a:pt x="0" y="62"/>
                    <a:pt x="0" y="140"/>
                  </a:cubicBezTo>
                  <a:lnTo>
                    <a:pt x="0" y="717"/>
                  </a:lnTo>
                  <a:lnTo>
                    <a:pt x="139" y="674"/>
                  </a:lnTo>
                  <a:lnTo>
                    <a:pt x="278" y="717"/>
                  </a:lnTo>
                  <a:lnTo>
                    <a:pt x="278" y="140"/>
                  </a:lnTo>
                  <a:cubicBezTo>
                    <a:pt x="278" y="62"/>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36;p58">
              <a:extLst>
                <a:ext uri="{FF2B5EF4-FFF2-40B4-BE49-F238E27FC236}">
                  <a16:creationId xmlns:a16="http://schemas.microsoft.com/office/drawing/2014/main" id="{74023E50-883C-444F-8B5E-1FA8710D1CF7}"/>
                </a:ext>
              </a:extLst>
            </p:cNvPr>
            <p:cNvSpPr/>
            <p:nvPr/>
          </p:nvSpPr>
          <p:spPr>
            <a:xfrm>
              <a:off x="6089135" y="1817728"/>
              <a:ext cx="8994" cy="23064"/>
            </a:xfrm>
            <a:custGeom>
              <a:avLst/>
              <a:gdLst/>
              <a:ahLst/>
              <a:cxnLst/>
              <a:rect l="l" t="t" r="r" b="b"/>
              <a:pathLst>
                <a:path w="280" h="718" extrusionOk="0">
                  <a:moveTo>
                    <a:pt x="139" y="1"/>
                  </a:moveTo>
                  <a:cubicBezTo>
                    <a:pt x="64" y="1"/>
                    <a:pt x="0" y="62"/>
                    <a:pt x="0" y="140"/>
                  </a:cubicBezTo>
                  <a:lnTo>
                    <a:pt x="0" y="717"/>
                  </a:lnTo>
                  <a:lnTo>
                    <a:pt x="125" y="670"/>
                  </a:lnTo>
                  <a:lnTo>
                    <a:pt x="280" y="717"/>
                  </a:lnTo>
                  <a:lnTo>
                    <a:pt x="280" y="140"/>
                  </a:lnTo>
                  <a:cubicBezTo>
                    <a:pt x="280" y="62"/>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37;p58">
              <a:extLst>
                <a:ext uri="{FF2B5EF4-FFF2-40B4-BE49-F238E27FC236}">
                  <a16:creationId xmlns:a16="http://schemas.microsoft.com/office/drawing/2014/main" id="{5681FBF4-6024-BB4A-B804-8C5508B04A0A}"/>
                </a:ext>
              </a:extLst>
            </p:cNvPr>
            <p:cNvSpPr/>
            <p:nvPr/>
          </p:nvSpPr>
          <p:spPr>
            <a:xfrm>
              <a:off x="6107061" y="1817728"/>
              <a:ext cx="9026" cy="23064"/>
            </a:xfrm>
            <a:custGeom>
              <a:avLst/>
              <a:gdLst/>
              <a:ahLst/>
              <a:cxnLst/>
              <a:rect l="l" t="t" r="r" b="b"/>
              <a:pathLst>
                <a:path w="281" h="718" extrusionOk="0">
                  <a:moveTo>
                    <a:pt x="140" y="1"/>
                  </a:moveTo>
                  <a:cubicBezTo>
                    <a:pt x="65" y="1"/>
                    <a:pt x="1" y="62"/>
                    <a:pt x="1" y="140"/>
                  </a:cubicBezTo>
                  <a:lnTo>
                    <a:pt x="1" y="717"/>
                  </a:lnTo>
                  <a:lnTo>
                    <a:pt x="140" y="678"/>
                  </a:lnTo>
                  <a:lnTo>
                    <a:pt x="280" y="717"/>
                  </a:lnTo>
                  <a:lnTo>
                    <a:pt x="280" y="140"/>
                  </a:lnTo>
                  <a:cubicBezTo>
                    <a:pt x="280" y="62"/>
                    <a:pt x="217"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38;p58">
              <a:extLst>
                <a:ext uri="{FF2B5EF4-FFF2-40B4-BE49-F238E27FC236}">
                  <a16:creationId xmlns:a16="http://schemas.microsoft.com/office/drawing/2014/main" id="{5DF52699-C877-1544-A16C-E3CB834AD2A6}"/>
                </a:ext>
              </a:extLst>
            </p:cNvPr>
            <p:cNvSpPr/>
            <p:nvPr/>
          </p:nvSpPr>
          <p:spPr>
            <a:xfrm>
              <a:off x="6125082" y="1817728"/>
              <a:ext cx="8962" cy="23064"/>
            </a:xfrm>
            <a:custGeom>
              <a:avLst/>
              <a:gdLst/>
              <a:ahLst/>
              <a:cxnLst/>
              <a:rect l="l" t="t" r="r" b="b"/>
              <a:pathLst>
                <a:path w="279" h="718" extrusionOk="0">
                  <a:moveTo>
                    <a:pt x="139" y="1"/>
                  </a:moveTo>
                  <a:cubicBezTo>
                    <a:pt x="62" y="1"/>
                    <a:pt x="0" y="62"/>
                    <a:pt x="0" y="140"/>
                  </a:cubicBezTo>
                  <a:lnTo>
                    <a:pt x="0" y="717"/>
                  </a:lnTo>
                  <a:lnTo>
                    <a:pt x="139" y="674"/>
                  </a:lnTo>
                  <a:lnTo>
                    <a:pt x="278" y="717"/>
                  </a:lnTo>
                  <a:lnTo>
                    <a:pt x="278" y="140"/>
                  </a:lnTo>
                  <a:cubicBezTo>
                    <a:pt x="278" y="62"/>
                    <a:pt x="214"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39;p58">
              <a:extLst>
                <a:ext uri="{FF2B5EF4-FFF2-40B4-BE49-F238E27FC236}">
                  <a16:creationId xmlns:a16="http://schemas.microsoft.com/office/drawing/2014/main" id="{4DAF0E8F-A31C-B64C-8100-DDFBED59BA90}"/>
                </a:ext>
              </a:extLst>
            </p:cNvPr>
            <p:cNvSpPr/>
            <p:nvPr/>
          </p:nvSpPr>
          <p:spPr>
            <a:xfrm>
              <a:off x="6053124" y="1817728"/>
              <a:ext cx="9059" cy="23064"/>
            </a:xfrm>
            <a:custGeom>
              <a:avLst/>
              <a:gdLst/>
              <a:ahLst/>
              <a:cxnLst/>
              <a:rect l="l" t="t" r="r" b="b"/>
              <a:pathLst>
                <a:path w="282" h="718" extrusionOk="0">
                  <a:moveTo>
                    <a:pt x="141" y="1"/>
                  </a:moveTo>
                  <a:cubicBezTo>
                    <a:pt x="64" y="1"/>
                    <a:pt x="1" y="62"/>
                    <a:pt x="1" y="140"/>
                  </a:cubicBezTo>
                  <a:lnTo>
                    <a:pt x="1" y="717"/>
                  </a:lnTo>
                  <a:lnTo>
                    <a:pt x="134" y="683"/>
                  </a:lnTo>
                  <a:lnTo>
                    <a:pt x="281" y="717"/>
                  </a:lnTo>
                  <a:lnTo>
                    <a:pt x="281" y="140"/>
                  </a:lnTo>
                  <a:cubicBezTo>
                    <a:pt x="281" y="62"/>
                    <a:pt x="216"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740;p58">
              <a:extLst>
                <a:ext uri="{FF2B5EF4-FFF2-40B4-BE49-F238E27FC236}">
                  <a16:creationId xmlns:a16="http://schemas.microsoft.com/office/drawing/2014/main" id="{A506E331-9B11-1344-85E6-CB6153C9292E}"/>
                </a:ext>
              </a:extLst>
            </p:cNvPr>
            <p:cNvSpPr/>
            <p:nvPr/>
          </p:nvSpPr>
          <p:spPr>
            <a:xfrm>
              <a:off x="6071114" y="1831798"/>
              <a:ext cx="9026" cy="9026"/>
            </a:xfrm>
            <a:custGeom>
              <a:avLst/>
              <a:gdLst/>
              <a:ahLst/>
              <a:cxnLst/>
              <a:rect l="l" t="t" r="r" b="b"/>
              <a:pathLst>
                <a:path w="281" h="281" extrusionOk="0">
                  <a:moveTo>
                    <a:pt x="1" y="0"/>
                  </a:moveTo>
                  <a:lnTo>
                    <a:pt x="1" y="281"/>
                  </a:lnTo>
                  <a:lnTo>
                    <a:pt x="280" y="281"/>
                  </a:ln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41;p58">
              <a:extLst>
                <a:ext uri="{FF2B5EF4-FFF2-40B4-BE49-F238E27FC236}">
                  <a16:creationId xmlns:a16="http://schemas.microsoft.com/office/drawing/2014/main" id="{1A9F94DB-F87B-A549-9C93-5EAA6589A87C}"/>
                </a:ext>
              </a:extLst>
            </p:cNvPr>
            <p:cNvSpPr/>
            <p:nvPr/>
          </p:nvSpPr>
          <p:spPr>
            <a:xfrm>
              <a:off x="6089071" y="1831798"/>
              <a:ext cx="9059" cy="9026"/>
            </a:xfrm>
            <a:custGeom>
              <a:avLst/>
              <a:gdLst/>
              <a:ahLst/>
              <a:cxnLst/>
              <a:rect l="l" t="t" r="r" b="b"/>
              <a:pathLst>
                <a:path w="282" h="281" extrusionOk="0">
                  <a:moveTo>
                    <a:pt x="1" y="0"/>
                  </a:moveTo>
                  <a:lnTo>
                    <a:pt x="1" y="281"/>
                  </a:lnTo>
                  <a:lnTo>
                    <a:pt x="282" y="281"/>
                  </a:ln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42;p58">
              <a:extLst>
                <a:ext uri="{FF2B5EF4-FFF2-40B4-BE49-F238E27FC236}">
                  <a16:creationId xmlns:a16="http://schemas.microsoft.com/office/drawing/2014/main" id="{100B3A7D-7057-3242-A91C-CE9491EF5628}"/>
                </a:ext>
              </a:extLst>
            </p:cNvPr>
            <p:cNvSpPr/>
            <p:nvPr/>
          </p:nvSpPr>
          <p:spPr>
            <a:xfrm>
              <a:off x="6107061" y="1831798"/>
              <a:ext cx="9059" cy="9026"/>
            </a:xfrm>
            <a:custGeom>
              <a:avLst/>
              <a:gdLst/>
              <a:ahLst/>
              <a:cxnLst/>
              <a:rect l="l" t="t" r="r" b="b"/>
              <a:pathLst>
                <a:path w="282" h="281" extrusionOk="0">
                  <a:moveTo>
                    <a:pt x="1" y="0"/>
                  </a:moveTo>
                  <a:lnTo>
                    <a:pt x="1" y="281"/>
                  </a:lnTo>
                  <a:lnTo>
                    <a:pt x="282" y="281"/>
                  </a:ln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43;p58">
              <a:extLst>
                <a:ext uri="{FF2B5EF4-FFF2-40B4-BE49-F238E27FC236}">
                  <a16:creationId xmlns:a16="http://schemas.microsoft.com/office/drawing/2014/main" id="{65402D4D-0F4B-714B-9109-4DDF0476527E}"/>
                </a:ext>
              </a:extLst>
            </p:cNvPr>
            <p:cNvSpPr/>
            <p:nvPr/>
          </p:nvSpPr>
          <p:spPr>
            <a:xfrm>
              <a:off x="6125082" y="1831798"/>
              <a:ext cx="8994" cy="9026"/>
            </a:xfrm>
            <a:custGeom>
              <a:avLst/>
              <a:gdLst/>
              <a:ahLst/>
              <a:cxnLst/>
              <a:rect l="l" t="t" r="r" b="b"/>
              <a:pathLst>
                <a:path w="280" h="281" extrusionOk="0">
                  <a:moveTo>
                    <a:pt x="0" y="0"/>
                  </a:moveTo>
                  <a:lnTo>
                    <a:pt x="0" y="281"/>
                  </a:lnTo>
                  <a:lnTo>
                    <a:pt x="280" y="281"/>
                  </a:ln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44;p58">
              <a:extLst>
                <a:ext uri="{FF2B5EF4-FFF2-40B4-BE49-F238E27FC236}">
                  <a16:creationId xmlns:a16="http://schemas.microsoft.com/office/drawing/2014/main" id="{66AE9780-C25C-9346-B663-21C04D7CC179}"/>
                </a:ext>
              </a:extLst>
            </p:cNvPr>
            <p:cNvSpPr/>
            <p:nvPr/>
          </p:nvSpPr>
          <p:spPr>
            <a:xfrm>
              <a:off x="6053124" y="1831798"/>
              <a:ext cx="9059" cy="9026"/>
            </a:xfrm>
            <a:custGeom>
              <a:avLst/>
              <a:gdLst/>
              <a:ahLst/>
              <a:cxnLst/>
              <a:rect l="l" t="t" r="r" b="b"/>
              <a:pathLst>
                <a:path w="282" h="281" extrusionOk="0">
                  <a:moveTo>
                    <a:pt x="1" y="0"/>
                  </a:moveTo>
                  <a:lnTo>
                    <a:pt x="1" y="281"/>
                  </a:lnTo>
                  <a:lnTo>
                    <a:pt x="281" y="281"/>
                  </a:ln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45;p58">
              <a:extLst>
                <a:ext uri="{FF2B5EF4-FFF2-40B4-BE49-F238E27FC236}">
                  <a16:creationId xmlns:a16="http://schemas.microsoft.com/office/drawing/2014/main" id="{5C90B164-63A4-044E-90DC-0A76816860DC}"/>
                </a:ext>
              </a:extLst>
            </p:cNvPr>
            <p:cNvSpPr/>
            <p:nvPr/>
          </p:nvSpPr>
          <p:spPr>
            <a:xfrm>
              <a:off x="6087915" y="1785989"/>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46;p58">
              <a:extLst>
                <a:ext uri="{FF2B5EF4-FFF2-40B4-BE49-F238E27FC236}">
                  <a16:creationId xmlns:a16="http://schemas.microsoft.com/office/drawing/2014/main" id="{AC28FBC2-5781-054C-AD49-845581675CEE}"/>
                </a:ext>
              </a:extLst>
            </p:cNvPr>
            <p:cNvSpPr/>
            <p:nvPr/>
          </p:nvSpPr>
          <p:spPr>
            <a:xfrm>
              <a:off x="6105872" y="1785989"/>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47;p58">
              <a:extLst>
                <a:ext uri="{FF2B5EF4-FFF2-40B4-BE49-F238E27FC236}">
                  <a16:creationId xmlns:a16="http://schemas.microsoft.com/office/drawing/2014/main" id="{FFAB511E-9A50-8E4A-9956-60B76E0D1D2D}"/>
                </a:ext>
              </a:extLst>
            </p:cNvPr>
            <p:cNvSpPr/>
            <p:nvPr/>
          </p:nvSpPr>
          <p:spPr>
            <a:xfrm>
              <a:off x="6190905" y="1648563"/>
              <a:ext cx="8962" cy="8994"/>
            </a:xfrm>
            <a:custGeom>
              <a:avLst/>
              <a:gdLst/>
              <a:ahLst/>
              <a:cxnLst/>
              <a:rect l="l" t="t" r="r" b="b"/>
              <a:pathLst>
                <a:path w="279" h="280" extrusionOk="0">
                  <a:moveTo>
                    <a:pt x="140" y="0"/>
                  </a:moveTo>
                  <a:cubicBezTo>
                    <a:pt x="63" y="0"/>
                    <a:pt x="1" y="63"/>
                    <a:pt x="1" y="139"/>
                  </a:cubicBezTo>
                  <a:cubicBezTo>
                    <a:pt x="1" y="216"/>
                    <a:pt x="63" y="280"/>
                    <a:pt x="140" y="280"/>
                  </a:cubicBezTo>
                  <a:cubicBezTo>
                    <a:pt x="217" y="280"/>
                    <a:pt x="279" y="216"/>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48;p58">
              <a:extLst>
                <a:ext uri="{FF2B5EF4-FFF2-40B4-BE49-F238E27FC236}">
                  <a16:creationId xmlns:a16="http://schemas.microsoft.com/office/drawing/2014/main" id="{F6FF32DC-9C4B-5744-8B6E-24171A07C151}"/>
                </a:ext>
              </a:extLst>
            </p:cNvPr>
            <p:cNvSpPr/>
            <p:nvPr/>
          </p:nvSpPr>
          <p:spPr>
            <a:xfrm>
              <a:off x="6208862" y="1648563"/>
              <a:ext cx="9026" cy="8994"/>
            </a:xfrm>
            <a:custGeom>
              <a:avLst/>
              <a:gdLst/>
              <a:ahLst/>
              <a:cxnLst/>
              <a:rect l="l" t="t" r="r" b="b"/>
              <a:pathLst>
                <a:path w="281" h="280" extrusionOk="0">
                  <a:moveTo>
                    <a:pt x="140" y="0"/>
                  </a:moveTo>
                  <a:cubicBezTo>
                    <a:pt x="63" y="0"/>
                    <a:pt x="1" y="63"/>
                    <a:pt x="1" y="139"/>
                  </a:cubicBezTo>
                  <a:cubicBezTo>
                    <a:pt x="1" y="216"/>
                    <a:pt x="63" y="280"/>
                    <a:pt x="140" y="280"/>
                  </a:cubicBezTo>
                  <a:cubicBezTo>
                    <a:pt x="216" y="280"/>
                    <a:pt x="280" y="216"/>
                    <a:pt x="280" y="139"/>
                  </a:cubicBezTo>
                  <a:cubicBezTo>
                    <a:pt x="280" y="63"/>
                    <a:pt x="216"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49;p58">
              <a:extLst>
                <a:ext uri="{FF2B5EF4-FFF2-40B4-BE49-F238E27FC236}">
                  <a16:creationId xmlns:a16="http://schemas.microsoft.com/office/drawing/2014/main" id="{A2F1AFFA-EAF4-A940-94E0-FC400A03B27A}"/>
                </a:ext>
              </a:extLst>
            </p:cNvPr>
            <p:cNvSpPr/>
            <p:nvPr/>
          </p:nvSpPr>
          <p:spPr>
            <a:xfrm>
              <a:off x="6226819" y="1648563"/>
              <a:ext cx="8994" cy="8994"/>
            </a:xfrm>
            <a:custGeom>
              <a:avLst/>
              <a:gdLst/>
              <a:ahLst/>
              <a:cxnLst/>
              <a:rect l="l" t="t" r="r" b="b"/>
              <a:pathLst>
                <a:path w="280" h="280" extrusionOk="0">
                  <a:moveTo>
                    <a:pt x="140" y="0"/>
                  </a:moveTo>
                  <a:cubicBezTo>
                    <a:pt x="63" y="0"/>
                    <a:pt x="1" y="63"/>
                    <a:pt x="1" y="139"/>
                  </a:cubicBezTo>
                  <a:cubicBezTo>
                    <a:pt x="1" y="216"/>
                    <a:pt x="63" y="280"/>
                    <a:pt x="140" y="280"/>
                  </a:cubicBezTo>
                  <a:cubicBezTo>
                    <a:pt x="218" y="280"/>
                    <a:pt x="280" y="216"/>
                    <a:pt x="280" y="139"/>
                  </a:cubicBezTo>
                  <a:cubicBezTo>
                    <a:pt x="280" y="63"/>
                    <a:pt x="218"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750;p58">
              <a:extLst>
                <a:ext uri="{FF2B5EF4-FFF2-40B4-BE49-F238E27FC236}">
                  <a16:creationId xmlns:a16="http://schemas.microsoft.com/office/drawing/2014/main" id="{9ACEE37C-860E-1E41-8DE6-431992C0C1C6}"/>
                </a:ext>
              </a:extLst>
            </p:cNvPr>
            <p:cNvSpPr/>
            <p:nvPr/>
          </p:nvSpPr>
          <p:spPr>
            <a:xfrm>
              <a:off x="6186118" y="1594659"/>
              <a:ext cx="22775" cy="8994"/>
            </a:xfrm>
            <a:custGeom>
              <a:avLst/>
              <a:gdLst/>
              <a:ahLst/>
              <a:cxnLst/>
              <a:rect l="l" t="t" r="r" b="b"/>
              <a:pathLst>
                <a:path w="709" h="280" extrusionOk="0">
                  <a:moveTo>
                    <a:pt x="140" y="1"/>
                  </a:moveTo>
                  <a:cubicBezTo>
                    <a:pt x="65" y="1"/>
                    <a:pt x="1" y="64"/>
                    <a:pt x="1" y="141"/>
                  </a:cubicBezTo>
                  <a:cubicBezTo>
                    <a:pt x="1" y="216"/>
                    <a:pt x="63" y="280"/>
                    <a:pt x="140" y="280"/>
                  </a:cubicBezTo>
                  <a:lnTo>
                    <a:pt x="570" y="280"/>
                  </a:lnTo>
                  <a:cubicBezTo>
                    <a:pt x="645" y="280"/>
                    <a:pt x="709" y="216"/>
                    <a:pt x="709" y="141"/>
                  </a:cubicBezTo>
                  <a:cubicBezTo>
                    <a:pt x="709" y="64"/>
                    <a:pt x="647" y="1"/>
                    <a:pt x="57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51;p58">
              <a:extLst>
                <a:ext uri="{FF2B5EF4-FFF2-40B4-BE49-F238E27FC236}">
                  <a16:creationId xmlns:a16="http://schemas.microsoft.com/office/drawing/2014/main" id="{FE79EDB5-E247-924D-BB7A-15C1B4BC5100}"/>
                </a:ext>
              </a:extLst>
            </p:cNvPr>
            <p:cNvSpPr/>
            <p:nvPr/>
          </p:nvSpPr>
          <p:spPr>
            <a:xfrm>
              <a:off x="6113068" y="1594659"/>
              <a:ext cx="64020" cy="8994"/>
            </a:xfrm>
            <a:custGeom>
              <a:avLst/>
              <a:gdLst/>
              <a:ahLst/>
              <a:cxnLst/>
              <a:rect l="l" t="t" r="r" b="b"/>
              <a:pathLst>
                <a:path w="1993" h="280" extrusionOk="0">
                  <a:moveTo>
                    <a:pt x="140" y="1"/>
                  </a:moveTo>
                  <a:cubicBezTo>
                    <a:pt x="64" y="1"/>
                    <a:pt x="1" y="64"/>
                    <a:pt x="1" y="141"/>
                  </a:cubicBezTo>
                  <a:cubicBezTo>
                    <a:pt x="1" y="216"/>
                    <a:pt x="63" y="280"/>
                    <a:pt x="140" y="280"/>
                  </a:cubicBezTo>
                  <a:lnTo>
                    <a:pt x="1854" y="280"/>
                  </a:lnTo>
                  <a:cubicBezTo>
                    <a:pt x="1932" y="280"/>
                    <a:pt x="1993" y="216"/>
                    <a:pt x="1993" y="141"/>
                  </a:cubicBezTo>
                  <a:cubicBezTo>
                    <a:pt x="1993" y="64"/>
                    <a:pt x="1932" y="1"/>
                    <a:pt x="185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752;p58">
              <a:extLst>
                <a:ext uri="{FF2B5EF4-FFF2-40B4-BE49-F238E27FC236}">
                  <a16:creationId xmlns:a16="http://schemas.microsoft.com/office/drawing/2014/main" id="{7BCA243C-D743-9E49-AB30-94F4BD7212C8}"/>
                </a:ext>
              </a:extLst>
            </p:cNvPr>
            <p:cNvSpPr/>
            <p:nvPr/>
          </p:nvSpPr>
          <p:spPr>
            <a:xfrm>
              <a:off x="6134655" y="1612648"/>
              <a:ext cx="52681" cy="8962"/>
            </a:xfrm>
            <a:custGeom>
              <a:avLst/>
              <a:gdLst/>
              <a:ahLst/>
              <a:cxnLst/>
              <a:rect l="l" t="t" r="r" b="b"/>
              <a:pathLst>
                <a:path w="1640" h="279" extrusionOk="0">
                  <a:moveTo>
                    <a:pt x="139" y="1"/>
                  </a:moveTo>
                  <a:cubicBezTo>
                    <a:pt x="64" y="1"/>
                    <a:pt x="0" y="62"/>
                    <a:pt x="0" y="140"/>
                  </a:cubicBezTo>
                  <a:cubicBezTo>
                    <a:pt x="0" y="215"/>
                    <a:pt x="61" y="279"/>
                    <a:pt x="139" y="279"/>
                  </a:cubicBezTo>
                  <a:lnTo>
                    <a:pt x="1500" y="279"/>
                  </a:lnTo>
                  <a:cubicBezTo>
                    <a:pt x="1577" y="279"/>
                    <a:pt x="1639" y="215"/>
                    <a:pt x="1639" y="140"/>
                  </a:cubicBezTo>
                  <a:cubicBezTo>
                    <a:pt x="1639" y="63"/>
                    <a:pt x="1578" y="1"/>
                    <a:pt x="150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753;p58">
              <a:extLst>
                <a:ext uri="{FF2B5EF4-FFF2-40B4-BE49-F238E27FC236}">
                  <a16:creationId xmlns:a16="http://schemas.microsoft.com/office/drawing/2014/main" id="{C7007F18-B52F-3043-AA58-F42307C35CC0}"/>
                </a:ext>
              </a:extLst>
            </p:cNvPr>
            <p:cNvSpPr/>
            <p:nvPr/>
          </p:nvSpPr>
          <p:spPr>
            <a:xfrm>
              <a:off x="6135201" y="1630606"/>
              <a:ext cx="91356" cy="8962"/>
            </a:xfrm>
            <a:custGeom>
              <a:avLst/>
              <a:gdLst/>
              <a:ahLst/>
              <a:cxnLst/>
              <a:rect l="l" t="t" r="r" b="b"/>
              <a:pathLst>
                <a:path w="2844" h="279" extrusionOk="0">
                  <a:moveTo>
                    <a:pt x="141" y="1"/>
                  </a:moveTo>
                  <a:cubicBezTo>
                    <a:pt x="64" y="1"/>
                    <a:pt x="1" y="61"/>
                    <a:pt x="1" y="140"/>
                  </a:cubicBezTo>
                  <a:cubicBezTo>
                    <a:pt x="1" y="216"/>
                    <a:pt x="63" y="279"/>
                    <a:pt x="141" y="279"/>
                  </a:cubicBezTo>
                  <a:lnTo>
                    <a:pt x="2703" y="279"/>
                  </a:lnTo>
                  <a:cubicBezTo>
                    <a:pt x="2780" y="279"/>
                    <a:pt x="2844" y="216"/>
                    <a:pt x="2842" y="140"/>
                  </a:cubicBezTo>
                  <a:cubicBezTo>
                    <a:pt x="2842" y="64"/>
                    <a:pt x="2780" y="1"/>
                    <a:pt x="270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54;p58">
              <a:extLst>
                <a:ext uri="{FF2B5EF4-FFF2-40B4-BE49-F238E27FC236}">
                  <a16:creationId xmlns:a16="http://schemas.microsoft.com/office/drawing/2014/main" id="{A9C7847D-FD69-D645-9628-7F649DE3281A}"/>
                </a:ext>
              </a:extLst>
            </p:cNvPr>
            <p:cNvSpPr/>
            <p:nvPr/>
          </p:nvSpPr>
          <p:spPr>
            <a:xfrm>
              <a:off x="6095400" y="1630606"/>
              <a:ext cx="30870" cy="8962"/>
            </a:xfrm>
            <a:custGeom>
              <a:avLst/>
              <a:gdLst/>
              <a:ahLst/>
              <a:cxnLst/>
              <a:rect l="l" t="t" r="r" b="b"/>
              <a:pathLst>
                <a:path w="961" h="279" extrusionOk="0">
                  <a:moveTo>
                    <a:pt x="140" y="1"/>
                  </a:moveTo>
                  <a:cubicBezTo>
                    <a:pt x="64" y="1"/>
                    <a:pt x="1" y="61"/>
                    <a:pt x="1" y="140"/>
                  </a:cubicBezTo>
                  <a:cubicBezTo>
                    <a:pt x="1" y="216"/>
                    <a:pt x="63" y="279"/>
                    <a:pt x="140" y="279"/>
                  </a:cubicBezTo>
                  <a:lnTo>
                    <a:pt x="820" y="279"/>
                  </a:lnTo>
                  <a:cubicBezTo>
                    <a:pt x="898" y="279"/>
                    <a:pt x="960" y="216"/>
                    <a:pt x="960" y="140"/>
                  </a:cubicBezTo>
                  <a:cubicBezTo>
                    <a:pt x="960" y="64"/>
                    <a:pt x="898" y="1"/>
                    <a:pt x="82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55;p58">
              <a:extLst>
                <a:ext uri="{FF2B5EF4-FFF2-40B4-BE49-F238E27FC236}">
                  <a16:creationId xmlns:a16="http://schemas.microsoft.com/office/drawing/2014/main" id="{3971946F-B9FB-D741-9353-FDA8AFBBD318}"/>
                </a:ext>
              </a:extLst>
            </p:cNvPr>
            <p:cNvSpPr/>
            <p:nvPr/>
          </p:nvSpPr>
          <p:spPr>
            <a:xfrm>
              <a:off x="6086116" y="1648563"/>
              <a:ext cx="95821" cy="8994"/>
            </a:xfrm>
            <a:custGeom>
              <a:avLst/>
              <a:gdLst/>
              <a:ahLst/>
              <a:cxnLst/>
              <a:rect l="l" t="t" r="r" b="b"/>
              <a:pathLst>
                <a:path w="2983" h="280" extrusionOk="0">
                  <a:moveTo>
                    <a:pt x="139" y="0"/>
                  </a:moveTo>
                  <a:cubicBezTo>
                    <a:pt x="64" y="0"/>
                    <a:pt x="0" y="64"/>
                    <a:pt x="0" y="139"/>
                  </a:cubicBezTo>
                  <a:cubicBezTo>
                    <a:pt x="0" y="216"/>
                    <a:pt x="62" y="280"/>
                    <a:pt x="139" y="280"/>
                  </a:cubicBezTo>
                  <a:lnTo>
                    <a:pt x="2843" y="280"/>
                  </a:lnTo>
                  <a:cubicBezTo>
                    <a:pt x="2921" y="280"/>
                    <a:pt x="2982" y="216"/>
                    <a:pt x="2982" y="139"/>
                  </a:cubicBezTo>
                  <a:cubicBezTo>
                    <a:pt x="2982" y="64"/>
                    <a:pt x="2921" y="0"/>
                    <a:pt x="284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56;p58">
              <a:extLst>
                <a:ext uri="{FF2B5EF4-FFF2-40B4-BE49-F238E27FC236}">
                  <a16:creationId xmlns:a16="http://schemas.microsoft.com/office/drawing/2014/main" id="{9C8403E5-DECD-7E44-891B-265A8290C2DC}"/>
                </a:ext>
              </a:extLst>
            </p:cNvPr>
            <p:cNvSpPr/>
            <p:nvPr/>
          </p:nvSpPr>
          <p:spPr>
            <a:xfrm>
              <a:off x="6143008" y="1776962"/>
              <a:ext cx="8962" cy="8994"/>
            </a:xfrm>
            <a:custGeom>
              <a:avLst/>
              <a:gdLst/>
              <a:ahLst/>
              <a:cxnLst/>
              <a:rect l="l" t="t" r="r" b="b"/>
              <a:pathLst>
                <a:path w="279" h="280" extrusionOk="0">
                  <a:moveTo>
                    <a:pt x="140" y="0"/>
                  </a:moveTo>
                  <a:cubicBezTo>
                    <a:pt x="63" y="0"/>
                    <a:pt x="1" y="63"/>
                    <a:pt x="1" y="139"/>
                  </a:cubicBezTo>
                  <a:cubicBezTo>
                    <a:pt x="1" y="217"/>
                    <a:pt x="63" y="280"/>
                    <a:pt x="140" y="280"/>
                  </a:cubicBezTo>
                  <a:cubicBezTo>
                    <a:pt x="217" y="280"/>
                    <a:pt x="279" y="217"/>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3891;p58">
            <a:extLst>
              <a:ext uri="{FF2B5EF4-FFF2-40B4-BE49-F238E27FC236}">
                <a16:creationId xmlns:a16="http://schemas.microsoft.com/office/drawing/2014/main" id="{CC14E65E-82AF-B742-9F9B-DD08E665C150}"/>
              </a:ext>
            </a:extLst>
          </p:cNvPr>
          <p:cNvGrpSpPr/>
          <p:nvPr/>
        </p:nvGrpSpPr>
        <p:grpSpPr>
          <a:xfrm>
            <a:off x="6071280" y="3637105"/>
            <a:ext cx="1752968" cy="1274260"/>
            <a:chOff x="2202730" y="1587142"/>
            <a:chExt cx="297685" cy="209599"/>
          </a:xfrm>
          <a:effectLst>
            <a:glow rad="228600">
              <a:schemeClr val="accent3">
                <a:satMod val="175000"/>
                <a:alpha val="40000"/>
              </a:schemeClr>
            </a:glow>
          </a:effectLst>
        </p:grpSpPr>
        <p:sp>
          <p:nvSpPr>
            <p:cNvPr id="52" name="Google Shape;3892;p58">
              <a:extLst>
                <a:ext uri="{FF2B5EF4-FFF2-40B4-BE49-F238E27FC236}">
                  <a16:creationId xmlns:a16="http://schemas.microsoft.com/office/drawing/2014/main" id="{31A15F02-87FB-6D49-B1BF-8A7341921F6A}"/>
                </a:ext>
              </a:extLst>
            </p:cNvPr>
            <p:cNvSpPr/>
            <p:nvPr/>
          </p:nvSpPr>
          <p:spPr>
            <a:xfrm>
              <a:off x="2312659" y="1598546"/>
              <a:ext cx="187756" cy="186824"/>
            </a:xfrm>
            <a:custGeom>
              <a:avLst/>
              <a:gdLst/>
              <a:ahLst/>
              <a:cxnLst/>
              <a:rect l="l" t="t" r="r" b="b"/>
              <a:pathLst>
                <a:path w="5845" h="5816" extrusionOk="0">
                  <a:moveTo>
                    <a:pt x="2922" y="2310"/>
                  </a:moveTo>
                  <a:cubicBezTo>
                    <a:pt x="3232" y="2310"/>
                    <a:pt x="3520" y="2598"/>
                    <a:pt x="3520" y="2908"/>
                  </a:cubicBezTo>
                  <a:cubicBezTo>
                    <a:pt x="3520" y="3216"/>
                    <a:pt x="3232" y="3504"/>
                    <a:pt x="2922" y="3504"/>
                  </a:cubicBezTo>
                  <a:cubicBezTo>
                    <a:pt x="2613" y="3504"/>
                    <a:pt x="2363" y="3216"/>
                    <a:pt x="2363" y="2908"/>
                  </a:cubicBezTo>
                  <a:cubicBezTo>
                    <a:pt x="2363" y="2598"/>
                    <a:pt x="2613" y="2310"/>
                    <a:pt x="2922" y="2310"/>
                  </a:cubicBezTo>
                  <a:close/>
                  <a:moveTo>
                    <a:pt x="3211" y="0"/>
                  </a:moveTo>
                  <a:cubicBezTo>
                    <a:pt x="3115" y="0"/>
                    <a:pt x="3019" y="42"/>
                    <a:pt x="2922" y="42"/>
                  </a:cubicBezTo>
                  <a:cubicBezTo>
                    <a:pt x="1308" y="42"/>
                    <a:pt x="0" y="1294"/>
                    <a:pt x="0" y="2908"/>
                  </a:cubicBezTo>
                  <a:cubicBezTo>
                    <a:pt x="0" y="4522"/>
                    <a:pt x="1308" y="5774"/>
                    <a:pt x="2922" y="5774"/>
                  </a:cubicBezTo>
                  <a:cubicBezTo>
                    <a:pt x="3017" y="5774"/>
                    <a:pt x="3110" y="5815"/>
                    <a:pt x="3204" y="5815"/>
                  </a:cubicBezTo>
                  <a:cubicBezTo>
                    <a:pt x="3215" y="5815"/>
                    <a:pt x="3225" y="5815"/>
                    <a:pt x="3236" y="5813"/>
                  </a:cubicBezTo>
                  <a:cubicBezTo>
                    <a:pt x="4702" y="5659"/>
                    <a:pt x="5845" y="4416"/>
                    <a:pt x="5845" y="2908"/>
                  </a:cubicBezTo>
                  <a:cubicBezTo>
                    <a:pt x="5845" y="1398"/>
                    <a:pt x="4701" y="158"/>
                    <a:pt x="3236" y="1"/>
                  </a:cubicBezTo>
                  <a:cubicBezTo>
                    <a:pt x="3227" y="0"/>
                    <a:pt x="3219" y="0"/>
                    <a:pt x="3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893;p58">
              <a:extLst>
                <a:ext uri="{FF2B5EF4-FFF2-40B4-BE49-F238E27FC236}">
                  <a16:creationId xmlns:a16="http://schemas.microsoft.com/office/drawing/2014/main" id="{1A13D490-310A-0947-94F8-9431285D3060}"/>
                </a:ext>
              </a:extLst>
            </p:cNvPr>
            <p:cNvSpPr/>
            <p:nvPr/>
          </p:nvSpPr>
          <p:spPr>
            <a:xfrm>
              <a:off x="2312627" y="1598000"/>
              <a:ext cx="103981" cy="187756"/>
            </a:xfrm>
            <a:custGeom>
              <a:avLst/>
              <a:gdLst/>
              <a:ahLst/>
              <a:cxnLst/>
              <a:rect l="l" t="t" r="r" b="b"/>
              <a:pathLst>
                <a:path w="3237" h="5845" extrusionOk="0">
                  <a:moveTo>
                    <a:pt x="2923" y="1"/>
                  </a:moveTo>
                  <a:cubicBezTo>
                    <a:pt x="1309" y="1"/>
                    <a:pt x="0" y="1308"/>
                    <a:pt x="0" y="2922"/>
                  </a:cubicBezTo>
                  <a:cubicBezTo>
                    <a:pt x="0" y="4536"/>
                    <a:pt x="1309" y="5845"/>
                    <a:pt x="2923" y="5845"/>
                  </a:cubicBezTo>
                  <a:cubicBezTo>
                    <a:pt x="3030" y="5845"/>
                    <a:pt x="3133" y="5839"/>
                    <a:pt x="3237" y="5829"/>
                  </a:cubicBezTo>
                  <a:lnTo>
                    <a:pt x="3237" y="3462"/>
                  </a:lnTo>
                  <a:cubicBezTo>
                    <a:pt x="3146" y="3523"/>
                    <a:pt x="3039" y="3558"/>
                    <a:pt x="2923" y="3558"/>
                  </a:cubicBezTo>
                  <a:cubicBezTo>
                    <a:pt x="2614" y="3558"/>
                    <a:pt x="2364" y="3233"/>
                    <a:pt x="2364" y="2925"/>
                  </a:cubicBezTo>
                  <a:cubicBezTo>
                    <a:pt x="2364" y="2617"/>
                    <a:pt x="2614" y="2291"/>
                    <a:pt x="2923" y="2288"/>
                  </a:cubicBezTo>
                  <a:cubicBezTo>
                    <a:pt x="3039" y="2288"/>
                    <a:pt x="3147" y="2324"/>
                    <a:pt x="3237" y="2384"/>
                  </a:cubicBezTo>
                  <a:lnTo>
                    <a:pt x="3237" y="17"/>
                  </a:lnTo>
                  <a:cubicBezTo>
                    <a:pt x="3133" y="5"/>
                    <a:pt x="3028" y="1"/>
                    <a:pt x="292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894;p58">
              <a:extLst>
                <a:ext uri="{FF2B5EF4-FFF2-40B4-BE49-F238E27FC236}">
                  <a16:creationId xmlns:a16="http://schemas.microsoft.com/office/drawing/2014/main" id="{1937DACC-9F5D-3148-82E7-258D154BC6CC}"/>
                </a:ext>
              </a:extLst>
            </p:cNvPr>
            <p:cNvSpPr/>
            <p:nvPr/>
          </p:nvSpPr>
          <p:spPr>
            <a:xfrm>
              <a:off x="2366691" y="1653125"/>
              <a:ext cx="79728" cy="77640"/>
            </a:xfrm>
            <a:custGeom>
              <a:avLst/>
              <a:gdLst/>
              <a:ahLst/>
              <a:cxnLst/>
              <a:rect l="l" t="t" r="r" b="b"/>
              <a:pathLst>
                <a:path w="2482" h="2417" extrusionOk="0">
                  <a:moveTo>
                    <a:pt x="1240" y="594"/>
                  </a:moveTo>
                  <a:cubicBezTo>
                    <a:pt x="1356" y="594"/>
                    <a:pt x="1463" y="684"/>
                    <a:pt x="1554" y="746"/>
                  </a:cubicBezTo>
                  <a:cubicBezTo>
                    <a:pt x="1702" y="847"/>
                    <a:pt x="1800" y="1017"/>
                    <a:pt x="1800" y="1209"/>
                  </a:cubicBezTo>
                  <a:cubicBezTo>
                    <a:pt x="1800" y="1402"/>
                    <a:pt x="1702" y="1572"/>
                    <a:pt x="1554" y="1672"/>
                  </a:cubicBezTo>
                  <a:cubicBezTo>
                    <a:pt x="1463" y="1733"/>
                    <a:pt x="1356" y="1824"/>
                    <a:pt x="1240" y="1824"/>
                  </a:cubicBezTo>
                  <a:cubicBezTo>
                    <a:pt x="931" y="1824"/>
                    <a:pt x="681" y="1517"/>
                    <a:pt x="681" y="1209"/>
                  </a:cubicBezTo>
                  <a:cubicBezTo>
                    <a:pt x="681" y="899"/>
                    <a:pt x="931" y="594"/>
                    <a:pt x="1240" y="594"/>
                  </a:cubicBezTo>
                  <a:close/>
                  <a:moveTo>
                    <a:pt x="1481" y="0"/>
                  </a:moveTo>
                  <a:cubicBezTo>
                    <a:pt x="1402" y="0"/>
                    <a:pt x="1322" y="25"/>
                    <a:pt x="1240" y="25"/>
                  </a:cubicBezTo>
                  <a:cubicBezTo>
                    <a:pt x="557" y="25"/>
                    <a:pt x="1" y="524"/>
                    <a:pt x="1" y="1209"/>
                  </a:cubicBezTo>
                  <a:cubicBezTo>
                    <a:pt x="1" y="1892"/>
                    <a:pt x="557" y="2392"/>
                    <a:pt x="1240" y="2392"/>
                  </a:cubicBezTo>
                  <a:cubicBezTo>
                    <a:pt x="1322" y="2392"/>
                    <a:pt x="1403" y="2416"/>
                    <a:pt x="1482" y="2416"/>
                  </a:cubicBezTo>
                  <a:cubicBezTo>
                    <a:pt x="1506" y="2416"/>
                    <a:pt x="1530" y="2414"/>
                    <a:pt x="1554" y="2408"/>
                  </a:cubicBezTo>
                  <a:cubicBezTo>
                    <a:pt x="2090" y="2270"/>
                    <a:pt x="2482" y="1785"/>
                    <a:pt x="2482" y="1209"/>
                  </a:cubicBezTo>
                  <a:cubicBezTo>
                    <a:pt x="2482" y="631"/>
                    <a:pt x="2087" y="146"/>
                    <a:pt x="1554" y="9"/>
                  </a:cubicBezTo>
                  <a:cubicBezTo>
                    <a:pt x="1530" y="3"/>
                    <a:pt x="1506" y="0"/>
                    <a:pt x="14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895;p58">
              <a:extLst>
                <a:ext uri="{FF2B5EF4-FFF2-40B4-BE49-F238E27FC236}">
                  <a16:creationId xmlns:a16="http://schemas.microsoft.com/office/drawing/2014/main" id="{1C2AFFD9-19C2-BF4D-B642-133A5A9ABF93}"/>
                </a:ext>
              </a:extLst>
            </p:cNvPr>
            <p:cNvSpPr/>
            <p:nvPr/>
          </p:nvSpPr>
          <p:spPr>
            <a:xfrm>
              <a:off x="2366659" y="1652097"/>
              <a:ext cx="49886" cy="79696"/>
            </a:xfrm>
            <a:custGeom>
              <a:avLst/>
              <a:gdLst/>
              <a:ahLst/>
              <a:cxnLst/>
              <a:rect l="l" t="t" r="r" b="b"/>
              <a:pathLst>
                <a:path w="1553" h="2481" extrusionOk="0">
                  <a:moveTo>
                    <a:pt x="1239" y="0"/>
                  </a:moveTo>
                  <a:cubicBezTo>
                    <a:pt x="556" y="0"/>
                    <a:pt x="0" y="556"/>
                    <a:pt x="0" y="1240"/>
                  </a:cubicBezTo>
                  <a:cubicBezTo>
                    <a:pt x="0" y="1924"/>
                    <a:pt x="556" y="2480"/>
                    <a:pt x="1239" y="2480"/>
                  </a:cubicBezTo>
                  <a:cubicBezTo>
                    <a:pt x="1348" y="2480"/>
                    <a:pt x="1454" y="2466"/>
                    <a:pt x="1552" y="2440"/>
                  </a:cubicBezTo>
                  <a:lnTo>
                    <a:pt x="1552" y="1704"/>
                  </a:lnTo>
                  <a:cubicBezTo>
                    <a:pt x="1399" y="1803"/>
                    <a:pt x="1270" y="1798"/>
                    <a:pt x="1236" y="1800"/>
                  </a:cubicBezTo>
                  <a:cubicBezTo>
                    <a:pt x="1231" y="1800"/>
                    <a:pt x="1226" y="1800"/>
                    <a:pt x="1221" y="1800"/>
                  </a:cubicBezTo>
                  <a:cubicBezTo>
                    <a:pt x="920" y="1800"/>
                    <a:pt x="682" y="1544"/>
                    <a:pt x="682" y="1241"/>
                  </a:cubicBezTo>
                  <a:cubicBezTo>
                    <a:pt x="682" y="933"/>
                    <a:pt x="927" y="694"/>
                    <a:pt x="1236" y="681"/>
                  </a:cubicBezTo>
                  <a:cubicBezTo>
                    <a:pt x="1242" y="681"/>
                    <a:pt x="1247" y="681"/>
                    <a:pt x="1252" y="681"/>
                  </a:cubicBezTo>
                  <a:cubicBezTo>
                    <a:pt x="1400" y="681"/>
                    <a:pt x="1530" y="760"/>
                    <a:pt x="1552" y="776"/>
                  </a:cubicBezTo>
                  <a:lnTo>
                    <a:pt x="1552" y="41"/>
                  </a:lnTo>
                  <a:cubicBezTo>
                    <a:pt x="1451" y="15"/>
                    <a:pt x="1348" y="0"/>
                    <a:pt x="1239" y="0"/>
                  </a:cubicBez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896;p58">
              <a:extLst>
                <a:ext uri="{FF2B5EF4-FFF2-40B4-BE49-F238E27FC236}">
                  <a16:creationId xmlns:a16="http://schemas.microsoft.com/office/drawing/2014/main" id="{0AFE95CE-8A90-174E-9728-D2923734D9E1}"/>
                </a:ext>
              </a:extLst>
            </p:cNvPr>
            <p:cNvSpPr/>
            <p:nvPr/>
          </p:nvSpPr>
          <p:spPr>
            <a:xfrm>
              <a:off x="2203983" y="1587174"/>
              <a:ext cx="202436" cy="208411"/>
            </a:xfrm>
            <a:custGeom>
              <a:avLst/>
              <a:gdLst/>
              <a:ahLst/>
              <a:cxnLst/>
              <a:rect l="l" t="t" r="r" b="b"/>
              <a:pathLst>
                <a:path w="6302" h="6488" extrusionOk="0">
                  <a:moveTo>
                    <a:pt x="261" y="1"/>
                  </a:moveTo>
                  <a:lnTo>
                    <a:pt x="187" y="38"/>
                  </a:lnTo>
                  <a:cubicBezTo>
                    <a:pt x="84" y="38"/>
                    <a:pt x="0" y="122"/>
                    <a:pt x="0" y="225"/>
                  </a:cubicBezTo>
                  <a:lnTo>
                    <a:pt x="0" y="6302"/>
                  </a:lnTo>
                  <a:cubicBezTo>
                    <a:pt x="0" y="6405"/>
                    <a:pt x="84" y="6487"/>
                    <a:pt x="187" y="6487"/>
                  </a:cubicBezTo>
                  <a:lnTo>
                    <a:pt x="6078" y="6487"/>
                  </a:lnTo>
                  <a:cubicBezTo>
                    <a:pt x="6180" y="6487"/>
                    <a:pt x="6264" y="6403"/>
                    <a:pt x="6264" y="6299"/>
                  </a:cubicBezTo>
                  <a:lnTo>
                    <a:pt x="6302" y="6225"/>
                  </a:lnTo>
                  <a:lnTo>
                    <a:pt x="6302" y="187"/>
                  </a:lnTo>
                  <a:cubicBezTo>
                    <a:pt x="6302" y="83"/>
                    <a:pt x="6218" y="1"/>
                    <a:pt x="61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897;p58">
              <a:extLst>
                <a:ext uri="{FF2B5EF4-FFF2-40B4-BE49-F238E27FC236}">
                  <a16:creationId xmlns:a16="http://schemas.microsoft.com/office/drawing/2014/main" id="{4D13A948-1BE0-8C45-9B08-7EBB41A96633}"/>
                </a:ext>
              </a:extLst>
            </p:cNvPr>
            <p:cNvSpPr/>
            <p:nvPr/>
          </p:nvSpPr>
          <p:spPr>
            <a:xfrm>
              <a:off x="2202730" y="1587142"/>
              <a:ext cx="203657" cy="209599"/>
            </a:xfrm>
            <a:custGeom>
              <a:avLst/>
              <a:gdLst/>
              <a:ahLst/>
              <a:cxnLst/>
              <a:rect l="l" t="t" r="r" b="b"/>
              <a:pathLst>
                <a:path w="6340" h="6525" extrusionOk="0">
                  <a:moveTo>
                    <a:pt x="187" y="0"/>
                  </a:moveTo>
                  <a:cubicBezTo>
                    <a:pt x="83" y="0"/>
                    <a:pt x="0" y="83"/>
                    <a:pt x="0" y="187"/>
                  </a:cubicBezTo>
                  <a:lnTo>
                    <a:pt x="0" y="6339"/>
                  </a:lnTo>
                  <a:cubicBezTo>
                    <a:pt x="0" y="6442"/>
                    <a:pt x="83" y="6525"/>
                    <a:pt x="187" y="6525"/>
                  </a:cubicBezTo>
                  <a:lnTo>
                    <a:pt x="6153" y="6525"/>
                  </a:lnTo>
                  <a:cubicBezTo>
                    <a:pt x="6255" y="6525"/>
                    <a:pt x="6339" y="6442"/>
                    <a:pt x="6339" y="6339"/>
                  </a:cubicBezTo>
                  <a:lnTo>
                    <a:pt x="6339" y="6226"/>
                  </a:lnTo>
                  <a:lnTo>
                    <a:pt x="372" y="6226"/>
                  </a:lnTo>
                  <a:cubicBezTo>
                    <a:pt x="332" y="6226"/>
                    <a:pt x="298" y="6195"/>
                    <a:pt x="298" y="6153"/>
                  </a:cubicBezTo>
                  <a:lnTo>
                    <a:pt x="29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898;p58">
              <a:extLst>
                <a:ext uri="{FF2B5EF4-FFF2-40B4-BE49-F238E27FC236}">
                  <a16:creationId xmlns:a16="http://schemas.microsoft.com/office/drawing/2014/main" id="{D3564B1C-C5B9-AD42-8143-FA858D695E20}"/>
                </a:ext>
              </a:extLst>
            </p:cNvPr>
            <p:cNvSpPr/>
            <p:nvPr/>
          </p:nvSpPr>
          <p:spPr>
            <a:xfrm>
              <a:off x="2286702" y="1774296"/>
              <a:ext cx="84964" cy="8962"/>
            </a:xfrm>
            <a:custGeom>
              <a:avLst/>
              <a:gdLst/>
              <a:ahLst/>
              <a:cxnLst/>
              <a:rect l="l" t="t" r="r" b="b"/>
              <a:pathLst>
                <a:path w="2645" h="279" extrusionOk="0">
                  <a:moveTo>
                    <a:pt x="140" y="1"/>
                  </a:moveTo>
                  <a:cubicBezTo>
                    <a:pt x="64" y="1"/>
                    <a:pt x="1" y="62"/>
                    <a:pt x="1" y="140"/>
                  </a:cubicBezTo>
                  <a:cubicBezTo>
                    <a:pt x="1" y="217"/>
                    <a:pt x="63" y="279"/>
                    <a:pt x="140" y="279"/>
                  </a:cubicBezTo>
                  <a:lnTo>
                    <a:pt x="2504" y="279"/>
                  </a:lnTo>
                  <a:cubicBezTo>
                    <a:pt x="2582" y="279"/>
                    <a:pt x="2644" y="218"/>
                    <a:pt x="2643" y="140"/>
                  </a:cubicBezTo>
                  <a:cubicBezTo>
                    <a:pt x="2643" y="65"/>
                    <a:pt x="2582" y="1"/>
                    <a:pt x="250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899;p58">
              <a:extLst>
                <a:ext uri="{FF2B5EF4-FFF2-40B4-BE49-F238E27FC236}">
                  <a16:creationId xmlns:a16="http://schemas.microsoft.com/office/drawing/2014/main" id="{C9F2EB3C-8023-7242-BCA6-9170B827F575}"/>
                </a:ext>
              </a:extLst>
            </p:cNvPr>
            <p:cNvSpPr/>
            <p:nvPr/>
          </p:nvSpPr>
          <p:spPr>
            <a:xfrm>
              <a:off x="2237553" y="1774296"/>
              <a:ext cx="40249" cy="8962"/>
            </a:xfrm>
            <a:custGeom>
              <a:avLst/>
              <a:gdLst/>
              <a:ahLst/>
              <a:cxnLst/>
              <a:rect l="l" t="t" r="r" b="b"/>
              <a:pathLst>
                <a:path w="1253" h="279" extrusionOk="0">
                  <a:moveTo>
                    <a:pt x="139" y="1"/>
                  </a:moveTo>
                  <a:cubicBezTo>
                    <a:pt x="63" y="1"/>
                    <a:pt x="1" y="62"/>
                    <a:pt x="1" y="140"/>
                  </a:cubicBezTo>
                  <a:cubicBezTo>
                    <a:pt x="1" y="217"/>
                    <a:pt x="61" y="279"/>
                    <a:pt x="139" y="279"/>
                  </a:cubicBezTo>
                  <a:lnTo>
                    <a:pt x="1112" y="279"/>
                  </a:lnTo>
                  <a:cubicBezTo>
                    <a:pt x="1189" y="279"/>
                    <a:pt x="1253" y="218"/>
                    <a:pt x="1251" y="140"/>
                  </a:cubicBezTo>
                  <a:cubicBezTo>
                    <a:pt x="1251" y="65"/>
                    <a:pt x="1190" y="1"/>
                    <a:pt x="111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900;p58">
              <a:extLst>
                <a:ext uri="{FF2B5EF4-FFF2-40B4-BE49-F238E27FC236}">
                  <a16:creationId xmlns:a16="http://schemas.microsoft.com/office/drawing/2014/main" id="{A5704619-6251-8945-A657-BEE5FECE1351}"/>
                </a:ext>
              </a:extLst>
            </p:cNvPr>
            <p:cNvSpPr/>
            <p:nvPr/>
          </p:nvSpPr>
          <p:spPr>
            <a:xfrm>
              <a:off x="2243174" y="1646411"/>
              <a:ext cx="123961" cy="88176"/>
            </a:xfrm>
            <a:custGeom>
              <a:avLst/>
              <a:gdLst/>
              <a:ahLst/>
              <a:cxnLst/>
              <a:rect l="l" t="t" r="r" b="b"/>
              <a:pathLst>
                <a:path w="3859" h="2745" extrusionOk="0">
                  <a:moveTo>
                    <a:pt x="225" y="1"/>
                  </a:moveTo>
                  <a:lnTo>
                    <a:pt x="57" y="38"/>
                  </a:lnTo>
                  <a:cubicBezTo>
                    <a:pt x="25" y="38"/>
                    <a:pt x="1" y="65"/>
                    <a:pt x="1" y="95"/>
                  </a:cubicBezTo>
                  <a:lnTo>
                    <a:pt x="1" y="2649"/>
                  </a:lnTo>
                  <a:lnTo>
                    <a:pt x="57" y="2722"/>
                  </a:lnTo>
                  <a:lnTo>
                    <a:pt x="3721" y="2744"/>
                  </a:lnTo>
                  <a:lnTo>
                    <a:pt x="3859" y="2649"/>
                  </a:lnTo>
                  <a:lnTo>
                    <a:pt x="3859" y="57"/>
                  </a:lnTo>
                  <a:cubicBezTo>
                    <a:pt x="3859" y="25"/>
                    <a:pt x="3835" y="1"/>
                    <a:pt x="3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901;p58">
              <a:extLst>
                <a:ext uri="{FF2B5EF4-FFF2-40B4-BE49-F238E27FC236}">
                  <a16:creationId xmlns:a16="http://schemas.microsoft.com/office/drawing/2014/main" id="{705C3C49-9E6E-7640-8F04-8DFF47D2028F}"/>
                </a:ext>
              </a:extLst>
            </p:cNvPr>
            <p:cNvSpPr/>
            <p:nvPr/>
          </p:nvSpPr>
          <p:spPr>
            <a:xfrm>
              <a:off x="2242018" y="1646411"/>
              <a:ext cx="8416" cy="87662"/>
            </a:xfrm>
            <a:custGeom>
              <a:avLst/>
              <a:gdLst/>
              <a:ahLst/>
              <a:cxnLst/>
              <a:rect l="l" t="t" r="r" b="b"/>
              <a:pathLst>
                <a:path w="262" h="2729" extrusionOk="0">
                  <a:moveTo>
                    <a:pt x="57" y="1"/>
                  </a:moveTo>
                  <a:cubicBezTo>
                    <a:pt x="25" y="1"/>
                    <a:pt x="0" y="25"/>
                    <a:pt x="0" y="57"/>
                  </a:cubicBezTo>
                  <a:lnTo>
                    <a:pt x="0" y="2649"/>
                  </a:lnTo>
                  <a:lnTo>
                    <a:pt x="87" y="2728"/>
                  </a:lnTo>
                  <a:lnTo>
                    <a:pt x="203" y="2704"/>
                  </a:lnTo>
                  <a:lnTo>
                    <a:pt x="261" y="2649"/>
                  </a:ln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902;p58">
              <a:extLst>
                <a:ext uri="{FF2B5EF4-FFF2-40B4-BE49-F238E27FC236}">
                  <a16:creationId xmlns:a16="http://schemas.microsoft.com/office/drawing/2014/main" id="{34EA82CC-6735-FB4A-99E8-CAF8982E5D54}"/>
                </a:ext>
              </a:extLst>
            </p:cNvPr>
            <p:cNvSpPr/>
            <p:nvPr/>
          </p:nvSpPr>
          <p:spPr>
            <a:xfrm>
              <a:off x="2279442" y="1659967"/>
              <a:ext cx="50304" cy="8994"/>
            </a:xfrm>
            <a:custGeom>
              <a:avLst/>
              <a:gdLst/>
              <a:ahLst/>
              <a:cxnLst/>
              <a:rect l="l" t="t" r="r" b="b"/>
              <a:pathLst>
                <a:path w="1566" h="280" extrusionOk="0">
                  <a:moveTo>
                    <a:pt x="140" y="0"/>
                  </a:moveTo>
                  <a:cubicBezTo>
                    <a:pt x="65" y="0"/>
                    <a:pt x="1" y="64"/>
                    <a:pt x="1" y="139"/>
                  </a:cubicBezTo>
                  <a:cubicBezTo>
                    <a:pt x="1" y="216"/>
                    <a:pt x="62" y="279"/>
                    <a:pt x="140" y="279"/>
                  </a:cubicBezTo>
                  <a:lnTo>
                    <a:pt x="1425" y="279"/>
                  </a:lnTo>
                  <a:cubicBezTo>
                    <a:pt x="1502" y="279"/>
                    <a:pt x="1566" y="216"/>
                    <a:pt x="1566" y="139"/>
                  </a:cubicBezTo>
                  <a:cubicBezTo>
                    <a:pt x="1566" y="64"/>
                    <a:pt x="1505" y="0"/>
                    <a:pt x="142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903;p58">
              <a:extLst>
                <a:ext uri="{FF2B5EF4-FFF2-40B4-BE49-F238E27FC236}">
                  <a16:creationId xmlns:a16="http://schemas.microsoft.com/office/drawing/2014/main" id="{88FB8B67-794D-C846-A76F-A572CECD029E}"/>
                </a:ext>
              </a:extLst>
            </p:cNvPr>
            <p:cNvSpPr/>
            <p:nvPr/>
          </p:nvSpPr>
          <p:spPr>
            <a:xfrm>
              <a:off x="2262352" y="1677892"/>
              <a:ext cx="84418" cy="9026"/>
            </a:xfrm>
            <a:custGeom>
              <a:avLst/>
              <a:gdLst/>
              <a:ahLst/>
              <a:cxnLst/>
              <a:rect l="l" t="t" r="r" b="b"/>
              <a:pathLst>
                <a:path w="2628" h="281" extrusionOk="0">
                  <a:moveTo>
                    <a:pt x="141" y="1"/>
                  </a:moveTo>
                  <a:cubicBezTo>
                    <a:pt x="64" y="1"/>
                    <a:pt x="0" y="63"/>
                    <a:pt x="0" y="141"/>
                  </a:cubicBezTo>
                  <a:cubicBezTo>
                    <a:pt x="0" y="217"/>
                    <a:pt x="62" y="280"/>
                    <a:pt x="141" y="280"/>
                  </a:cubicBezTo>
                  <a:lnTo>
                    <a:pt x="2489" y="280"/>
                  </a:lnTo>
                  <a:cubicBezTo>
                    <a:pt x="2567" y="280"/>
                    <a:pt x="2628" y="217"/>
                    <a:pt x="2628" y="141"/>
                  </a:cubicBezTo>
                  <a:cubicBezTo>
                    <a:pt x="2628" y="65"/>
                    <a:pt x="2567" y="1"/>
                    <a:pt x="248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904;p58">
              <a:extLst>
                <a:ext uri="{FF2B5EF4-FFF2-40B4-BE49-F238E27FC236}">
                  <a16:creationId xmlns:a16="http://schemas.microsoft.com/office/drawing/2014/main" id="{496B1ADB-171D-A64D-A2E9-529B17BE5A88}"/>
                </a:ext>
              </a:extLst>
            </p:cNvPr>
            <p:cNvSpPr/>
            <p:nvPr/>
          </p:nvSpPr>
          <p:spPr>
            <a:xfrm>
              <a:off x="2275234" y="1701824"/>
              <a:ext cx="59298" cy="32090"/>
            </a:xfrm>
            <a:custGeom>
              <a:avLst/>
              <a:gdLst/>
              <a:ahLst/>
              <a:cxnLst/>
              <a:rect l="l" t="t" r="r" b="b"/>
              <a:pathLst>
                <a:path w="1846" h="999" extrusionOk="0">
                  <a:moveTo>
                    <a:pt x="1035" y="1"/>
                  </a:moveTo>
                  <a:cubicBezTo>
                    <a:pt x="995" y="1"/>
                    <a:pt x="955" y="12"/>
                    <a:pt x="914" y="12"/>
                  </a:cubicBezTo>
                  <a:cubicBezTo>
                    <a:pt x="401" y="12"/>
                    <a:pt x="4" y="413"/>
                    <a:pt x="0" y="925"/>
                  </a:cubicBezTo>
                  <a:lnTo>
                    <a:pt x="0" y="976"/>
                  </a:lnTo>
                  <a:lnTo>
                    <a:pt x="1800" y="999"/>
                  </a:lnTo>
                  <a:lnTo>
                    <a:pt x="1846" y="924"/>
                  </a:lnTo>
                  <a:cubicBezTo>
                    <a:pt x="1840" y="463"/>
                    <a:pt x="1503" y="75"/>
                    <a:pt x="1061" y="3"/>
                  </a:cubicBezTo>
                  <a:cubicBezTo>
                    <a:pt x="1052" y="2"/>
                    <a:pt x="1043" y="1"/>
                    <a:pt x="1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905;p58">
              <a:extLst>
                <a:ext uri="{FF2B5EF4-FFF2-40B4-BE49-F238E27FC236}">
                  <a16:creationId xmlns:a16="http://schemas.microsoft.com/office/drawing/2014/main" id="{09DA1CCF-7C15-D04A-ABAE-A5A14133F43B}"/>
                </a:ext>
              </a:extLst>
            </p:cNvPr>
            <p:cNvSpPr/>
            <p:nvPr/>
          </p:nvSpPr>
          <p:spPr>
            <a:xfrm>
              <a:off x="2274560" y="1701535"/>
              <a:ext cx="34789" cy="32347"/>
            </a:xfrm>
            <a:custGeom>
              <a:avLst/>
              <a:gdLst/>
              <a:ahLst/>
              <a:cxnLst/>
              <a:rect l="l" t="t" r="r" b="b"/>
              <a:pathLst>
                <a:path w="1083" h="1007" extrusionOk="0">
                  <a:moveTo>
                    <a:pt x="932" y="0"/>
                  </a:moveTo>
                  <a:cubicBezTo>
                    <a:pt x="421" y="0"/>
                    <a:pt x="7" y="422"/>
                    <a:pt x="1" y="933"/>
                  </a:cubicBezTo>
                  <a:lnTo>
                    <a:pt x="56" y="1006"/>
                  </a:lnTo>
                  <a:lnTo>
                    <a:pt x="247" y="1005"/>
                  </a:lnTo>
                  <a:lnTo>
                    <a:pt x="299" y="933"/>
                  </a:lnTo>
                  <a:cubicBezTo>
                    <a:pt x="305" y="472"/>
                    <a:pt x="641" y="86"/>
                    <a:pt x="1082" y="13"/>
                  </a:cubicBezTo>
                  <a:cubicBezTo>
                    <a:pt x="1036" y="3"/>
                    <a:pt x="985" y="0"/>
                    <a:pt x="93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906;p58">
              <a:extLst>
                <a:ext uri="{FF2B5EF4-FFF2-40B4-BE49-F238E27FC236}">
                  <a16:creationId xmlns:a16="http://schemas.microsoft.com/office/drawing/2014/main" id="{AC51778D-7164-8145-A86D-39246FDEBD7E}"/>
                </a:ext>
              </a:extLst>
            </p:cNvPr>
            <p:cNvSpPr/>
            <p:nvPr/>
          </p:nvSpPr>
          <p:spPr>
            <a:xfrm>
              <a:off x="2243142" y="1731475"/>
              <a:ext cx="123993" cy="28204"/>
            </a:xfrm>
            <a:custGeom>
              <a:avLst/>
              <a:gdLst/>
              <a:ahLst/>
              <a:cxnLst/>
              <a:rect l="l" t="t" r="r" b="b"/>
              <a:pathLst>
                <a:path w="3860" h="878" extrusionOk="0">
                  <a:moveTo>
                    <a:pt x="225" y="1"/>
                  </a:moveTo>
                  <a:lnTo>
                    <a:pt x="0" y="38"/>
                  </a:lnTo>
                  <a:lnTo>
                    <a:pt x="0" y="821"/>
                  </a:lnTo>
                  <a:cubicBezTo>
                    <a:pt x="0" y="852"/>
                    <a:pt x="25" y="878"/>
                    <a:pt x="55" y="878"/>
                  </a:cubicBezTo>
                  <a:lnTo>
                    <a:pt x="3766" y="878"/>
                  </a:lnTo>
                  <a:cubicBezTo>
                    <a:pt x="3796" y="878"/>
                    <a:pt x="3822" y="852"/>
                    <a:pt x="3822" y="821"/>
                  </a:cubicBezTo>
                  <a:lnTo>
                    <a:pt x="3860" y="653"/>
                  </a:lnTo>
                  <a:lnTo>
                    <a:pt x="38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907;p58">
              <a:extLst>
                <a:ext uri="{FF2B5EF4-FFF2-40B4-BE49-F238E27FC236}">
                  <a16:creationId xmlns:a16="http://schemas.microsoft.com/office/drawing/2014/main" id="{6230D0B4-5F6B-E641-AEA6-1DFC1B6021B3}"/>
                </a:ext>
              </a:extLst>
            </p:cNvPr>
            <p:cNvSpPr/>
            <p:nvPr/>
          </p:nvSpPr>
          <p:spPr>
            <a:xfrm>
              <a:off x="2241986" y="1731475"/>
              <a:ext cx="125149" cy="29360"/>
            </a:xfrm>
            <a:custGeom>
              <a:avLst/>
              <a:gdLst/>
              <a:ahLst/>
              <a:cxnLst/>
              <a:rect l="l" t="t" r="r" b="b"/>
              <a:pathLst>
                <a:path w="3896" h="914" extrusionOk="0">
                  <a:moveTo>
                    <a:pt x="0" y="1"/>
                  </a:moveTo>
                  <a:lnTo>
                    <a:pt x="0" y="858"/>
                  </a:lnTo>
                  <a:cubicBezTo>
                    <a:pt x="0" y="888"/>
                    <a:pt x="25" y="914"/>
                    <a:pt x="55" y="914"/>
                  </a:cubicBezTo>
                  <a:lnTo>
                    <a:pt x="3839" y="914"/>
                  </a:lnTo>
                  <a:cubicBezTo>
                    <a:pt x="3870" y="914"/>
                    <a:pt x="3896" y="888"/>
                    <a:pt x="3896" y="858"/>
                  </a:cubicBezTo>
                  <a:lnTo>
                    <a:pt x="3896" y="653"/>
                  </a:lnTo>
                  <a:lnTo>
                    <a:pt x="298" y="653"/>
                  </a:lnTo>
                  <a:cubicBezTo>
                    <a:pt x="277" y="653"/>
                    <a:pt x="261" y="635"/>
                    <a:pt x="261" y="616"/>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908;p58">
              <a:extLst>
                <a:ext uri="{FF2B5EF4-FFF2-40B4-BE49-F238E27FC236}">
                  <a16:creationId xmlns:a16="http://schemas.microsoft.com/office/drawing/2014/main" id="{309F05B5-36B2-C04B-BD19-53B8AA1FA536}"/>
                </a:ext>
              </a:extLst>
            </p:cNvPr>
            <p:cNvSpPr/>
            <p:nvPr/>
          </p:nvSpPr>
          <p:spPr>
            <a:xfrm>
              <a:off x="2243174" y="1605067"/>
              <a:ext cx="124025" cy="22839"/>
            </a:xfrm>
            <a:custGeom>
              <a:avLst/>
              <a:gdLst/>
              <a:ahLst/>
              <a:cxnLst/>
              <a:rect l="l" t="t" r="r" b="b"/>
              <a:pathLst>
                <a:path w="3861" h="711" extrusionOk="0">
                  <a:moveTo>
                    <a:pt x="225" y="1"/>
                  </a:moveTo>
                  <a:lnTo>
                    <a:pt x="57" y="39"/>
                  </a:lnTo>
                  <a:cubicBezTo>
                    <a:pt x="25" y="39"/>
                    <a:pt x="1" y="65"/>
                    <a:pt x="1" y="95"/>
                  </a:cubicBezTo>
                  <a:lnTo>
                    <a:pt x="1" y="636"/>
                  </a:lnTo>
                  <a:cubicBezTo>
                    <a:pt x="1" y="667"/>
                    <a:pt x="25" y="693"/>
                    <a:pt x="57" y="693"/>
                  </a:cubicBezTo>
                  <a:lnTo>
                    <a:pt x="3766" y="710"/>
                  </a:lnTo>
                  <a:cubicBezTo>
                    <a:pt x="3796" y="710"/>
                    <a:pt x="3822" y="686"/>
                    <a:pt x="3822" y="654"/>
                  </a:cubicBezTo>
                  <a:lnTo>
                    <a:pt x="3860" y="468"/>
                  </a:lnTo>
                  <a:lnTo>
                    <a:pt x="3860" y="57"/>
                  </a:lnTo>
                  <a:cubicBezTo>
                    <a:pt x="3860" y="27"/>
                    <a:pt x="3835" y="1"/>
                    <a:pt x="3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909;p58">
              <a:extLst>
                <a:ext uri="{FF2B5EF4-FFF2-40B4-BE49-F238E27FC236}">
                  <a16:creationId xmlns:a16="http://schemas.microsoft.com/office/drawing/2014/main" id="{7DC7D801-91BA-BE4B-AD06-F7530506F110}"/>
                </a:ext>
              </a:extLst>
            </p:cNvPr>
            <p:cNvSpPr/>
            <p:nvPr/>
          </p:nvSpPr>
          <p:spPr>
            <a:xfrm>
              <a:off x="2241986" y="1605067"/>
              <a:ext cx="125149" cy="23449"/>
            </a:xfrm>
            <a:custGeom>
              <a:avLst/>
              <a:gdLst/>
              <a:ahLst/>
              <a:cxnLst/>
              <a:rect l="l" t="t" r="r" b="b"/>
              <a:pathLst>
                <a:path w="3896" h="730" extrusionOk="0">
                  <a:moveTo>
                    <a:pt x="55" y="1"/>
                  </a:moveTo>
                  <a:cubicBezTo>
                    <a:pt x="25" y="1"/>
                    <a:pt x="0" y="27"/>
                    <a:pt x="0" y="57"/>
                  </a:cubicBezTo>
                  <a:lnTo>
                    <a:pt x="0" y="673"/>
                  </a:lnTo>
                  <a:cubicBezTo>
                    <a:pt x="0" y="703"/>
                    <a:pt x="25" y="729"/>
                    <a:pt x="55" y="729"/>
                  </a:cubicBezTo>
                  <a:lnTo>
                    <a:pt x="3839" y="729"/>
                  </a:lnTo>
                  <a:cubicBezTo>
                    <a:pt x="3870" y="729"/>
                    <a:pt x="3896" y="703"/>
                    <a:pt x="3896" y="673"/>
                  </a:cubicBezTo>
                  <a:lnTo>
                    <a:pt x="3896" y="468"/>
                  </a:lnTo>
                  <a:lnTo>
                    <a:pt x="316" y="468"/>
                  </a:lnTo>
                  <a:cubicBezTo>
                    <a:pt x="285" y="468"/>
                    <a:pt x="261" y="442"/>
                    <a:pt x="261" y="412"/>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3873;p58">
            <a:extLst>
              <a:ext uri="{FF2B5EF4-FFF2-40B4-BE49-F238E27FC236}">
                <a16:creationId xmlns:a16="http://schemas.microsoft.com/office/drawing/2014/main" id="{4E9602EA-2133-6440-81D5-A6897A861CAF}"/>
              </a:ext>
            </a:extLst>
          </p:cNvPr>
          <p:cNvGrpSpPr>
            <a:grpSpLocks noChangeAspect="1"/>
          </p:cNvGrpSpPr>
          <p:nvPr/>
        </p:nvGrpSpPr>
        <p:grpSpPr>
          <a:xfrm>
            <a:off x="2060327" y="84840"/>
            <a:ext cx="1507408" cy="1646649"/>
            <a:chOff x="2850191" y="1543100"/>
            <a:chExt cx="272508" cy="297680"/>
          </a:xfrm>
          <a:effectLst>
            <a:glow rad="228600">
              <a:schemeClr val="accent2">
                <a:satMod val="175000"/>
                <a:alpha val="40000"/>
              </a:schemeClr>
            </a:glow>
          </a:effectLst>
        </p:grpSpPr>
        <p:sp>
          <p:nvSpPr>
            <p:cNvPr id="71" name="Google Shape;3874;p58">
              <a:extLst>
                <a:ext uri="{FF2B5EF4-FFF2-40B4-BE49-F238E27FC236}">
                  <a16:creationId xmlns:a16="http://schemas.microsoft.com/office/drawing/2014/main" id="{33AD1061-5D14-DF4C-B27B-8171CAB3C5E4}"/>
                </a:ext>
              </a:extLst>
            </p:cNvPr>
            <p:cNvSpPr/>
            <p:nvPr/>
          </p:nvSpPr>
          <p:spPr>
            <a:xfrm>
              <a:off x="2850802" y="1543100"/>
              <a:ext cx="271885" cy="297069"/>
            </a:xfrm>
            <a:custGeom>
              <a:avLst/>
              <a:gdLst/>
              <a:ahLst/>
              <a:cxnLst/>
              <a:rect l="l" t="t" r="r" b="b"/>
              <a:pathLst>
                <a:path w="8464" h="9248" extrusionOk="0">
                  <a:moveTo>
                    <a:pt x="619" y="0"/>
                  </a:moveTo>
                  <a:cubicBezTo>
                    <a:pt x="571" y="0"/>
                    <a:pt x="522" y="20"/>
                    <a:pt x="487" y="55"/>
                  </a:cubicBezTo>
                  <a:lnTo>
                    <a:pt x="242" y="300"/>
                  </a:lnTo>
                  <a:lnTo>
                    <a:pt x="56" y="524"/>
                  </a:lnTo>
                  <a:cubicBezTo>
                    <a:pt x="21" y="558"/>
                    <a:pt x="1" y="607"/>
                    <a:pt x="1" y="656"/>
                  </a:cubicBezTo>
                  <a:lnTo>
                    <a:pt x="1" y="9061"/>
                  </a:lnTo>
                  <a:cubicBezTo>
                    <a:pt x="1" y="9165"/>
                    <a:pt x="85" y="9248"/>
                    <a:pt x="187" y="9248"/>
                  </a:cubicBezTo>
                  <a:lnTo>
                    <a:pt x="8259" y="9248"/>
                  </a:lnTo>
                  <a:cubicBezTo>
                    <a:pt x="8362" y="9248"/>
                    <a:pt x="8446" y="9165"/>
                    <a:pt x="8446" y="9061"/>
                  </a:cubicBezTo>
                  <a:lnTo>
                    <a:pt x="8463" y="9006"/>
                  </a:lnTo>
                  <a:lnTo>
                    <a:pt x="8463" y="2518"/>
                  </a:lnTo>
                  <a:lnTo>
                    <a:pt x="8426" y="2480"/>
                  </a:lnTo>
                  <a:lnTo>
                    <a:pt x="8424" y="1720"/>
                  </a:lnTo>
                  <a:lnTo>
                    <a:pt x="8463" y="1678"/>
                  </a:lnTo>
                  <a:lnTo>
                    <a:pt x="8463" y="187"/>
                  </a:lnTo>
                  <a:cubicBezTo>
                    <a:pt x="8463" y="84"/>
                    <a:pt x="8381" y="0"/>
                    <a:pt x="8278" y="0"/>
                  </a:cubicBezTo>
                  <a:lnTo>
                    <a:pt x="7514" y="0"/>
                  </a:lnTo>
                  <a:cubicBezTo>
                    <a:pt x="7411" y="0"/>
                    <a:pt x="7327" y="84"/>
                    <a:pt x="7327" y="187"/>
                  </a:cubicBezTo>
                  <a:lnTo>
                    <a:pt x="7327" y="281"/>
                  </a:lnTo>
                  <a:lnTo>
                    <a:pt x="7282" y="366"/>
                  </a:lnTo>
                  <a:lnTo>
                    <a:pt x="2256" y="420"/>
                  </a:lnTo>
                  <a:lnTo>
                    <a:pt x="2220" y="355"/>
                  </a:lnTo>
                  <a:lnTo>
                    <a:pt x="1772" y="355"/>
                  </a:lnTo>
                  <a:cubicBezTo>
                    <a:pt x="1703" y="355"/>
                    <a:pt x="1641" y="317"/>
                    <a:pt x="1607" y="256"/>
                  </a:cubicBezTo>
                  <a:lnTo>
                    <a:pt x="1526" y="100"/>
                  </a:lnTo>
                  <a:cubicBezTo>
                    <a:pt x="1493" y="39"/>
                    <a:pt x="1431" y="0"/>
                    <a:pt x="13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875;p58">
              <a:extLst>
                <a:ext uri="{FF2B5EF4-FFF2-40B4-BE49-F238E27FC236}">
                  <a16:creationId xmlns:a16="http://schemas.microsoft.com/office/drawing/2014/main" id="{84F9442A-109E-9F43-9B51-2E64832B60E9}"/>
                </a:ext>
              </a:extLst>
            </p:cNvPr>
            <p:cNvSpPr/>
            <p:nvPr/>
          </p:nvSpPr>
          <p:spPr>
            <a:xfrm>
              <a:off x="2850191" y="1552705"/>
              <a:ext cx="272495" cy="288075"/>
            </a:xfrm>
            <a:custGeom>
              <a:avLst/>
              <a:gdLst/>
              <a:ahLst/>
              <a:cxnLst/>
              <a:rect l="l" t="t" r="r" b="b"/>
              <a:pathLst>
                <a:path w="8483" h="8968" extrusionOk="0">
                  <a:moveTo>
                    <a:pt x="264" y="1"/>
                  </a:moveTo>
                  <a:lnTo>
                    <a:pt x="57" y="206"/>
                  </a:lnTo>
                  <a:cubicBezTo>
                    <a:pt x="22" y="241"/>
                    <a:pt x="4" y="290"/>
                    <a:pt x="4" y="340"/>
                  </a:cubicBezTo>
                  <a:lnTo>
                    <a:pt x="4" y="1379"/>
                  </a:lnTo>
                  <a:lnTo>
                    <a:pt x="44" y="1422"/>
                  </a:lnTo>
                  <a:lnTo>
                    <a:pt x="40" y="2185"/>
                  </a:lnTo>
                  <a:lnTo>
                    <a:pt x="1" y="2219"/>
                  </a:lnTo>
                  <a:lnTo>
                    <a:pt x="1" y="8781"/>
                  </a:lnTo>
                  <a:cubicBezTo>
                    <a:pt x="1" y="8884"/>
                    <a:pt x="85" y="8967"/>
                    <a:pt x="187" y="8967"/>
                  </a:cubicBezTo>
                  <a:lnTo>
                    <a:pt x="8297" y="8967"/>
                  </a:lnTo>
                  <a:cubicBezTo>
                    <a:pt x="8400" y="8967"/>
                    <a:pt x="8482" y="8884"/>
                    <a:pt x="8482" y="8781"/>
                  </a:cubicBezTo>
                  <a:lnTo>
                    <a:pt x="8482" y="8707"/>
                  </a:lnTo>
                  <a:lnTo>
                    <a:pt x="358" y="8707"/>
                  </a:lnTo>
                  <a:cubicBezTo>
                    <a:pt x="305" y="8707"/>
                    <a:pt x="264" y="8663"/>
                    <a:pt x="264" y="8613"/>
                  </a:cubicBezTo>
                  <a:lnTo>
                    <a:pt x="26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876;p58">
              <a:extLst>
                <a:ext uri="{FF2B5EF4-FFF2-40B4-BE49-F238E27FC236}">
                  <a16:creationId xmlns:a16="http://schemas.microsoft.com/office/drawing/2014/main" id="{D57046EA-F6B0-6748-8909-5702C0A97BD6}"/>
                </a:ext>
              </a:extLst>
            </p:cNvPr>
            <p:cNvSpPr/>
            <p:nvPr/>
          </p:nvSpPr>
          <p:spPr>
            <a:xfrm>
              <a:off x="3031949" y="1552127"/>
              <a:ext cx="54255" cy="89911"/>
            </a:xfrm>
            <a:custGeom>
              <a:avLst/>
              <a:gdLst/>
              <a:ahLst/>
              <a:cxnLst/>
              <a:rect l="l" t="t" r="r" b="b"/>
              <a:pathLst>
                <a:path w="1689" h="2799" extrusionOk="0">
                  <a:moveTo>
                    <a:pt x="569" y="0"/>
                  </a:moveTo>
                  <a:lnTo>
                    <a:pt x="0" y="6"/>
                  </a:lnTo>
                  <a:lnTo>
                    <a:pt x="0" y="2724"/>
                  </a:lnTo>
                  <a:lnTo>
                    <a:pt x="569" y="2798"/>
                  </a:lnTo>
                  <a:lnTo>
                    <a:pt x="1409" y="2798"/>
                  </a:lnTo>
                  <a:cubicBezTo>
                    <a:pt x="1564" y="2798"/>
                    <a:pt x="1688" y="2671"/>
                    <a:pt x="1688" y="2517"/>
                  </a:cubicBezTo>
                  <a:lnTo>
                    <a:pt x="168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877;p58">
              <a:extLst>
                <a:ext uri="{FF2B5EF4-FFF2-40B4-BE49-F238E27FC236}">
                  <a16:creationId xmlns:a16="http://schemas.microsoft.com/office/drawing/2014/main" id="{BD835BA0-3496-224B-9F56-1D138DFBBECE}"/>
                </a:ext>
              </a:extLst>
            </p:cNvPr>
            <p:cNvSpPr/>
            <p:nvPr/>
          </p:nvSpPr>
          <p:spPr>
            <a:xfrm>
              <a:off x="3045795" y="1565587"/>
              <a:ext cx="26919" cy="9026"/>
            </a:xfrm>
            <a:custGeom>
              <a:avLst/>
              <a:gdLst/>
              <a:ahLst/>
              <a:cxnLst/>
              <a:rect l="l" t="t" r="r" b="b"/>
              <a:pathLst>
                <a:path w="838" h="281" extrusionOk="0">
                  <a:moveTo>
                    <a:pt x="140" y="1"/>
                  </a:moveTo>
                  <a:cubicBezTo>
                    <a:pt x="63" y="1"/>
                    <a:pt x="1" y="63"/>
                    <a:pt x="1" y="141"/>
                  </a:cubicBezTo>
                  <a:cubicBezTo>
                    <a:pt x="1" y="217"/>
                    <a:pt x="61" y="280"/>
                    <a:pt x="140" y="280"/>
                  </a:cubicBezTo>
                  <a:lnTo>
                    <a:pt x="698" y="280"/>
                  </a:lnTo>
                  <a:cubicBezTo>
                    <a:pt x="776" y="280"/>
                    <a:pt x="837" y="218"/>
                    <a:pt x="837" y="141"/>
                  </a:cubicBezTo>
                  <a:cubicBezTo>
                    <a:pt x="837" y="65"/>
                    <a:pt x="776" y="1"/>
                    <a:pt x="6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878;p58">
              <a:extLst>
                <a:ext uri="{FF2B5EF4-FFF2-40B4-BE49-F238E27FC236}">
                  <a16:creationId xmlns:a16="http://schemas.microsoft.com/office/drawing/2014/main" id="{A68F66C8-673E-064E-AF88-40039F513BB2}"/>
                </a:ext>
              </a:extLst>
            </p:cNvPr>
            <p:cNvSpPr/>
            <p:nvPr/>
          </p:nvSpPr>
          <p:spPr>
            <a:xfrm>
              <a:off x="2868181" y="1804782"/>
              <a:ext cx="24028" cy="18021"/>
            </a:xfrm>
            <a:custGeom>
              <a:avLst/>
              <a:gdLst/>
              <a:ahLst/>
              <a:cxnLst/>
              <a:rect l="l" t="t" r="r" b="b"/>
              <a:pathLst>
                <a:path w="748" h="561" extrusionOk="0">
                  <a:moveTo>
                    <a:pt x="95" y="0"/>
                  </a:moveTo>
                  <a:cubicBezTo>
                    <a:pt x="43" y="0"/>
                    <a:pt x="1" y="43"/>
                    <a:pt x="1" y="94"/>
                  </a:cubicBezTo>
                  <a:lnTo>
                    <a:pt x="1" y="466"/>
                  </a:lnTo>
                  <a:cubicBezTo>
                    <a:pt x="1" y="520"/>
                    <a:pt x="44" y="560"/>
                    <a:pt x="95" y="560"/>
                  </a:cubicBezTo>
                  <a:lnTo>
                    <a:pt x="654" y="560"/>
                  </a:lnTo>
                  <a:cubicBezTo>
                    <a:pt x="705" y="560"/>
                    <a:pt x="747" y="520"/>
                    <a:pt x="748" y="466"/>
                  </a:cubicBezTo>
                  <a:lnTo>
                    <a:pt x="748" y="94"/>
                  </a:lnTo>
                  <a:cubicBezTo>
                    <a:pt x="748" y="42"/>
                    <a:pt x="705"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879;p58">
              <a:extLst>
                <a:ext uri="{FF2B5EF4-FFF2-40B4-BE49-F238E27FC236}">
                  <a16:creationId xmlns:a16="http://schemas.microsoft.com/office/drawing/2014/main" id="{8E1C80B6-3DFF-7D41-A04E-ED8486479055}"/>
                </a:ext>
              </a:extLst>
            </p:cNvPr>
            <p:cNvSpPr/>
            <p:nvPr/>
          </p:nvSpPr>
          <p:spPr>
            <a:xfrm>
              <a:off x="3080778" y="1804782"/>
              <a:ext cx="24028" cy="18021"/>
            </a:xfrm>
            <a:custGeom>
              <a:avLst/>
              <a:gdLst/>
              <a:ahLst/>
              <a:cxnLst/>
              <a:rect l="l" t="t" r="r" b="b"/>
              <a:pathLst>
                <a:path w="748" h="561" extrusionOk="0">
                  <a:moveTo>
                    <a:pt x="94" y="0"/>
                  </a:moveTo>
                  <a:cubicBezTo>
                    <a:pt x="42" y="0"/>
                    <a:pt x="0" y="43"/>
                    <a:pt x="0" y="94"/>
                  </a:cubicBezTo>
                  <a:lnTo>
                    <a:pt x="0" y="466"/>
                  </a:lnTo>
                  <a:cubicBezTo>
                    <a:pt x="0" y="520"/>
                    <a:pt x="44" y="560"/>
                    <a:pt x="94" y="560"/>
                  </a:cubicBezTo>
                  <a:lnTo>
                    <a:pt x="653" y="560"/>
                  </a:lnTo>
                  <a:cubicBezTo>
                    <a:pt x="704" y="560"/>
                    <a:pt x="746" y="520"/>
                    <a:pt x="747" y="466"/>
                  </a:cubicBezTo>
                  <a:lnTo>
                    <a:pt x="747" y="94"/>
                  </a:lnTo>
                  <a:cubicBezTo>
                    <a:pt x="747" y="42"/>
                    <a:pt x="704" y="0"/>
                    <a:pt x="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880;p58">
              <a:extLst>
                <a:ext uri="{FF2B5EF4-FFF2-40B4-BE49-F238E27FC236}">
                  <a16:creationId xmlns:a16="http://schemas.microsoft.com/office/drawing/2014/main" id="{057604BD-D20C-E24F-80BF-CB1F17D37E67}"/>
                </a:ext>
              </a:extLst>
            </p:cNvPr>
            <p:cNvSpPr/>
            <p:nvPr/>
          </p:nvSpPr>
          <p:spPr>
            <a:xfrm>
              <a:off x="2940974" y="1664689"/>
              <a:ext cx="91035" cy="89879"/>
            </a:xfrm>
            <a:custGeom>
              <a:avLst/>
              <a:gdLst/>
              <a:ahLst/>
              <a:cxnLst/>
              <a:rect l="l" t="t" r="r" b="b"/>
              <a:pathLst>
                <a:path w="2834" h="2798" extrusionOk="0">
                  <a:moveTo>
                    <a:pt x="1416" y="1"/>
                  </a:moveTo>
                  <a:cubicBezTo>
                    <a:pt x="1076" y="1"/>
                    <a:pt x="765" y="121"/>
                    <a:pt x="522" y="322"/>
                  </a:cubicBezTo>
                  <a:cubicBezTo>
                    <a:pt x="522" y="322"/>
                    <a:pt x="1" y="840"/>
                    <a:pt x="38" y="1418"/>
                  </a:cubicBezTo>
                  <a:cubicBezTo>
                    <a:pt x="89" y="2200"/>
                    <a:pt x="635" y="2798"/>
                    <a:pt x="1416" y="2798"/>
                  </a:cubicBezTo>
                  <a:cubicBezTo>
                    <a:pt x="2166" y="2798"/>
                    <a:pt x="2573" y="2236"/>
                    <a:pt x="2573" y="2236"/>
                  </a:cubicBezTo>
                  <a:cubicBezTo>
                    <a:pt x="2737" y="2004"/>
                    <a:pt x="2834" y="1722"/>
                    <a:pt x="2834" y="1418"/>
                  </a:cubicBezTo>
                  <a:cubicBezTo>
                    <a:pt x="2834" y="636"/>
                    <a:pt x="2198" y="1"/>
                    <a:pt x="1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881;p58">
              <a:extLst>
                <a:ext uri="{FF2B5EF4-FFF2-40B4-BE49-F238E27FC236}">
                  <a16:creationId xmlns:a16="http://schemas.microsoft.com/office/drawing/2014/main" id="{A55B959C-A08F-BA44-83E6-03FA8C997D82}"/>
                </a:ext>
              </a:extLst>
            </p:cNvPr>
            <p:cNvSpPr/>
            <p:nvPr/>
          </p:nvSpPr>
          <p:spPr>
            <a:xfrm>
              <a:off x="2940974" y="1674969"/>
              <a:ext cx="82683" cy="80756"/>
            </a:xfrm>
            <a:custGeom>
              <a:avLst/>
              <a:gdLst/>
              <a:ahLst/>
              <a:cxnLst/>
              <a:rect l="l" t="t" r="r" b="b"/>
              <a:pathLst>
                <a:path w="2574" h="2514" extrusionOk="0">
                  <a:moveTo>
                    <a:pt x="522" y="1"/>
                  </a:moveTo>
                  <a:lnTo>
                    <a:pt x="522" y="1"/>
                  </a:lnTo>
                  <a:cubicBezTo>
                    <a:pt x="203" y="258"/>
                    <a:pt x="1" y="655"/>
                    <a:pt x="1" y="1097"/>
                  </a:cubicBezTo>
                  <a:cubicBezTo>
                    <a:pt x="1" y="1878"/>
                    <a:pt x="636" y="2514"/>
                    <a:pt x="1418" y="2514"/>
                  </a:cubicBezTo>
                  <a:cubicBezTo>
                    <a:pt x="1896" y="2514"/>
                    <a:pt x="2317" y="2276"/>
                    <a:pt x="2573" y="1914"/>
                  </a:cubicBezTo>
                  <a:lnTo>
                    <a:pt x="2573" y="1914"/>
                  </a:lnTo>
                  <a:cubicBezTo>
                    <a:pt x="2330" y="2116"/>
                    <a:pt x="2019" y="2234"/>
                    <a:pt x="1678" y="2234"/>
                  </a:cubicBezTo>
                  <a:cubicBezTo>
                    <a:pt x="897" y="2234"/>
                    <a:pt x="261" y="1599"/>
                    <a:pt x="261" y="819"/>
                  </a:cubicBezTo>
                  <a:cubicBezTo>
                    <a:pt x="261" y="515"/>
                    <a:pt x="358" y="232"/>
                    <a:pt x="52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882;p58">
              <a:extLst>
                <a:ext uri="{FF2B5EF4-FFF2-40B4-BE49-F238E27FC236}">
                  <a16:creationId xmlns:a16="http://schemas.microsoft.com/office/drawing/2014/main" id="{739188C2-B857-5749-AE67-7AF82BC04DA0}"/>
                </a:ext>
              </a:extLst>
            </p:cNvPr>
            <p:cNvSpPr/>
            <p:nvPr/>
          </p:nvSpPr>
          <p:spPr>
            <a:xfrm>
              <a:off x="2977467" y="1701246"/>
              <a:ext cx="18053" cy="18021"/>
            </a:xfrm>
            <a:custGeom>
              <a:avLst/>
              <a:gdLst/>
              <a:ahLst/>
              <a:cxnLst/>
              <a:rect l="l" t="t" r="r" b="b"/>
              <a:pathLst>
                <a:path w="562" h="561" extrusionOk="0">
                  <a:moveTo>
                    <a:pt x="95" y="1"/>
                  </a:moveTo>
                  <a:cubicBezTo>
                    <a:pt x="44" y="1"/>
                    <a:pt x="1" y="41"/>
                    <a:pt x="1" y="93"/>
                  </a:cubicBezTo>
                  <a:lnTo>
                    <a:pt x="1" y="467"/>
                  </a:lnTo>
                  <a:cubicBezTo>
                    <a:pt x="1" y="517"/>
                    <a:pt x="41" y="561"/>
                    <a:pt x="95" y="561"/>
                  </a:cubicBezTo>
                  <a:lnTo>
                    <a:pt x="467" y="561"/>
                  </a:lnTo>
                  <a:cubicBezTo>
                    <a:pt x="518" y="561"/>
                    <a:pt x="561" y="519"/>
                    <a:pt x="561" y="467"/>
                  </a:cubicBezTo>
                  <a:lnTo>
                    <a:pt x="561" y="93"/>
                  </a:lnTo>
                  <a:cubicBezTo>
                    <a:pt x="560" y="41"/>
                    <a:pt x="518" y="1"/>
                    <a:pt x="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883;p58">
              <a:extLst>
                <a:ext uri="{FF2B5EF4-FFF2-40B4-BE49-F238E27FC236}">
                  <a16:creationId xmlns:a16="http://schemas.microsoft.com/office/drawing/2014/main" id="{BA797646-740E-654B-909F-11ABAFB010BC}"/>
                </a:ext>
              </a:extLst>
            </p:cNvPr>
            <p:cNvSpPr/>
            <p:nvPr/>
          </p:nvSpPr>
          <p:spPr>
            <a:xfrm>
              <a:off x="2922085" y="1543132"/>
              <a:ext cx="128201" cy="98841"/>
            </a:xfrm>
            <a:custGeom>
              <a:avLst/>
              <a:gdLst/>
              <a:ahLst/>
              <a:cxnLst/>
              <a:rect l="l" t="t" r="r" b="b"/>
              <a:pathLst>
                <a:path w="3991" h="3077" extrusionOk="0">
                  <a:moveTo>
                    <a:pt x="186" y="1"/>
                  </a:moveTo>
                  <a:cubicBezTo>
                    <a:pt x="83" y="1"/>
                    <a:pt x="1" y="83"/>
                    <a:pt x="1" y="186"/>
                  </a:cubicBezTo>
                  <a:lnTo>
                    <a:pt x="1" y="2796"/>
                  </a:lnTo>
                  <a:cubicBezTo>
                    <a:pt x="1" y="2951"/>
                    <a:pt x="127" y="3077"/>
                    <a:pt x="280" y="3077"/>
                  </a:cubicBezTo>
                  <a:lnTo>
                    <a:pt x="3991" y="3077"/>
                  </a:lnTo>
                  <a:lnTo>
                    <a:pt x="3991" y="186"/>
                  </a:lnTo>
                  <a:cubicBezTo>
                    <a:pt x="3991" y="83"/>
                    <a:pt x="3907" y="1"/>
                    <a:pt x="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884;p58">
              <a:extLst>
                <a:ext uri="{FF2B5EF4-FFF2-40B4-BE49-F238E27FC236}">
                  <a16:creationId xmlns:a16="http://schemas.microsoft.com/office/drawing/2014/main" id="{F4418489-0500-224B-B8D7-ECE952AEA551}"/>
                </a:ext>
              </a:extLst>
            </p:cNvPr>
            <p:cNvSpPr/>
            <p:nvPr/>
          </p:nvSpPr>
          <p:spPr>
            <a:xfrm>
              <a:off x="2940588" y="1561122"/>
              <a:ext cx="35399" cy="62318"/>
            </a:xfrm>
            <a:custGeom>
              <a:avLst/>
              <a:gdLst/>
              <a:ahLst/>
              <a:cxnLst/>
              <a:rect l="l" t="t" r="r" b="b"/>
              <a:pathLst>
                <a:path w="1102" h="1940" extrusionOk="0">
                  <a:moveTo>
                    <a:pt x="356" y="1"/>
                  </a:moveTo>
                  <a:cubicBezTo>
                    <a:pt x="325" y="1"/>
                    <a:pt x="301" y="27"/>
                    <a:pt x="301" y="57"/>
                  </a:cubicBezTo>
                  <a:lnTo>
                    <a:pt x="301" y="356"/>
                  </a:lnTo>
                  <a:cubicBezTo>
                    <a:pt x="301" y="364"/>
                    <a:pt x="293" y="374"/>
                    <a:pt x="282" y="374"/>
                  </a:cubicBezTo>
                  <a:lnTo>
                    <a:pt x="244" y="374"/>
                  </a:lnTo>
                  <a:lnTo>
                    <a:pt x="57" y="392"/>
                  </a:lnTo>
                  <a:cubicBezTo>
                    <a:pt x="27" y="392"/>
                    <a:pt x="1" y="418"/>
                    <a:pt x="1" y="448"/>
                  </a:cubicBezTo>
                  <a:lnTo>
                    <a:pt x="1" y="1883"/>
                  </a:lnTo>
                  <a:cubicBezTo>
                    <a:pt x="1" y="1913"/>
                    <a:pt x="27" y="1939"/>
                    <a:pt x="57" y="1939"/>
                  </a:cubicBezTo>
                  <a:lnTo>
                    <a:pt x="1027" y="1939"/>
                  </a:lnTo>
                  <a:cubicBezTo>
                    <a:pt x="1058" y="1939"/>
                    <a:pt x="1084" y="1913"/>
                    <a:pt x="1084" y="1884"/>
                  </a:cubicBezTo>
                  <a:lnTo>
                    <a:pt x="1101" y="1699"/>
                  </a:lnTo>
                  <a:lnTo>
                    <a:pt x="1101" y="429"/>
                  </a:lnTo>
                  <a:cubicBezTo>
                    <a:pt x="1101" y="399"/>
                    <a:pt x="1077" y="374"/>
                    <a:pt x="1046" y="374"/>
                  </a:cubicBezTo>
                  <a:lnTo>
                    <a:pt x="803" y="374"/>
                  </a:lnTo>
                  <a:cubicBezTo>
                    <a:pt x="794" y="374"/>
                    <a:pt x="786" y="367"/>
                    <a:pt x="786" y="356"/>
                  </a:cubicBezTo>
                  <a:lnTo>
                    <a:pt x="786" y="57"/>
                  </a:lnTo>
                  <a:cubicBezTo>
                    <a:pt x="786" y="27"/>
                    <a:pt x="760" y="1"/>
                    <a:pt x="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885;p58">
              <a:extLst>
                <a:ext uri="{FF2B5EF4-FFF2-40B4-BE49-F238E27FC236}">
                  <a16:creationId xmlns:a16="http://schemas.microsoft.com/office/drawing/2014/main" id="{40969186-7B35-B741-B334-42EE7499957F}"/>
                </a:ext>
              </a:extLst>
            </p:cNvPr>
            <p:cNvSpPr/>
            <p:nvPr/>
          </p:nvSpPr>
          <p:spPr>
            <a:xfrm>
              <a:off x="2940042" y="1573040"/>
              <a:ext cx="35945" cy="50946"/>
            </a:xfrm>
            <a:custGeom>
              <a:avLst/>
              <a:gdLst/>
              <a:ahLst/>
              <a:cxnLst/>
              <a:rect l="l" t="t" r="r" b="b"/>
              <a:pathLst>
                <a:path w="1119" h="1586" extrusionOk="0">
                  <a:moveTo>
                    <a:pt x="56" y="0"/>
                  </a:moveTo>
                  <a:cubicBezTo>
                    <a:pt x="25" y="0"/>
                    <a:pt x="1" y="27"/>
                    <a:pt x="1" y="57"/>
                  </a:cubicBezTo>
                  <a:lnTo>
                    <a:pt x="1" y="1531"/>
                  </a:lnTo>
                  <a:cubicBezTo>
                    <a:pt x="1" y="1561"/>
                    <a:pt x="25" y="1586"/>
                    <a:pt x="56" y="1586"/>
                  </a:cubicBezTo>
                  <a:lnTo>
                    <a:pt x="1062" y="1586"/>
                  </a:lnTo>
                  <a:cubicBezTo>
                    <a:pt x="1094" y="1586"/>
                    <a:pt x="1118" y="1561"/>
                    <a:pt x="1118" y="1531"/>
                  </a:cubicBezTo>
                  <a:lnTo>
                    <a:pt x="1118" y="1325"/>
                  </a:lnTo>
                  <a:lnTo>
                    <a:pt x="299" y="1325"/>
                  </a:lnTo>
                  <a:cubicBezTo>
                    <a:pt x="277" y="1325"/>
                    <a:pt x="261" y="1308"/>
                    <a:pt x="261" y="1287"/>
                  </a:cubicBezTo>
                  <a:lnTo>
                    <a:pt x="26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886;p58">
              <a:extLst>
                <a:ext uri="{FF2B5EF4-FFF2-40B4-BE49-F238E27FC236}">
                  <a16:creationId xmlns:a16="http://schemas.microsoft.com/office/drawing/2014/main" id="{7A71A232-FA35-8748-AAA7-5FF2D264B79B}"/>
                </a:ext>
              </a:extLst>
            </p:cNvPr>
            <p:cNvSpPr/>
            <p:nvPr/>
          </p:nvSpPr>
          <p:spPr>
            <a:xfrm>
              <a:off x="3007471" y="1556656"/>
              <a:ext cx="20976" cy="8962"/>
            </a:xfrm>
            <a:custGeom>
              <a:avLst/>
              <a:gdLst/>
              <a:ahLst/>
              <a:cxnLst/>
              <a:rect l="l" t="t" r="r" b="b"/>
              <a:pathLst>
                <a:path w="653" h="279" extrusionOk="0">
                  <a:moveTo>
                    <a:pt x="140" y="1"/>
                  </a:moveTo>
                  <a:cubicBezTo>
                    <a:pt x="64" y="1"/>
                    <a:pt x="1" y="65"/>
                    <a:pt x="1" y="140"/>
                  </a:cubicBezTo>
                  <a:cubicBezTo>
                    <a:pt x="1" y="217"/>
                    <a:pt x="61" y="279"/>
                    <a:pt x="140" y="279"/>
                  </a:cubicBezTo>
                  <a:lnTo>
                    <a:pt x="513" y="279"/>
                  </a:lnTo>
                  <a:cubicBezTo>
                    <a:pt x="588" y="279"/>
                    <a:pt x="652" y="217"/>
                    <a:pt x="652" y="140"/>
                  </a:cubicBezTo>
                  <a:cubicBezTo>
                    <a:pt x="652" y="65"/>
                    <a:pt x="590" y="1"/>
                    <a:pt x="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887;p58">
              <a:extLst>
                <a:ext uri="{FF2B5EF4-FFF2-40B4-BE49-F238E27FC236}">
                  <a16:creationId xmlns:a16="http://schemas.microsoft.com/office/drawing/2014/main" id="{0E175822-0C44-7040-8660-236221D134FC}"/>
                </a:ext>
              </a:extLst>
            </p:cNvPr>
            <p:cNvSpPr/>
            <p:nvPr/>
          </p:nvSpPr>
          <p:spPr>
            <a:xfrm>
              <a:off x="3018811" y="1782391"/>
              <a:ext cx="66461" cy="8962"/>
            </a:xfrm>
            <a:custGeom>
              <a:avLst/>
              <a:gdLst/>
              <a:ahLst/>
              <a:cxnLst/>
              <a:rect l="l" t="t" r="r" b="b"/>
              <a:pathLst>
                <a:path w="2069" h="279" extrusionOk="0">
                  <a:moveTo>
                    <a:pt x="140" y="1"/>
                  </a:moveTo>
                  <a:cubicBezTo>
                    <a:pt x="63" y="1"/>
                    <a:pt x="1" y="62"/>
                    <a:pt x="1" y="140"/>
                  </a:cubicBezTo>
                  <a:cubicBezTo>
                    <a:pt x="1" y="215"/>
                    <a:pt x="62" y="279"/>
                    <a:pt x="140" y="279"/>
                  </a:cubicBezTo>
                  <a:lnTo>
                    <a:pt x="1929" y="279"/>
                  </a:lnTo>
                  <a:cubicBezTo>
                    <a:pt x="2007" y="279"/>
                    <a:pt x="2068" y="218"/>
                    <a:pt x="2068" y="140"/>
                  </a:cubicBezTo>
                  <a:cubicBezTo>
                    <a:pt x="2068" y="63"/>
                    <a:pt x="2007" y="1"/>
                    <a:pt x="192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888;p58">
              <a:extLst>
                <a:ext uri="{FF2B5EF4-FFF2-40B4-BE49-F238E27FC236}">
                  <a16:creationId xmlns:a16="http://schemas.microsoft.com/office/drawing/2014/main" id="{30D7ED80-D70E-6046-8B6B-B45BDE0A8A94}"/>
                </a:ext>
              </a:extLst>
            </p:cNvPr>
            <p:cNvSpPr/>
            <p:nvPr/>
          </p:nvSpPr>
          <p:spPr>
            <a:xfrm>
              <a:off x="2850802" y="1597454"/>
              <a:ext cx="17410" cy="26180"/>
            </a:xfrm>
            <a:custGeom>
              <a:avLst/>
              <a:gdLst/>
              <a:ahLst/>
              <a:cxnLst/>
              <a:rect l="l" t="t" r="r" b="b"/>
              <a:pathLst>
                <a:path w="542" h="815" extrusionOk="0">
                  <a:moveTo>
                    <a:pt x="171" y="0"/>
                  </a:moveTo>
                  <a:cubicBezTo>
                    <a:pt x="98" y="0"/>
                    <a:pt x="1" y="6"/>
                    <a:pt x="1" y="6"/>
                  </a:cubicBezTo>
                  <a:lnTo>
                    <a:pt x="1" y="808"/>
                  </a:lnTo>
                  <a:cubicBezTo>
                    <a:pt x="1" y="808"/>
                    <a:pt x="91" y="814"/>
                    <a:pt x="163" y="814"/>
                  </a:cubicBezTo>
                  <a:cubicBezTo>
                    <a:pt x="199" y="814"/>
                    <a:pt x="230" y="813"/>
                    <a:pt x="242" y="808"/>
                  </a:cubicBezTo>
                  <a:cubicBezTo>
                    <a:pt x="415" y="756"/>
                    <a:pt x="542" y="597"/>
                    <a:pt x="542" y="406"/>
                  </a:cubicBezTo>
                  <a:cubicBezTo>
                    <a:pt x="542" y="216"/>
                    <a:pt x="417" y="57"/>
                    <a:pt x="242" y="5"/>
                  </a:cubicBezTo>
                  <a:cubicBezTo>
                    <a:pt x="231" y="1"/>
                    <a:pt x="203"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889;p58">
              <a:extLst>
                <a:ext uri="{FF2B5EF4-FFF2-40B4-BE49-F238E27FC236}">
                  <a16:creationId xmlns:a16="http://schemas.microsoft.com/office/drawing/2014/main" id="{F40C9B99-65CC-C146-AD82-A9CE7894C27D}"/>
                </a:ext>
              </a:extLst>
            </p:cNvPr>
            <p:cNvSpPr/>
            <p:nvPr/>
          </p:nvSpPr>
          <p:spPr>
            <a:xfrm>
              <a:off x="2850256" y="1596972"/>
              <a:ext cx="8384" cy="27015"/>
            </a:xfrm>
            <a:custGeom>
              <a:avLst/>
              <a:gdLst/>
              <a:ahLst/>
              <a:cxnLst/>
              <a:rect l="l" t="t" r="r" b="b"/>
              <a:pathLst>
                <a:path w="261" h="841" extrusionOk="0">
                  <a:moveTo>
                    <a:pt x="0" y="1"/>
                  </a:moveTo>
                  <a:lnTo>
                    <a:pt x="0" y="841"/>
                  </a:lnTo>
                  <a:lnTo>
                    <a:pt x="139" y="841"/>
                  </a:lnTo>
                  <a:cubicBezTo>
                    <a:pt x="181" y="841"/>
                    <a:pt x="222" y="833"/>
                    <a:pt x="261" y="823"/>
                  </a:cubicBezTo>
                  <a:lnTo>
                    <a:pt x="261" y="20"/>
                  </a:lnTo>
                  <a:cubicBezTo>
                    <a:pt x="222" y="8"/>
                    <a:pt x="183"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890;p58">
              <a:extLst>
                <a:ext uri="{FF2B5EF4-FFF2-40B4-BE49-F238E27FC236}">
                  <a16:creationId xmlns:a16="http://schemas.microsoft.com/office/drawing/2014/main" id="{DF5C793C-FE49-D44A-B16E-A94F504448ED}"/>
                </a:ext>
              </a:extLst>
            </p:cNvPr>
            <p:cNvSpPr/>
            <p:nvPr/>
          </p:nvSpPr>
          <p:spPr>
            <a:xfrm>
              <a:off x="3104710" y="1596972"/>
              <a:ext cx="17989" cy="27015"/>
            </a:xfrm>
            <a:custGeom>
              <a:avLst/>
              <a:gdLst/>
              <a:ahLst/>
              <a:cxnLst/>
              <a:rect l="l" t="t" r="r" b="b"/>
              <a:pathLst>
                <a:path w="560" h="841" extrusionOk="0">
                  <a:moveTo>
                    <a:pt x="421" y="1"/>
                  </a:moveTo>
                  <a:cubicBezTo>
                    <a:pt x="189" y="1"/>
                    <a:pt x="1" y="189"/>
                    <a:pt x="1" y="421"/>
                  </a:cubicBezTo>
                  <a:cubicBezTo>
                    <a:pt x="1" y="652"/>
                    <a:pt x="189" y="841"/>
                    <a:pt x="421" y="841"/>
                  </a:cubicBezTo>
                  <a:lnTo>
                    <a:pt x="559" y="841"/>
                  </a:lnTo>
                  <a:lnTo>
                    <a:pt x="5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Non-parametric tests</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b="1" dirty="0">
                <a:solidFill>
                  <a:schemeClr val="accent3"/>
                </a:solidFill>
              </a:rPr>
              <a:t>Non-distributional </a:t>
            </a:r>
            <a:r>
              <a:rPr lang="en-US" sz="2000" dirty="0">
                <a:solidFill>
                  <a:schemeClr val="accent3"/>
                </a:solidFill>
              </a:rPr>
              <a:t>tests</a:t>
            </a:r>
          </a:p>
          <a:p>
            <a:pPr algn="l">
              <a:lnSpc>
                <a:spcPct val="150000"/>
              </a:lnSpc>
            </a:pPr>
            <a:r>
              <a:rPr lang="en-US" sz="2000" dirty="0">
                <a:solidFill>
                  <a:schemeClr val="accent3"/>
                </a:solidFill>
              </a:rPr>
              <a:t>You can make many of the common statistics non-distributional by a technique in statistics called </a:t>
            </a:r>
            <a:r>
              <a:rPr lang="en-US" sz="2000" b="1" dirty="0">
                <a:solidFill>
                  <a:schemeClr val="accent3"/>
                </a:solidFill>
              </a:rPr>
              <a:t>permutations</a:t>
            </a:r>
          </a:p>
          <a:p>
            <a:pPr algn="l">
              <a:lnSpc>
                <a:spcPct val="150000"/>
              </a:lnSpc>
            </a:pPr>
            <a:r>
              <a:rPr lang="en-US" sz="2000" dirty="0">
                <a:solidFill>
                  <a:schemeClr val="accent3"/>
                </a:solidFill>
              </a:rPr>
              <a:t>e.g., t-tests, ANOVA/regression, </a:t>
            </a:r>
            <a:r>
              <a:rPr lang="en-US" sz="2000" dirty="0" err="1">
                <a:solidFill>
                  <a:schemeClr val="accent3"/>
                </a:solidFill>
              </a:rPr>
              <a:t>etc</a:t>
            </a:r>
            <a:endParaRPr lang="en-US" sz="2000" dirty="0">
              <a:solidFill>
                <a:schemeClr val="accent3"/>
              </a:solidFill>
            </a:endParaRPr>
          </a:p>
          <a:p>
            <a:pPr algn="l">
              <a:lnSpc>
                <a:spcPct val="150000"/>
              </a:lnSpc>
            </a:pPr>
            <a:r>
              <a:rPr lang="en-US" sz="2000" dirty="0">
                <a:solidFill>
                  <a:schemeClr val="accent3"/>
                </a:solidFill>
              </a:rPr>
              <a:t>Let us take the t-test as an example </a:t>
            </a:r>
          </a:p>
          <a:p>
            <a:pPr algn="l">
              <a:lnSpc>
                <a:spcPct val="150000"/>
              </a:lnSpc>
            </a:pPr>
            <a:endParaRPr lang="en-US" sz="2000" dirty="0">
              <a:solidFill>
                <a:schemeClr val="accent3"/>
              </a:solidFill>
            </a:endParaRPr>
          </a:p>
        </p:txBody>
      </p:sp>
    </p:spTree>
    <p:extLst>
      <p:ext uri="{BB962C8B-B14F-4D97-AF65-F5344CB8AC3E}">
        <p14:creationId xmlns:p14="http://schemas.microsoft.com/office/powerpoint/2010/main" val="4192883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Non-parametric t-tests</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Regular t-tests assume your data is normally distributed </a:t>
            </a:r>
          </a:p>
          <a:p>
            <a:pPr algn="l">
              <a:lnSpc>
                <a:spcPct val="150000"/>
              </a:lnSpc>
            </a:pPr>
            <a:r>
              <a:rPr lang="en-US" sz="2000" dirty="0">
                <a:solidFill>
                  <a:schemeClr val="accent3"/>
                </a:solidFill>
              </a:rPr>
              <a:t>There is a </a:t>
            </a:r>
            <a:r>
              <a:rPr lang="en-US" sz="2000" i="1" dirty="0">
                <a:solidFill>
                  <a:schemeClr val="accent3"/>
                </a:solidFill>
              </a:rPr>
              <a:t>non-parametric equivalent of a t-test </a:t>
            </a:r>
            <a:r>
              <a:rPr lang="en-US" sz="2000" dirty="0">
                <a:solidFill>
                  <a:schemeClr val="accent3"/>
                </a:solidFill>
              </a:rPr>
              <a:t>called the </a:t>
            </a:r>
            <a:r>
              <a:rPr lang="en-US" sz="2000" b="1" dirty="0">
                <a:solidFill>
                  <a:schemeClr val="accent3"/>
                </a:solidFill>
              </a:rPr>
              <a:t>permutation t-test</a:t>
            </a:r>
            <a:r>
              <a:rPr lang="en-US" sz="2000" dirty="0">
                <a:solidFill>
                  <a:schemeClr val="accent3"/>
                </a:solidFill>
              </a:rPr>
              <a:t>. This test works on the premise that you can observe a </a:t>
            </a:r>
            <a:r>
              <a:rPr lang="en-US" sz="2000" i="1" dirty="0">
                <a:solidFill>
                  <a:schemeClr val="accent3"/>
                </a:solidFill>
              </a:rPr>
              <a:t>null distribution </a:t>
            </a:r>
            <a:r>
              <a:rPr lang="en-US" sz="2000" dirty="0">
                <a:solidFill>
                  <a:schemeClr val="accent3"/>
                </a:solidFill>
              </a:rPr>
              <a:t>from your own data by randomly permuting groups.</a:t>
            </a:r>
          </a:p>
          <a:p>
            <a:pPr algn="l">
              <a:lnSpc>
                <a:spcPct val="150000"/>
              </a:lnSpc>
            </a:pPr>
            <a:r>
              <a:rPr lang="en-US" sz="2000" dirty="0">
                <a:solidFill>
                  <a:schemeClr val="accent3"/>
                </a:solidFill>
              </a:rPr>
              <a:t>Reminder: a null distribution is the distribution when the </a:t>
            </a:r>
            <a:r>
              <a:rPr lang="en-US" sz="2000" i="1" dirty="0">
                <a:solidFill>
                  <a:schemeClr val="accent3"/>
                </a:solidFill>
              </a:rPr>
              <a:t>null hypothesis </a:t>
            </a:r>
            <a:r>
              <a:rPr lang="en-US" sz="2000" dirty="0">
                <a:solidFill>
                  <a:schemeClr val="accent3"/>
                </a:solidFill>
              </a:rPr>
              <a:t>is true</a:t>
            </a:r>
          </a:p>
        </p:txBody>
      </p:sp>
    </p:spTree>
    <p:extLst>
      <p:ext uri="{BB962C8B-B14F-4D97-AF65-F5344CB8AC3E}">
        <p14:creationId xmlns:p14="http://schemas.microsoft.com/office/powerpoint/2010/main" val="2248268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permutations</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11313" y="1157590"/>
            <a:ext cx="542404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b="1" i="1" dirty="0">
                <a:solidFill>
                  <a:schemeClr val="accent3"/>
                </a:solidFill>
              </a:rPr>
              <a:t>Permutations</a:t>
            </a:r>
            <a:r>
              <a:rPr lang="en-US" sz="2000" dirty="0">
                <a:solidFill>
                  <a:schemeClr val="accent3"/>
                </a:solidFill>
              </a:rPr>
              <a:t> build a </a:t>
            </a:r>
            <a:r>
              <a:rPr lang="en-US" sz="2000" i="1" dirty="0">
                <a:solidFill>
                  <a:schemeClr val="accent3"/>
                </a:solidFill>
              </a:rPr>
              <a:t>null distribution </a:t>
            </a:r>
            <a:r>
              <a:rPr lang="en-US" sz="2000" dirty="0">
                <a:solidFill>
                  <a:schemeClr val="accent3"/>
                </a:solidFill>
              </a:rPr>
              <a:t>of data based on your observations under the assumption that randomly shuffling your data will void the effect of interest. Thus, you can measure how surprising the effect you observe is given your data based on the computed null distribution</a:t>
            </a:r>
          </a:p>
        </p:txBody>
      </p:sp>
      <p:graphicFrame>
        <p:nvGraphicFramePr>
          <p:cNvPr id="20" name="Table 19">
            <a:extLst>
              <a:ext uri="{FF2B5EF4-FFF2-40B4-BE49-F238E27FC236}">
                <a16:creationId xmlns:a16="http://schemas.microsoft.com/office/drawing/2014/main" id="{BDEC2453-9899-8640-821A-AF8754FCE975}"/>
              </a:ext>
            </a:extLst>
          </p:cNvPr>
          <p:cNvGraphicFramePr>
            <a:graphicFrameLocks noGrp="1"/>
          </p:cNvGraphicFramePr>
          <p:nvPr/>
        </p:nvGraphicFramePr>
        <p:xfrm>
          <a:off x="6891889" y="1239832"/>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graphicFrame>
        <p:nvGraphicFramePr>
          <p:cNvPr id="21" name="Table 20">
            <a:extLst>
              <a:ext uri="{FF2B5EF4-FFF2-40B4-BE49-F238E27FC236}">
                <a16:creationId xmlns:a16="http://schemas.microsoft.com/office/drawing/2014/main" id="{DDD27289-017D-8C43-8C68-0DBB643BD82D}"/>
              </a:ext>
            </a:extLst>
          </p:cNvPr>
          <p:cNvGraphicFramePr>
            <a:graphicFrameLocks noGrp="1"/>
          </p:cNvGraphicFramePr>
          <p:nvPr/>
        </p:nvGraphicFramePr>
        <p:xfrm>
          <a:off x="7679289" y="1239832"/>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graphicFrame>
        <p:nvGraphicFramePr>
          <p:cNvPr id="22" name="Table 21">
            <a:extLst>
              <a:ext uri="{FF2B5EF4-FFF2-40B4-BE49-F238E27FC236}">
                <a16:creationId xmlns:a16="http://schemas.microsoft.com/office/drawing/2014/main" id="{F9D6A0CA-61C3-7B40-8D5C-052129FDC1A0}"/>
              </a:ext>
            </a:extLst>
          </p:cNvPr>
          <p:cNvGraphicFramePr>
            <a:graphicFrameLocks noGrp="1"/>
          </p:cNvGraphicFramePr>
          <p:nvPr/>
        </p:nvGraphicFramePr>
        <p:xfrm>
          <a:off x="6891889" y="3217806"/>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solidFill>
                      <a:srgbClr val="00B0F0"/>
                    </a:solidFill>
                  </a:tcPr>
                </a:tc>
                <a:extLst>
                  <a:ext uri="{0D108BD9-81ED-4DB2-BD59-A6C34878D82A}">
                    <a16:rowId xmlns:a16="http://schemas.microsoft.com/office/drawing/2014/main" val="2478834437"/>
                  </a:ext>
                </a:extLst>
              </a:tr>
              <a:tr h="359102">
                <a:tc>
                  <a:txBody>
                    <a:bodyPr/>
                    <a:lstStyle/>
                    <a:p>
                      <a:endParaRPr lang="en-US" dirty="0"/>
                    </a:p>
                  </a:txBody>
                  <a:tcPr>
                    <a:solidFill>
                      <a:srgbClr val="FFC000"/>
                    </a:solidFill>
                  </a:tcPr>
                </a:tc>
                <a:extLst>
                  <a:ext uri="{0D108BD9-81ED-4DB2-BD59-A6C34878D82A}">
                    <a16:rowId xmlns:a16="http://schemas.microsoft.com/office/drawing/2014/main" val="1801077410"/>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2107739244"/>
                  </a:ext>
                </a:extLst>
              </a:tr>
              <a:tr h="359102">
                <a:tc>
                  <a:txBody>
                    <a:bodyPr/>
                    <a:lstStyle/>
                    <a:p>
                      <a:endParaRPr lang="en-US" dirty="0"/>
                    </a:p>
                  </a:txBody>
                  <a:tcPr>
                    <a:solidFill>
                      <a:schemeClr val="accent1"/>
                    </a:solidFill>
                  </a:tcPr>
                </a:tc>
                <a:extLst>
                  <a:ext uri="{0D108BD9-81ED-4DB2-BD59-A6C34878D82A}">
                    <a16:rowId xmlns:a16="http://schemas.microsoft.com/office/drawing/2014/main" val="45535006"/>
                  </a:ext>
                </a:extLst>
              </a:tr>
            </a:tbl>
          </a:graphicData>
        </a:graphic>
      </p:graphicFrame>
      <p:graphicFrame>
        <p:nvGraphicFramePr>
          <p:cNvPr id="23" name="Table 22">
            <a:extLst>
              <a:ext uri="{FF2B5EF4-FFF2-40B4-BE49-F238E27FC236}">
                <a16:creationId xmlns:a16="http://schemas.microsoft.com/office/drawing/2014/main" id="{C0A54DF9-F50A-A744-894C-3EE281584C98}"/>
              </a:ext>
            </a:extLst>
          </p:cNvPr>
          <p:cNvGraphicFramePr>
            <a:graphicFrameLocks noGrp="1"/>
          </p:cNvGraphicFramePr>
          <p:nvPr/>
        </p:nvGraphicFramePr>
        <p:xfrm>
          <a:off x="7679289" y="3217806"/>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sp>
        <p:nvSpPr>
          <p:cNvPr id="2" name="TextBox 1">
            <a:extLst>
              <a:ext uri="{FF2B5EF4-FFF2-40B4-BE49-F238E27FC236}">
                <a16:creationId xmlns:a16="http://schemas.microsoft.com/office/drawing/2014/main" id="{34F9CFB4-DBB9-174A-9900-2433A61950F2}"/>
              </a:ext>
            </a:extLst>
          </p:cNvPr>
          <p:cNvSpPr txBox="1"/>
          <p:nvPr/>
        </p:nvSpPr>
        <p:spPr>
          <a:xfrm>
            <a:off x="6619965" y="879770"/>
            <a:ext cx="3134648" cy="307777"/>
          </a:xfrm>
          <a:prstGeom prst="rect">
            <a:avLst/>
          </a:prstGeom>
          <a:noFill/>
        </p:spPr>
        <p:txBody>
          <a:bodyPr wrap="square" rtlCol="0">
            <a:spAutoFit/>
          </a:bodyPr>
          <a:lstStyle/>
          <a:p>
            <a:r>
              <a:rPr lang="en-US" dirty="0"/>
              <a:t>Group A	  Group B	</a:t>
            </a:r>
          </a:p>
        </p:txBody>
      </p:sp>
      <p:sp>
        <p:nvSpPr>
          <p:cNvPr id="3" name="Right Arrow 2">
            <a:extLst>
              <a:ext uri="{FF2B5EF4-FFF2-40B4-BE49-F238E27FC236}">
                <a16:creationId xmlns:a16="http://schemas.microsoft.com/office/drawing/2014/main" id="{9B52CC2F-1343-7148-B6F0-03767DBD3C09}"/>
              </a:ext>
            </a:extLst>
          </p:cNvPr>
          <p:cNvSpPr/>
          <p:nvPr/>
        </p:nvSpPr>
        <p:spPr>
          <a:xfrm rot="5400000">
            <a:off x="6409734" y="2848754"/>
            <a:ext cx="307775" cy="2485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45CFA4C-7117-3C44-BFE7-1C1B09DA655E}"/>
              </a:ext>
            </a:extLst>
          </p:cNvPr>
          <p:cNvSpPr txBox="1"/>
          <p:nvPr/>
        </p:nvSpPr>
        <p:spPr>
          <a:xfrm>
            <a:off x="6863551" y="2806207"/>
            <a:ext cx="3134648" cy="307777"/>
          </a:xfrm>
          <a:prstGeom prst="rect">
            <a:avLst/>
          </a:prstGeom>
          <a:noFill/>
        </p:spPr>
        <p:txBody>
          <a:bodyPr wrap="square" rtlCol="0">
            <a:spAutoFit/>
          </a:bodyPr>
          <a:lstStyle/>
          <a:p>
            <a:r>
              <a:rPr lang="en-US" b="1" dirty="0"/>
              <a:t>Permute data</a:t>
            </a:r>
          </a:p>
        </p:txBody>
      </p:sp>
    </p:spTree>
    <p:extLst>
      <p:ext uri="{BB962C8B-B14F-4D97-AF65-F5344CB8AC3E}">
        <p14:creationId xmlns:p14="http://schemas.microsoft.com/office/powerpoint/2010/main" val="3067388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permutations</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11313" y="1157590"/>
            <a:ext cx="542404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This technique is very similar to bootstrapping without replacement (i.e., no duplicate observations).</a:t>
            </a:r>
          </a:p>
        </p:txBody>
      </p:sp>
      <p:graphicFrame>
        <p:nvGraphicFramePr>
          <p:cNvPr id="20" name="Table 19">
            <a:extLst>
              <a:ext uri="{FF2B5EF4-FFF2-40B4-BE49-F238E27FC236}">
                <a16:creationId xmlns:a16="http://schemas.microsoft.com/office/drawing/2014/main" id="{BDEC2453-9899-8640-821A-AF8754FCE975}"/>
              </a:ext>
            </a:extLst>
          </p:cNvPr>
          <p:cNvGraphicFramePr>
            <a:graphicFrameLocks noGrp="1"/>
          </p:cNvGraphicFramePr>
          <p:nvPr/>
        </p:nvGraphicFramePr>
        <p:xfrm>
          <a:off x="6891889" y="1239832"/>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graphicFrame>
        <p:nvGraphicFramePr>
          <p:cNvPr id="21" name="Table 20">
            <a:extLst>
              <a:ext uri="{FF2B5EF4-FFF2-40B4-BE49-F238E27FC236}">
                <a16:creationId xmlns:a16="http://schemas.microsoft.com/office/drawing/2014/main" id="{DDD27289-017D-8C43-8C68-0DBB643BD82D}"/>
              </a:ext>
            </a:extLst>
          </p:cNvPr>
          <p:cNvGraphicFramePr>
            <a:graphicFrameLocks noGrp="1"/>
          </p:cNvGraphicFramePr>
          <p:nvPr/>
        </p:nvGraphicFramePr>
        <p:xfrm>
          <a:off x="7679289" y="1239832"/>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graphicFrame>
        <p:nvGraphicFramePr>
          <p:cNvPr id="22" name="Table 21">
            <a:extLst>
              <a:ext uri="{FF2B5EF4-FFF2-40B4-BE49-F238E27FC236}">
                <a16:creationId xmlns:a16="http://schemas.microsoft.com/office/drawing/2014/main" id="{F9D6A0CA-61C3-7B40-8D5C-052129FDC1A0}"/>
              </a:ext>
            </a:extLst>
          </p:cNvPr>
          <p:cNvGraphicFramePr>
            <a:graphicFrameLocks noGrp="1"/>
          </p:cNvGraphicFramePr>
          <p:nvPr/>
        </p:nvGraphicFramePr>
        <p:xfrm>
          <a:off x="6891889" y="3217806"/>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solidFill>
                      <a:srgbClr val="00B0F0"/>
                    </a:solidFill>
                  </a:tcPr>
                </a:tc>
                <a:extLst>
                  <a:ext uri="{0D108BD9-81ED-4DB2-BD59-A6C34878D82A}">
                    <a16:rowId xmlns:a16="http://schemas.microsoft.com/office/drawing/2014/main" val="2478834437"/>
                  </a:ext>
                </a:extLst>
              </a:tr>
              <a:tr h="359102">
                <a:tc>
                  <a:txBody>
                    <a:bodyPr/>
                    <a:lstStyle/>
                    <a:p>
                      <a:endParaRPr lang="en-US" dirty="0"/>
                    </a:p>
                  </a:txBody>
                  <a:tcPr>
                    <a:solidFill>
                      <a:srgbClr val="FFC000"/>
                    </a:solidFill>
                  </a:tcPr>
                </a:tc>
                <a:extLst>
                  <a:ext uri="{0D108BD9-81ED-4DB2-BD59-A6C34878D82A}">
                    <a16:rowId xmlns:a16="http://schemas.microsoft.com/office/drawing/2014/main" val="1801077410"/>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2107739244"/>
                  </a:ext>
                </a:extLst>
              </a:tr>
              <a:tr h="359102">
                <a:tc>
                  <a:txBody>
                    <a:bodyPr/>
                    <a:lstStyle/>
                    <a:p>
                      <a:endParaRPr lang="en-US" dirty="0"/>
                    </a:p>
                  </a:txBody>
                  <a:tcPr>
                    <a:solidFill>
                      <a:schemeClr val="accent1"/>
                    </a:solidFill>
                  </a:tcPr>
                </a:tc>
                <a:extLst>
                  <a:ext uri="{0D108BD9-81ED-4DB2-BD59-A6C34878D82A}">
                    <a16:rowId xmlns:a16="http://schemas.microsoft.com/office/drawing/2014/main" val="45535006"/>
                  </a:ext>
                </a:extLst>
              </a:tr>
            </a:tbl>
          </a:graphicData>
        </a:graphic>
      </p:graphicFrame>
      <p:graphicFrame>
        <p:nvGraphicFramePr>
          <p:cNvPr id="23" name="Table 22">
            <a:extLst>
              <a:ext uri="{FF2B5EF4-FFF2-40B4-BE49-F238E27FC236}">
                <a16:creationId xmlns:a16="http://schemas.microsoft.com/office/drawing/2014/main" id="{C0A54DF9-F50A-A744-894C-3EE281584C98}"/>
              </a:ext>
            </a:extLst>
          </p:cNvPr>
          <p:cNvGraphicFramePr>
            <a:graphicFrameLocks noGrp="1"/>
          </p:cNvGraphicFramePr>
          <p:nvPr/>
        </p:nvGraphicFramePr>
        <p:xfrm>
          <a:off x="7679289" y="3217806"/>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sp>
        <p:nvSpPr>
          <p:cNvPr id="2" name="TextBox 1">
            <a:extLst>
              <a:ext uri="{FF2B5EF4-FFF2-40B4-BE49-F238E27FC236}">
                <a16:creationId xmlns:a16="http://schemas.microsoft.com/office/drawing/2014/main" id="{34F9CFB4-DBB9-174A-9900-2433A61950F2}"/>
              </a:ext>
            </a:extLst>
          </p:cNvPr>
          <p:cNvSpPr txBox="1"/>
          <p:nvPr/>
        </p:nvSpPr>
        <p:spPr>
          <a:xfrm>
            <a:off x="6619965" y="879770"/>
            <a:ext cx="3134648" cy="307777"/>
          </a:xfrm>
          <a:prstGeom prst="rect">
            <a:avLst/>
          </a:prstGeom>
          <a:noFill/>
        </p:spPr>
        <p:txBody>
          <a:bodyPr wrap="square" rtlCol="0">
            <a:spAutoFit/>
          </a:bodyPr>
          <a:lstStyle/>
          <a:p>
            <a:r>
              <a:rPr lang="en-US" dirty="0"/>
              <a:t>Group A	  Group B	</a:t>
            </a:r>
          </a:p>
        </p:txBody>
      </p:sp>
      <p:sp>
        <p:nvSpPr>
          <p:cNvPr id="3" name="Right Arrow 2">
            <a:extLst>
              <a:ext uri="{FF2B5EF4-FFF2-40B4-BE49-F238E27FC236}">
                <a16:creationId xmlns:a16="http://schemas.microsoft.com/office/drawing/2014/main" id="{9B52CC2F-1343-7148-B6F0-03767DBD3C09}"/>
              </a:ext>
            </a:extLst>
          </p:cNvPr>
          <p:cNvSpPr/>
          <p:nvPr/>
        </p:nvSpPr>
        <p:spPr>
          <a:xfrm rot="5400000">
            <a:off x="6409734" y="2848754"/>
            <a:ext cx="307775" cy="2485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45CFA4C-7117-3C44-BFE7-1C1B09DA655E}"/>
              </a:ext>
            </a:extLst>
          </p:cNvPr>
          <p:cNvSpPr txBox="1"/>
          <p:nvPr/>
        </p:nvSpPr>
        <p:spPr>
          <a:xfrm>
            <a:off x="6863551" y="2806207"/>
            <a:ext cx="3134648" cy="307777"/>
          </a:xfrm>
          <a:prstGeom prst="rect">
            <a:avLst/>
          </a:prstGeom>
          <a:noFill/>
        </p:spPr>
        <p:txBody>
          <a:bodyPr wrap="square" rtlCol="0">
            <a:spAutoFit/>
          </a:bodyPr>
          <a:lstStyle/>
          <a:p>
            <a:r>
              <a:rPr lang="en-US" b="1" dirty="0"/>
              <a:t>Permute data</a:t>
            </a:r>
          </a:p>
        </p:txBody>
      </p:sp>
    </p:spTree>
    <p:extLst>
      <p:ext uri="{BB962C8B-B14F-4D97-AF65-F5344CB8AC3E}">
        <p14:creationId xmlns:p14="http://schemas.microsoft.com/office/powerpoint/2010/main" val="40409924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permutations</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11313" y="1157590"/>
            <a:ext cx="542404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graphicFrame>
        <p:nvGraphicFramePr>
          <p:cNvPr id="20" name="Table 19">
            <a:extLst>
              <a:ext uri="{FF2B5EF4-FFF2-40B4-BE49-F238E27FC236}">
                <a16:creationId xmlns:a16="http://schemas.microsoft.com/office/drawing/2014/main" id="{BDEC2453-9899-8640-821A-AF8754FCE975}"/>
              </a:ext>
            </a:extLst>
          </p:cNvPr>
          <p:cNvGraphicFramePr>
            <a:graphicFrameLocks noGrp="1"/>
          </p:cNvGraphicFramePr>
          <p:nvPr/>
        </p:nvGraphicFramePr>
        <p:xfrm>
          <a:off x="6891889" y="1239832"/>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graphicFrame>
        <p:nvGraphicFramePr>
          <p:cNvPr id="21" name="Table 20">
            <a:extLst>
              <a:ext uri="{FF2B5EF4-FFF2-40B4-BE49-F238E27FC236}">
                <a16:creationId xmlns:a16="http://schemas.microsoft.com/office/drawing/2014/main" id="{DDD27289-017D-8C43-8C68-0DBB643BD82D}"/>
              </a:ext>
            </a:extLst>
          </p:cNvPr>
          <p:cNvGraphicFramePr>
            <a:graphicFrameLocks noGrp="1"/>
          </p:cNvGraphicFramePr>
          <p:nvPr/>
        </p:nvGraphicFramePr>
        <p:xfrm>
          <a:off x="7679289" y="1239832"/>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graphicFrame>
        <p:nvGraphicFramePr>
          <p:cNvPr id="22" name="Table 21">
            <a:extLst>
              <a:ext uri="{FF2B5EF4-FFF2-40B4-BE49-F238E27FC236}">
                <a16:creationId xmlns:a16="http://schemas.microsoft.com/office/drawing/2014/main" id="{F9D6A0CA-61C3-7B40-8D5C-052129FDC1A0}"/>
              </a:ext>
            </a:extLst>
          </p:cNvPr>
          <p:cNvGraphicFramePr>
            <a:graphicFrameLocks noGrp="1"/>
          </p:cNvGraphicFramePr>
          <p:nvPr/>
        </p:nvGraphicFramePr>
        <p:xfrm>
          <a:off x="6891889" y="3217806"/>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solidFill>
                      <a:srgbClr val="00B0F0"/>
                    </a:solidFill>
                  </a:tcPr>
                </a:tc>
                <a:extLst>
                  <a:ext uri="{0D108BD9-81ED-4DB2-BD59-A6C34878D82A}">
                    <a16:rowId xmlns:a16="http://schemas.microsoft.com/office/drawing/2014/main" val="2478834437"/>
                  </a:ext>
                </a:extLst>
              </a:tr>
              <a:tr h="359102">
                <a:tc>
                  <a:txBody>
                    <a:bodyPr/>
                    <a:lstStyle/>
                    <a:p>
                      <a:endParaRPr lang="en-US" dirty="0"/>
                    </a:p>
                  </a:txBody>
                  <a:tcPr>
                    <a:solidFill>
                      <a:srgbClr val="FFC000"/>
                    </a:solidFill>
                  </a:tcPr>
                </a:tc>
                <a:extLst>
                  <a:ext uri="{0D108BD9-81ED-4DB2-BD59-A6C34878D82A}">
                    <a16:rowId xmlns:a16="http://schemas.microsoft.com/office/drawing/2014/main" val="1801077410"/>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2107739244"/>
                  </a:ext>
                </a:extLst>
              </a:tr>
              <a:tr h="359102">
                <a:tc>
                  <a:txBody>
                    <a:bodyPr/>
                    <a:lstStyle/>
                    <a:p>
                      <a:endParaRPr lang="en-US" dirty="0"/>
                    </a:p>
                  </a:txBody>
                  <a:tcPr>
                    <a:solidFill>
                      <a:schemeClr val="accent1"/>
                    </a:solidFill>
                  </a:tcPr>
                </a:tc>
                <a:extLst>
                  <a:ext uri="{0D108BD9-81ED-4DB2-BD59-A6C34878D82A}">
                    <a16:rowId xmlns:a16="http://schemas.microsoft.com/office/drawing/2014/main" val="45535006"/>
                  </a:ext>
                </a:extLst>
              </a:tr>
            </a:tbl>
          </a:graphicData>
        </a:graphic>
      </p:graphicFrame>
      <p:graphicFrame>
        <p:nvGraphicFramePr>
          <p:cNvPr id="23" name="Table 22">
            <a:extLst>
              <a:ext uri="{FF2B5EF4-FFF2-40B4-BE49-F238E27FC236}">
                <a16:creationId xmlns:a16="http://schemas.microsoft.com/office/drawing/2014/main" id="{C0A54DF9-F50A-A744-894C-3EE281584C98}"/>
              </a:ext>
            </a:extLst>
          </p:cNvPr>
          <p:cNvGraphicFramePr>
            <a:graphicFrameLocks noGrp="1"/>
          </p:cNvGraphicFramePr>
          <p:nvPr/>
        </p:nvGraphicFramePr>
        <p:xfrm>
          <a:off x="7679289" y="3217806"/>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sp>
        <p:nvSpPr>
          <p:cNvPr id="2" name="TextBox 1">
            <a:extLst>
              <a:ext uri="{FF2B5EF4-FFF2-40B4-BE49-F238E27FC236}">
                <a16:creationId xmlns:a16="http://schemas.microsoft.com/office/drawing/2014/main" id="{34F9CFB4-DBB9-174A-9900-2433A61950F2}"/>
              </a:ext>
            </a:extLst>
          </p:cNvPr>
          <p:cNvSpPr txBox="1"/>
          <p:nvPr/>
        </p:nvSpPr>
        <p:spPr>
          <a:xfrm>
            <a:off x="6619965" y="879770"/>
            <a:ext cx="3134648" cy="307777"/>
          </a:xfrm>
          <a:prstGeom prst="rect">
            <a:avLst/>
          </a:prstGeom>
          <a:noFill/>
        </p:spPr>
        <p:txBody>
          <a:bodyPr wrap="square" rtlCol="0">
            <a:spAutoFit/>
          </a:bodyPr>
          <a:lstStyle/>
          <a:p>
            <a:r>
              <a:rPr lang="en-US" dirty="0"/>
              <a:t>Group A	  Group B	</a:t>
            </a:r>
          </a:p>
        </p:txBody>
      </p:sp>
      <p:sp>
        <p:nvSpPr>
          <p:cNvPr id="3" name="Right Arrow 2">
            <a:extLst>
              <a:ext uri="{FF2B5EF4-FFF2-40B4-BE49-F238E27FC236}">
                <a16:creationId xmlns:a16="http://schemas.microsoft.com/office/drawing/2014/main" id="{9B52CC2F-1343-7148-B6F0-03767DBD3C09}"/>
              </a:ext>
            </a:extLst>
          </p:cNvPr>
          <p:cNvSpPr/>
          <p:nvPr/>
        </p:nvSpPr>
        <p:spPr>
          <a:xfrm rot="5400000">
            <a:off x="6409734" y="2848754"/>
            <a:ext cx="307775" cy="2485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45CFA4C-7117-3C44-BFE7-1C1B09DA655E}"/>
              </a:ext>
            </a:extLst>
          </p:cNvPr>
          <p:cNvSpPr txBox="1"/>
          <p:nvPr/>
        </p:nvSpPr>
        <p:spPr>
          <a:xfrm>
            <a:off x="6863551" y="2806207"/>
            <a:ext cx="3134648" cy="307777"/>
          </a:xfrm>
          <a:prstGeom prst="rect">
            <a:avLst/>
          </a:prstGeom>
          <a:noFill/>
        </p:spPr>
        <p:txBody>
          <a:bodyPr wrap="square" rtlCol="0">
            <a:spAutoFit/>
          </a:bodyPr>
          <a:lstStyle/>
          <a:p>
            <a:r>
              <a:rPr lang="en-US" b="1" dirty="0"/>
              <a:t>Permute data</a:t>
            </a:r>
          </a:p>
        </p:txBody>
      </p:sp>
      <p:pic>
        <p:nvPicPr>
          <p:cNvPr id="5" name="Picture 4">
            <a:extLst>
              <a:ext uri="{FF2B5EF4-FFF2-40B4-BE49-F238E27FC236}">
                <a16:creationId xmlns:a16="http://schemas.microsoft.com/office/drawing/2014/main" id="{DAD14812-03A3-484D-A842-44CAE175D388}"/>
              </a:ext>
            </a:extLst>
          </p:cNvPr>
          <p:cNvPicPr>
            <a:picLocks noChangeAspect="1"/>
          </p:cNvPicPr>
          <p:nvPr/>
        </p:nvPicPr>
        <p:blipFill>
          <a:blip r:embed="rId3"/>
          <a:stretch>
            <a:fillRect/>
          </a:stretch>
        </p:blipFill>
        <p:spPr>
          <a:xfrm>
            <a:off x="1042178" y="-486626"/>
            <a:ext cx="5346730" cy="6919298"/>
          </a:xfrm>
          <a:prstGeom prst="rect">
            <a:avLst/>
          </a:prstGeom>
        </p:spPr>
      </p:pic>
    </p:spTree>
    <p:extLst>
      <p:ext uri="{BB962C8B-B14F-4D97-AF65-F5344CB8AC3E}">
        <p14:creationId xmlns:p14="http://schemas.microsoft.com/office/powerpoint/2010/main" val="1449653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Bootstrapping</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A very similar concept in statistics is the idea of </a:t>
            </a:r>
            <a:r>
              <a:rPr lang="en-US" sz="2000" b="1" dirty="0">
                <a:solidFill>
                  <a:schemeClr val="accent3"/>
                </a:solidFill>
              </a:rPr>
              <a:t>bootstrapping</a:t>
            </a:r>
            <a:r>
              <a:rPr lang="en-US" sz="2000" dirty="0">
                <a:solidFill>
                  <a:schemeClr val="accent3"/>
                </a:solidFill>
              </a:rPr>
              <a:t> to get a measure of uncertainty around an estimate (e.g., CI)</a:t>
            </a:r>
          </a:p>
          <a:p>
            <a:pPr algn="l">
              <a:lnSpc>
                <a:spcPct val="150000"/>
              </a:lnSpc>
            </a:pPr>
            <a:r>
              <a:rPr lang="en-US" sz="2000" dirty="0">
                <a:solidFill>
                  <a:schemeClr val="accent3"/>
                </a:solidFill>
              </a:rPr>
              <a:t>Bootstrapping is like permutations in that they resample your data, however bootstrapping requires </a:t>
            </a:r>
            <a:r>
              <a:rPr lang="en-US" sz="2000" b="1" dirty="0">
                <a:solidFill>
                  <a:schemeClr val="accent3"/>
                </a:solidFill>
              </a:rPr>
              <a:t>replacement</a:t>
            </a:r>
            <a:r>
              <a:rPr lang="en-US" sz="2000" dirty="0">
                <a:solidFill>
                  <a:schemeClr val="accent3"/>
                </a:solidFill>
              </a:rPr>
              <a:t> </a:t>
            </a:r>
          </a:p>
          <a:p>
            <a:pPr algn="l">
              <a:lnSpc>
                <a:spcPct val="150000"/>
              </a:lnSpc>
            </a:pPr>
            <a:r>
              <a:rPr lang="en-US" sz="2000" dirty="0">
                <a:solidFill>
                  <a:schemeClr val="accent3"/>
                </a:solidFill>
              </a:rPr>
              <a:t>It is often used to calculate the error associated to an estimate, effect, or performance of an algorithm and allows you to know if one given data point is driving the effect you see</a:t>
            </a:r>
          </a:p>
        </p:txBody>
      </p:sp>
    </p:spTree>
    <p:extLst>
      <p:ext uri="{BB962C8B-B14F-4D97-AF65-F5344CB8AC3E}">
        <p14:creationId xmlns:p14="http://schemas.microsoft.com/office/powerpoint/2010/main" val="20538685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Bootstrapping</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297757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Bootstrapping is like permutations in that they resample your data, however bootstrapping requires </a:t>
            </a:r>
            <a:r>
              <a:rPr lang="en-US" sz="2000" b="1" dirty="0">
                <a:solidFill>
                  <a:schemeClr val="accent3"/>
                </a:solidFill>
              </a:rPr>
              <a:t>replacement</a:t>
            </a:r>
            <a:r>
              <a:rPr lang="en-US" sz="2000" dirty="0">
                <a:solidFill>
                  <a:schemeClr val="accent3"/>
                </a:solidFill>
              </a:rPr>
              <a:t> </a:t>
            </a:r>
          </a:p>
        </p:txBody>
      </p:sp>
      <p:graphicFrame>
        <p:nvGraphicFramePr>
          <p:cNvPr id="20" name="Table 19">
            <a:extLst>
              <a:ext uri="{FF2B5EF4-FFF2-40B4-BE49-F238E27FC236}">
                <a16:creationId xmlns:a16="http://schemas.microsoft.com/office/drawing/2014/main" id="{BC474AF0-7E40-FA47-BE2C-8A715A76C1A1}"/>
              </a:ext>
            </a:extLst>
          </p:cNvPr>
          <p:cNvGraphicFramePr>
            <a:graphicFrameLocks noGrp="1"/>
          </p:cNvGraphicFramePr>
          <p:nvPr/>
        </p:nvGraphicFramePr>
        <p:xfrm>
          <a:off x="4318000" y="1247869"/>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r h="359102">
                <a:tc>
                  <a:txBody>
                    <a:bodyPr/>
                    <a:lstStyle/>
                    <a:p>
                      <a:endParaRPr lang="en-US" dirty="0"/>
                    </a:p>
                  </a:txBody>
                  <a:tcPr>
                    <a:solidFill>
                      <a:schemeClr val="accent2"/>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chemeClr val="tx2">
                        <a:lumMod val="50000"/>
                      </a:schemeClr>
                    </a:solidFill>
                  </a:tcPr>
                </a:tc>
                <a:extLst>
                  <a:ext uri="{0D108BD9-81ED-4DB2-BD59-A6C34878D82A}">
                    <a16:rowId xmlns:a16="http://schemas.microsoft.com/office/drawing/2014/main" val="4194766815"/>
                  </a:ext>
                </a:extLst>
              </a:tr>
              <a:tr h="359102">
                <a:tc>
                  <a:txBody>
                    <a:bodyPr/>
                    <a:lstStyle/>
                    <a:p>
                      <a:endParaRPr lang="en-US" dirty="0"/>
                    </a:p>
                  </a:txBody>
                  <a:tcPr>
                    <a:solidFill>
                      <a:srgbClr val="92D050"/>
                    </a:solidFill>
                  </a:tcPr>
                </a:tc>
                <a:extLst>
                  <a:ext uri="{0D108BD9-81ED-4DB2-BD59-A6C34878D82A}">
                    <a16:rowId xmlns:a16="http://schemas.microsoft.com/office/drawing/2014/main" val="1071936834"/>
                  </a:ext>
                </a:extLst>
              </a:tr>
            </a:tbl>
          </a:graphicData>
        </a:graphic>
      </p:graphicFrame>
      <p:sp>
        <p:nvSpPr>
          <p:cNvPr id="24" name="Right Arrow 23">
            <a:extLst>
              <a:ext uri="{FF2B5EF4-FFF2-40B4-BE49-F238E27FC236}">
                <a16:creationId xmlns:a16="http://schemas.microsoft.com/office/drawing/2014/main" id="{B3DA5AF3-A64B-3D45-9B8F-F539E0D58EAA}"/>
              </a:ext>
            </a:extLst>
          </p:cNvPr>
          <p:cNvSpPr/>
          <p:nvPr/>
        </p:nvSpPr>
        <p:spPr>
          <a:xfrm>
            <a:off x="5084420" y="2554953"/>
            <a:ext cx="307775" cy="2485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30" name="Table 29">
            <a:extLst>
              <a:ext uri="{FF2B5EF4-FFF2-40B4-BE49-F238E27FC236}">
                <a16:creationId xmlns:a16="http://schemas.microsoft.com/office/drawing/2014/main" id="{C79D0976-B121-8441-8BC4-FEA9CA749FC1}"/>
              </a:ext>
            </a:extLst>
          </p:cNvPr>
          <p:cNvGraphicFramePr>
            <a:graphicFrameLocks noGrp="1"/>
          </p:cNvGraphicFramePr>
          <p:nvPr/>
        </p:nvGraphicFramePr>
        <p:xfrm>
          <a:off x="5768947" y="1243278"/>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B1</a:t>
                      </a:r>
                    </a:p>
                  </a:txBody>
                  <a:tcPr>
                    <a:solidFill>
                      <a:srgbClr val="92D050"/>
                    </a:solidFill>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chemeClr val="accent1"/>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DD4"/>
                    </a:solidFill>
                  </a:tcPr>
                </a:tc>
                <a:extLst>
                  <a:ext uri="{0D108BD9-81ED-4DB2-BD59-A6C34878D82A}">
                    <a16:rowId xmlns:a16="http://schemas.microsoft.com/office/drawing/2014/main" val="45535006"/>
                  </a:ext>
                </a:extLst>
              </a:tr>
              <a:tr h="359102">
                <a:tc>
                  <a:txBody>
                    <a:bodyPr/>
                    <a:lstStyle/>
                    <a:p>
                      <a:endParaRPr lang="en-US" dirty="0"/>
                    </a:p>
                  </a:txBody>
                  <a:tcPr>
                    <a:solidFill>
                      <a:srgbClr val="00B0F0"/>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chemeClr val="tx2">
                        <a:lumMod val="50000"/>
                      </a:schemeClr>
                    </a:solidFill>
                  </a:tcPr>
                </a:tc>
                <a:extLst>
                  <a:ext uri="{0D108BD9-81ED-4DB2-BD59-A6C34878D82A}">
                    <a16:rowId xmlns:a16="http://schemas.microsoft.com/office/drawing/2014/main" val="4194766815"/>
                  </a:ext>
                </a:extLst>
              </a:tr>
              <a:tr h="359102">
                <a:tc>
                  <a:txBody>
                    <a:bodyPr/>
                    <a:lstStyle/>
                    <a:p>
                      <a:endParaRPr lang="en-US" dirty="0"/>
                    </a:p>
                  </a:txBody>
                  <a:tcPr>
                    <a:solidFill>
                      <a:srgbClr val="92D050"/>
                    </a:solidFill>
                  </a:tcPr>
                </a:tc>
                <a:extLst>
                  <a:ext uri="{0D108BD9-81ED-4DB2-BD59-A6C34878D82A}">
                    <a16:rowId xmlns:a16="http://schemas.microsoft.com/office/drawing/2014/main" val="1071936834"/>
                  </a:ext>
                </a:extLst>
              </a:tr>
            </a:tbl>
          </a:graphicData>
        </a:graphic>
      </p:graphicFrame>
      <p:graphicFrame>
        <p:nvGraphicFramePr>
          <p:cNvPr id="31" name="Table 30">
            <a:extLst>
              <a:ext uri="{FF2B5EF4-FFF2-40B4-BE49-F238E27FC236}">
                <a16:creationId xmlns:a16="http://schemas.microsoft.com/office/drawing/2014/main" id="{D72710FD-026C-F64C-B64C-C64BE059C79C}"/>
              </a:ext>
            </a:extLst>
          </p:cNvPr>
          <p:cNvGraphicFramePr>
            <a:graphicFrameLocks noGrp="1"/>
          </p:cNvGraphicFramePr>
          <p:nvPr/>
        </p:nvGraphicFramePr>
        <p:xfrm>
          <a:off x="6723912" y="1242814"/>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B2</a:t>
                      </a:r>
                    </a:p>
                  </a:txBody>
                  <a:tcPr>
                    <a:solidFill>
                      <a:srgbClr val="FFCDD4"/>
                    </a:solidFill>
                  </a:tcPr>
                </a:tc>
                <a:extLst>
                  <a:ext uri="{0D108BD9-81ED-4DB2-BD59-A6C34878D82A}">
                    <a16:rowId xmlns:a16="http://schemas.microsoft.com/office/drawing/2014/main" val="2478834437"/>
                  </a:ext>
                </a:extLst>
              </a:tr>
              <a:tr h="359102">
                <a:tc>
                  <a:txBody>
                    <a:bodyPr/>
                    <a:lstStyle/>
                    <a:p>
                      <a:endParaRPr lang="en-US" dirty="0"/>
                    </a:p>
                  </a:txBody>
                  <a:tcPr>
                    <a:solidFill>
                      <a:schemeClr val="bg2">
                        <a:lumMod val="5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00B0F0"/>
                    </a:solidFill>
                  </a:tcPr>
                </a:tc>
                <a:extLst>
                  <a:ext uri="{0D108BD9-81ED-4DB2-BD59-A6C34878D82A}">
                    <a16:rowId xmlns:a16="http://schemas.microsoft.com/office/drawing/2014/main" val="45535006"/>
                  </a:ext>
                </a:extLst>
              </a:tr>
              <a:tr h="359102">
                <a:tc>
                  <a:txBody>
                    <a:bodyPr/>
                    <a:lstStyle/>
                    <a:p>
                      <a:endParaRPr lang="en-US" dirty="0"/>
                    </a:p>
                  </a:txBody>
                  <a:tcPr>
                    <a:solidFill>
                      <a:schemeClr val="accent2"/>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rgbClr val="92D050"/>
                    </a:solidFill>
                  </a:tcPr>
                </a:tc>
                <a:extLst>
                  <a:ext uri="{0D108BD9-81ED-4DB2-BD59-A6C34878D82A}">
                    <a16:rowId xmlns:a16="http://schemas.microsoft.com/office/drawing/2014/main" val="4194766815"/>
                  </a:ext>
                </a:extLst>
              </a:tr>
              <a:tr h="359102">
                <a:tc>
                  <a:txBody>
                    <a:bodyPr/>
                    <a:lstStyle/>
                    <a:p>
                      <a:endParaRPr lang="en-US" dirty="0"/>
                    </a:p>
                  </a:txBody>
                  <a:tcPr>
                    <a:solidFill>
                      <a:srgbClr val="92D050"/>
                    </a:solidFill>
                  </a:tcPr>
                </a:tc>
                <a:extLst>
                  <a:ext uri="{0D108BD9-81ED-4DB2-BD59-A6C34878D82A}">
                    <a16:rowId xmlns:a16="http://schemas.microsoft.com/office/drawing/2014/main" val="1071936834"/>
                  </a:ext>
                </a:extLst>
              </a:tr>
            </a:tbl>
          </a:graphicData>
        </a:graphic>
      </p:graphicFrame>
      <p:graphicFrame>
        <p:nvGraphicFramePr>
          <p:cNvPr id="33" name="Table 32">
            <a:extLst>
              <a:ext uri="{FF2B5EF4-FFF2-40B4-BE49-F238E27FC236}">
                <a16:creationId xmlns:a16="http://schemas.microsoft.com/office/drawing/2014/main" id="{EFD0D8EB-A5F1-1C48-8480-05F49ED47544}"/>
              </a:ext>
            </a:extLst>
          </p:cNvPr>
          <p:cNvGraphicFramePr>
            <a:graphicFrameLocks noGrp="1"/>
          </p:cNvGraphicFramePr>
          <p:nvPr/>
        </p:nvGraphicFramePr>
        <p:xfrm>
          <a:off x="7610501" y="1250668"/>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B3</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chemeClr val="tx1">
                        <a:lumMod val="50000"/>
                        <a:lumOff val="50000"/>
                      </a:schemeClr>
                    </a:solidFill>
                  </a:tcPr>
                </a:tc>
                <a:extLst>
                  <a:ext uri="{0D108BD9-81ED-4DB2-BD59-A6C34878D82A}">
                    <a16:rowId xmlns:a16="http://schemas.microsoft.com/office/drawing/2014/main" val="45535006"/>
                  </a:ext>
                </a:extLst>
              </a:tr>
              <a:tr h="359102">
                <a:tc>
                  <a:txBody>
                    <a:bodyPr/>
                    <a:lstStyle/>
                    <a:p>
                      <a:endParaRPr lang="en-US" dirty="0"/>
                    </a:p>
                  </a:txBody>
                  <a:tcPr>
                    <a:solidFill>
                      <a:schemeClr val="tx1">
                        <a:lumMod val="50000"/>
                        <a:lumOff val="50000"/>
                      </a:schemeClr>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chemeClr val="tx2">
                        <a:lumMod val="50000"/>
                      </a:schemeClr>
                    </a:solidFill>
                  </a:tcPr>
                </a:tc>
                <a:extLst>
                  <a:ext uri="{0D108BD9-81ED-4DB2-BD59-A6C34878D82A}">
                    <a16:rowId xmlns:a16="http://schemas.microsoft.com/office/drawing/2014/main" val="4194766815"/>
                  </a:ext>
                </a:extLst>
              </a:tr>
              <a:tr h="359102">
                <a:tc>
                  <a:txBody>
                    <a:bodyPr/>
                    <a:lstStyle/>
                    <a:p>
                      <a:endParaRPr lang="en-US" dirty="0"/>
                    </a:p>
                  </a:txBody>
                  <a:tcPr>
                    <a:solidFill>
                      <a:srgbClr val="FFCDD4"/>
                    </a:solidFill>
                  </a:tcPr>
                </a:tc>
                <a:extLst>
                  <a:ext uri="{0D108BD9-81ED-4DB2-BD59-A6C34878D82A}">
                    <a16:rowId xmlns:a16="http://schemas.microsoft.com/office/drawing/2014/main" val="1071936834"/>
                  </a:ext>
                </a:extLst>
              </a:tr>
            </a:tbl>
          </a:graphicData>
        </a:graphic>
      </p:graphicFrame>
      <p:sp>
        <p:nvSpPr>
          <p:cNvPr id="2" name="TextBox 1">
            <a:extLst>
              <a:ext uri="{FF2B5EF4-FFF2-40B4-BE49-F238E27FC236}">
                <a16:creationId xmlns:a16="http://schemas.microsoft.com/office/drawing/2014/main" id="{7BECA936-34AB-2C48-9ED1-713F0D5963C6}"/>
              </a:ext>
            </a:extLst>
          </p:cNvPr>
          <p:cNvSpPr txBox="1"/>
          <p:nvPr/>
        </p:nvSpPr>
        <p:spPr>
          <a:xfrm>
            <a:off x="4213327" y="4221089"/>
            <a:ext cx="818707" cy="307777"/>
          </a:xfrm>
          <a:prstGeom prst="rect">
            <a:avLst/>
          </a:prstGeom>
          <a:noFill/>
        </p:spPr>
        <p:txBody>
          <a:bodyPr wrap="square" rtlCol="0">
            <a:spAutoFit/>
          </a:bodyPr>
          <a:lstStyle/>
          <a:p>
            <a:r>
              <a:rPr lang="en-US" dirty="0"/>
              <a:t>Avg </a:t>
            </a:r>
            <a:r>
              <a:rPr lang="en-US" baseline="-25000" dirty="0" err="1"/>
              <a:t>obs</a:t>
            </a:r>
            <a:endParaRPr lang="en-US" dirty="0"/>
          </a:p>
        </p:txBody>
      </p:sp>
      <p:sp>
        <p:nvSpPr>
          <p:cNvPr id="34" name="TextBox 33">
            <a:extLst>
              <a:ext uri="{FF2B5EF4-FFF2-40B4-BE49-F238E27FC236}">
                <a16:creationId xmlns:a16="http://schemas.microsoft.com/office/drawing/2014/main" id="{88E4692B-B800-C241-9C83-99768D72E145}"/>
              </a:ext>
            </a:extLst>
          </p:cNvPr>
          <p:cNvSpPr txBox="1"/>
          <p:nvPr/>
        </p:nvSpPr>
        <p:spPr>
          <a:xfrm>
            <a:off x="5656666" y="4221090"/>
            <a:ext cx="818707" cy="307777"/>
          </a:xfrm>
          <a:prstGeom prst="rect">
            <a:avLst/>
          </a:prstGeom>
          <a:noFill/>
        </p:spPr>
        <p:txBody>
          <a:bodyPr wrap="square" rtlCol="0">
            <a:spAutoFit/>
          </a:bodyPr>
          <a:lstStyle/>
          <a:p>
            <a:r>
              <a:rPr lang="en-US" dirty="0"/>
              <a:t>Avg </a:t>
            </a:r>
            <a:r>
              <a:rPr lang="en-US" baseline="-25000" dirty="0"/>
              <a:t>b1</a:t>
            </a:r>
            <a:endParaRPr lang="en-US" dirty="0"/>
          </a:p>
        </p:txBody>
      </p:sp>
      <p:sp>
        <p:nvSpPr>
          <p:cNvPr id="35" name="TextBox 34">
            <a:extLst>
              <a:ext uri="{FF2B5EF4-FFF2-40B4-BE49-F238E27FC236}">
                <a16:creationId xmlns:a16="http://schemas.microsoft.com/office/drawing/2014/main" id="{094B0A4B-8AD6-B140-A646-1A1F35FABCFF}"/>
              </a:ext>
            </a:extLst>
          </p:cNvPr>
          <p:cNvSpPr txBox="1"/>
          <p:nvPr/>
        </p:nvSpPr>
        <p:spPr>
          <a:xfrm>
            <a:off x="6644993" y="4208771"/>
            <a:ext cx="818707" cy="307777"/>
          </a:xfrm>
          <a:prstGeom prst="rect">
            <a:avLst/>
          </a:prstGeom>
          <a:noFill/>
        </p:spPr>
        <p:txBody>
          <a:bodyPr wrap="square" rtlCol="0">
            <a:spAutoFit/>
          </a:bodyPr>
          <a:lstStyle/>
          <a:p>
            <a:r>
              <a:rPr lang="en-US" dirty="0"/>
              <a:t>Avg </a:t>
            </a:r>
            <a:r>
              <a:rPr lang="en-US" baseline="-25000" dirty="0"/>
              <a:t>b2</a:t>
            </a:r>
            <a:endParaRPr lang="en-US" dirty="0"/>
          </a:p>
        </p:txBody>
      </p:sp>
      <p:sp>
        <p:nvSpPr>
          <p:cNvPr id="36" name="TextBox 35">
            <a:extLst>
              <a:ext uri="{FF2B5EF4-FFF2-40B4-BE49-F238E27FC236}">
                <a16:creationId xmlns:a16="http://schemas.microsoft.com/office/drawing/2014/main" id="{9B07A8A7-062D-FE43-97DD-7CF368FA220C}"/>
              </a:ext>
            </a:extLst>
          </p:cNvPr>
          <p:cNvSpPr txBox="1"/>
          <p:nvPr/>
        </p:nvSpPr>
        <p:spPr>
          <a:xfrm>
            <a:off x="7562328" y="4209152"/>
            <a:ext cx="818707" cy="307777"/>
          </a:xfrm>
          <a:prstGeom prst="rect">
            <a:avLst/>
          </a:prstGeom>
          <a:noFill/>
        </p:spPr>
        <p:txBody>
          <a:bodyPr wrap="square" rtlCol="0">
            <a:spAutoFit/>
          </a:bodyPr>
          <a:lstStyle/>
          <a:p>
            <a:r>
              <a:rPr lang="en-US" dirty="0"/>
              <a:t>Avg </a:t>
            </a:r>
            <a:r>
              <a:rPr lang="en-US" baseline="-25000" dirty="0"/>
              <a:t>b3</a:t>
            </a:r>
            <a:endParaRPr lang="en-US" dirty="0"/>
          </a:p>
        </p:txBody>
      </p:sp>
    </p:spTree>
    <p:extLst>
      <p:ext uri="{BB962C8B-B14F-4D97-AF65-F5344CB8AC3E}">
        <p14:creationId xmlns:p14="http://schemas.microsoft.com/office/powerpoint/2010/main" val="3037159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Bootstrapping</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297757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The computed Avg for each </a:t>
            </a:r>
            <a:r>
              <a:rPr lang="en-US" sz="2000" b="1" dirty="0">
                <a:solidFill>
                  <a:schemeClr val="accent3"/>
                </a:solidFill>
              </a:rPr>
              <a:t>bootstrap</a:t>
            </a:r>
            <a:r>
              <a:rPr lang="en-US" sz="2000" dirty="0">
                <a:solidFill>
                  <a:schemeClr val="accent3"/>
                </a:solidFill>
              </a:rPr>
              <a:t> will allow you to get an idea of what </a:t>
            </a:r>
            <a:r>
              <a:rPr lang="en-US" sz="2000" b="1" dirty="0">
                <a:solidFill>
                  <a:schemeClr val="accent3"/>
                </a:solidFill>
              </a:rPr>
              <a:t>range</a:t>
            </a:r>
            <a:r>
              <a:rPr lang="en-US" sz="2000" dirty="0">
                <a:solidFill>
                  <a:schemeClr val="accent3"/>
                </a:solidFill>
              </a:rPr>
              <a:t> of values you could expect given your data</a:t>
            </a:r>
          </a:p>
        </p:txBody>
      </p:sp>
      <p:graphicFrame>
        <p:nvGraphicFramePr>
          <p:cNvPr id="20" name="Table 19">
            <a:extLst>
              <a:ext uri="{FF2B5EF4-FFF2-40B4-BE49-F238E27FC236}">
                <a16:creationId xmlns:a16="http://schemas.microsoft.com/office/drawing/2014/main" id="{BC474AF0-7E40-FA47-BE2C-8A715A76C1A1}"/>
              </a:ext>
            </a:extLst>
          </p:cNvPr>
          <p:cNvGraphicFramePr>
            <a:graphicFrameLocks noGrp="1"/>
          </p:cNvGraphicFramePr>
          <p:nvPr/>
        </p:nvGraphicFramePr>
        <p:xfrm>
          <a:off x="4318000" y="1247869"/>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r h="359102">
                <a:tc>
                  <a:txBody>
                    <a:bodyPr/>
                    <a:lstStyle/>
                    <a:p>
                      <a:endParaRPr lang="en-US" dirty="0"/>
                    </a:p>
                  </a:txBody>
                  <a:tcPr>
                    <a:solidFill>
                      <a:schemeClr val="accent2"/>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chemeClr val="tx2">
                        <a:lumMod val="50000"/>
                      </a:schemeClr>
                    </a:solidFill>
                  </a:tcPr>
                </a:tc>
                <a:extLst>
                  <a:ext uri="{0D108BD9-81ED-4DB2-BD59-A6C34878D82A}">
                    <a16:rowId xmlns:a16="http://schemas.microsoft.com/office/drawing/2014/main" val="4194766815"/>
                  </a:ext>
                </a:extLst>
              </a:tr>
              <a:tr h="359102">
                <a:tc>
                  <a:txBody>
                    <a:bodyPr/>
                    <a:lstStyle/>
                    <a:p>
                      <a:endParaRPr lang="en-US" dirty="0"/>
                    </a:p>
                  </a:txBody>
                  <a:tcPr>
                    <a:solidFill>
                      <a:srgbClr val="92D050"/>
                    </a:solidFill>
                  </a:tcPr>
                </a:tc>
                <a:extLst>
                  <a:ext uri="{0D108BD9-81ED-4DB2-BD59-A6C34878D82A}">
                    <a16:rowId xmlns:a16="http://schemas.microsoft.com/office/drawing/2014/main" val="1071936834"/>
                  </a:ext>
                </a:extLst>
              </a:tr>
            </a:tbl>
          </a:graphicData>
        </a:graphic>
      </p:graphicFrame>
      <p:sp>
        <p:nvSpPr>
          <p:cNvPr id="24" name="Right Arrow 23">
            <a:extLst>
              <a:ext uri="{FF2B5EF4-FFF2-40B4-BE49-F238E27FC236}">
                <a16:creationId xmlns:a16="http://schemas.microsoft.com/office/drawing/2014/main" id="{B3DA5AF3-A64B-3D45-9B8F-F539E0D58EAA}"/>
              </a:ext>
            </a:extLst>
          </p:cNvPr>
          <p:cNvSpPr/>
          <p:nvPr/>
        </p:nvSpPr>
        <p:spPr>
          <a:xfrm>
            <a:off x="5084420" y="2554953"/>
            <a:ext cx="307775" cy="2485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30" name="Table 29">
            <a:extLst>
              <a:ext uri="{FF2B5EF4-FFF2-40B4-BE49-F238E27FC236}">
                <a16:creationId xmlns:a16="http://schemas.microsoft.com/office/drawing/2014/main" id="{C79D0976-B121-8441-8BC4-FEA9CA749FC1}"/>
              </a:ext>
            </a:extLst>
          </p:cNvPr>
          <p:cNvGraphicFramePr>
            <a:graphicFrameLocks noGrp="1"/>
          </p:cNvGraphicFramePr>
          <p:nvPr/>
        </p:nvGraphicFramePr>
        <p:xfrm>
          <a:off x="5768947" y="1243278"/>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B1</a:t>
                      </a:r>
                    </a:p>
                  </a:txBody>
                  <a:tcPr>
                    <a:solidFill>
                      <a:srgbClr val="92D050"/>
                    </a:solidFill>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chemeClr val="accent1"/>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DD4"/>
                    </a:solidFill>
                  </a:tcPr>
                </a:tc>
                <a:extLst>
                  <a:ext uri="{0D108BD9-81ED-4DB2-BD59-A6C34878D82A}">
                    <a16:rowId xmlns:a16="http://schemas.microsoft.com/office/drawing/2014/main" val="45535006"/>
                  </a:ext>
                </a:extLst>
              </a:tr>
              <a:tr h="359102">
                <a:tc>
                  <a:txBody>
                    <a:bodyPr/>
                    <a:lstStyle/>
                    <a:p>
                      <a:endParaRPr lang="en-US" dirty="0"/>
                    </a:p>
                  </a:txBody>
                  <a:tcPr>
                    <a:solidFill>
                      <a:srgbClr val="00B0F0"/>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chemeClr val="tx2">
                        <a:lumMod val="50000"/>
                      </a:schemeClr>
                    </a:solidFill>
                  </a:tcPr>
                </a:tc>
                <a:extLst>
                  <a:ext uri="{0D108BD9-81ED-4DB2-BD59-A6C34878D82A}">
                    <a16:rowId xmlns:a16="http://schemas.microsoft.com/office/drawing/2014/main" val="4194766815"/>
                  </a:ext>
                </a:extLst>
              </a:tr>
              <a:tr h="359102">
                <a:tc>
                  <a:txBody>
                    <a:bodyPr/>
                    <a:lstStyle/>
                    <a:p>
                      <a:endParaRPr lang="en-US" dirty="0"/>
                    </a:p>
                  </a:txBody>
                  <a:tcPr>
                    <a:solidFill>
                      <a:srgbClr val="92D050"/>
                    </a:solidFill>
                  </a:tcPr>
                </a:tc>
                <a:extLst>
                  <a:ext uri="{0D108BD9-81ED-4DB2-BD59-A6C34878D82A}">
                    <a16:rowId xmlns:a16="http://schemas.microsoft.com/office/drawing/2014/main" val="1071936834"/>
                  </a:ext>
                </a:extLst>
              </a:tr>
            </a:tbl>
          </a:graphicData>
        </a:graphic>
      </p:graphicFrame>
      <p:graphicFrame>
        <p:nvGraphicFramePr>
          <p:cNvPr id="31" name="Table 30">
            <a:extLst>
              <a:ext uri="{FF2B5EF4-FFF2-40B4-BE49-F238E27FC236}">
                <a16:creationId xmlns:a16="http://schemas.microsoft.com/office/drawing/2014/main" id="{D72710FD-026C-F64C-B64C-C64BE059C79C}"/>
              </a:ext>
            </a:extLst>
          </p:cNvPr>
          <p:cNvGraphicFramePr>
            <a:graphicFrameLocks noGrp="1"/>
          </p:cNvGraphicFramePr>
          <p:nvPr/>
        </p:nvGraphicFramePr>
        <p:xfrm>
          <a:off x="6723912" y="1242814"/>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B2</a:t>
                      </a:r>
                    </a:p>
                  </a:txBody>
                  <a:tcPr>
                    <a:solidFill>
                      <a:srgbClr val="FFCDD4"/>
                    </a:solidFill>
                  </a:tcPr>
                </a:tc>
                <a:extLst>
                  <a:ext uri="{0D108BD9-81ED-4DB2-BD59-A6C34878D82A}">
                    <a16:rowId xmlns:a16="http://schemas.microsoft.com/office/drawing/2014/main" val="2478834437"/>
                  </a:ext>
                </a:extLst>
              </a:tr>
              <a:tr h="359102">
                <a:tc>
                  <a:txBody>
                    <a:bodyPr/>
                    <a:lstStyle/>
                    <a:p>
                      <a:endParaRPr lang="en-US" dirty="0"/>
                    </a:p>
                  </a:txBody>
                  <a:tcPr>
                    <a:solidFill>
                      <a:schemeClr val="bg2">
                        <a:lumMod val="5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00B0F0"/>
                    </a:solidFill>
                  </a:tcPr>
                </a:tc>
                <a:extLst>
                  <a:ext uri="{0D108BD9-81ED-4DB2-BD59-A6C34878D82A}">
                    <a16:rowId xmlns:a16="http://schemas.microsoft.com/office/drawing/2014/main" val="45535006"/>
                  </a:ext>
                </a:extLst>
              </a:tr>
              <a:tr h="359102">
                <a:tc>
                  <a:txBody>
                    <a:bodyPr/>
                    <a:lstStyle/>
                    <a:p>
                      <a:endParaRPr lang="en-US" dirty="0"/>
                    </a:p>
                  </a:txBody>
                  <a:tcPr>
                    <a:solidFill>
                      <a:schemeClr val="accent2"/>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rgbClr val="92D050"/>
                    </a:solidFill>
                  </a:tcPr>
                </a:tc>
                <a:extLst>
                  <a:ext uri="{0D108BD9-81ED-4DB2-BD59-A6C34878D82A}">
                    <a16:rowId xmlns:a16="http://schemas.microsoft.com/office/drawing/2014/main" val="4194766815"/>
                  </a:ext>
                </a:extLst>
              </a:tr>
              <a:tr h="359102">
                <a:tc>
                  <a:txBody>
                    <a:bodyPr/>
                    <a:lstStyle/>
                    <a:p>
                      <a:endParaRPr lang="en-US" dirty="0"/>
                    </a:p>
                  </a:txBody>
                  <a:tcPr>
                    <a:solidFill>
                      <a:srgbClr val="92D050"/>
                    </a:solidFill>
                  </a:tcPr>
                </a:tc>
                <a:extLst>
                  <a:ext uri="{0D108BD9-81ED-4DB2-BD59-A6C34878D82A}">
                    <a16:rowId xmlns:a16="http://schemas.microsoft.com/office/drawing/2014/main" val="1071936834"/>
                  </a:ext>
                </a:extLst>
              </a:tr>
            </a:tbl>
          </a:graphicData>
        </a:graphic>
      </p:graphicFrame>
      <p:graphicFrame>
        <p:nvGraphicFramePr>
          <p:cNvPr id="33" name="Table 32">
            <a:extLst>
              <a:ext uri="{FF2B5EF4-FFF2-40B4-BE49-F238E27FC236}">
                <a16:creationId xmlns:a16="http://schemas.microsoft.com/office/drawing/2014/main" id="{EFD0D8EB-A5F1-1C48-8480-05F49ED47544}"/>
              </a:ext>
            </a:extLst>
          </p:cNvPr>
          <p:cNvGraphicFramePr>
            <a:graphicFrameLocks noGrp="1"/>
          </p:cNvGraphicFramePr>
          <p:nvPr/>
        </p:nvGraphicFramePr>
        <p:xfrm>
          <a:off x="7610501" y="1250668"/>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B3</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chemeClr val="tx1">
                        <a:lumMod val="50000"/>
                        <a:lumOff val="50000"/>
                      </a:schemeClr>
                    </a:solidFill>
                  </a:tcPr>
                </a:tc>
                <a:extLst>
                  <a:ext uri="{0D108BD9-81ED-4DB2-BD59-A6C34878D82A}">
                    <a16:rowId xmlns:a16="http://schemas.microsoft.com/office/drawing/2014/main" val="45535006"/>
                  </a:ext>
                </a:extLst>
              </a:tr>
              <a:tr h="359102">
                <a:tc>
                  <a:txBody>
                    <a:bodyPr/>
                    <a:lstStyle/>
                    <a:p>
                      <a:endParaRPr lang="en-US" dirty="0"/>
                    </a:p>
                  </a:txBody>
                  <a:tcPr>
                    <a:solidFill>
                      <a:schemeClr val="tx1">
                        <a:lumMod val="50000"/>
                        <a:lumOff val="50000"/>
                      </a:schemeClr>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chemeClr val="tx2">
                        <a:lumMod val="50000"/>
                      </a:schemeClr>
                    </a:solidFill>
                  </a:tcPr>
                </a:tc>
                <a:extLst>
                  <a:ext uri="{0D108BD9-81ED-4DB2-BD59-A6C34878D82A}">
                    <a16:rowId xmlns:a16="http://schemas.microsoft.com/office/drawing/2014/main" val="4194766815"/>
                  </a:ext>
                </a:extLst>
              </a:tr>
              <a:tr h="359102">
                <a:tc>
                  <a:txBody>
                    <a:bodyPr/>
                    <a:lstStyle/>
                    <a:p>
                      <a:endParaRPr lang="en-US" dirty="0"/>
                    </a:p>
                  </a:txBody>
                  <a:tcPr>
                    <a:solidFill>
                      <a:srgbClr val="FFCDD4"/>
                    </a:solidFill>
                  </a:tcPr>
                </a:tc>
                <a:extLst>
                  <a:ext uri="{0D108BD9-81ED-4DB2-BD59-A6C34878D82A}">
                    <a16:rowId xmlns:a16="http://schemas.microsoft.com/office/drawing/2014/main" val="1071936834"/>
                  </a:ext>
                </a:extLst>
              </a:tr>
            </a:tbl>
          </a:graphicData>
        </a:graphic>
      </p:graphicFrame>
      <p:sp>
        <p:nvSpPr>
          <p:cNvPr id="2" name="TextBox 1">
            <a:extLst>
              <a:ext uri="{FF2B5EF4-FFF2-40B4-BE49-F238E27FC236}">
                <a16:creationId xmlns:a16="http://schemas.microsoft.com/office/drawing/2014/main" id="{7BECA936-34AB-2C48-9ED1-713F0D5963C6}"/>
              </a:ext>
            </a:extLst>
          </p:cNvPr>
          <p:cNvSpPr txBox="1"/>
          <p:nvPr/>
        </p:nvSpPr>
        <p:spPr>
          <a:xfrm>
            <a:off x="4213327" y="4221089"/>
            <a:ext cx="818707" cy="307777"/>
          </a:xfrm>
          <a:prstGeom prst="rect">
            <a:avLst/>
          </a:prstGeom>
          <a:noFill/>
        </p:spPr>
        <p:txBody>
          <a:bodyPr wrap="square" rtlCol="0">
            <a:spAutoFit/>
          </a:bodyPr>
          <a:lstStyle/>
          <a:p>
            <a:r>
              <a:rPr lang="en-US" dirty="0"/>
              <a:t>Avg </a:t>
            </a:r>
            <a:r>
              <a:rPr lang="en-US" baseline="-25000" dirty="0" err="1"/>
              <a:t>obs</a:t>
            </a:r>
            <a:endParaRPr lang="en-US" dirty="0"/>
          </a:p>
        </p:txBody>
      </p:sp>
      <p:sp>
        <p:nvSpPr>
          <p:cNvPr id="34" name="TextBox 33">
            <a:extLst>
              <a:ext uri="{FF2B5EF4-FFF2-40B4-BE49-F238E27FC236}">
                <a16:creationId xmlns:a16="http://schemas.microsoft.com/office/drawing/2014/main" id="{88E4692B-B800-C241-9C83-99768D72E145}"/>
              </a:ext>
            </a:extLst>
          </p:cNvPr>
          <p:cNvSpPr txBox="1"/>
          <p:nvPr/>
        </p:nvSpPr>
        <p:spPr>
          <a:xfrm>
            <a:off x="5656666" y="4221090"/>
            <a:ext cx="818707" cy="307777"/>
          </a:xfrm>
          <a:prstGeom prst="rect">
            <a:avLst/>
          </a:prstGeom>
          <a:noFill/>
        </p:spPr>
        <p:txBody>
          <a:bodyPr wrap="square" rtlCol="0">
            <a:spAutoFit/>
          </a:bodyPr>
          <a:lstStyle/>
          <a:p>
            <a:r>
              <a:rPr lang="en-US" dirty="0"/>
              <a:t>Avg </a:t>
            </a:r>
            <a:r>
              <a:rPr lang="en-US" baseline="-25000" dirty="0"/>
              <a:t>b1</a:t>
            </a:r>
            <a:endParaRPr lang="en-US" dirty="0"/>
          </a:p>
        </p:txBody>
      </p:sp>
      <p:sp>
        <p:nvSpPr>
          <p:cNvPr id="35" name="TextBox 34">
            <a:extLst>
              <a:ext uri="{FF2B5EF4-FFF2-40B4-BE49-F238E27FC236}">
                <a16:creationId xmlns:a16="http://schemas.microsoft.com/office/drawing/2014/main" id="{094B0A4B-8AD6-B140-A646-1A1F35FABCFF}"/>
              </a:ext>
            </a:extLst>
          </p:cNvPr>
          <p:cNvSpPr txBox="1"/>
          <p:nvPr/>
        </p:nvSpPr>
        <p:spPr>
          <a:xfrm>
            <a:off x="6644993" y="4208771"/>
            <a:ext cx="818707" cy="307777"/>
          </a:xfrm>
          <a:prstGeom prst="rect">
            <a:avLst/>
          </a:prstGeom>
          <a:noFill/>
        </p:spPr>
        <p:txBody>
          <a:bodyPr wrap="square" rtlCol="0">
            <a:spAutoFit/>
          </a:bodyPr>
          <a:lstStyle/>
          <a:p>
            <a:r>
              <a:rPr lang="en-US" dirty="0"/>
              <a:t>Avg </a:t>
            </a:r>
            <a:r>
              <a:rPr lang="en-US" baseline="-25000" dirty="0"/>
              <a:t>b2</a:t>
            </a:r>
            <a:endParaRPr lang="en-US" dirty="0"/>
          </a:p>
        </p:txBody>
      </p:sp>
      <p:sp>
        <p:nvSpPr>
          <p:cNvPr id="36" name="TextBox 35">
            <a:extLst>
              <a:ext uri="{FF2B5EF4-FFF2-40B4-BE49-F238E27FC236}">
                <a16:creationId xmlns:a16="http://schemas.microsoft.com/office/drawing/2014/main" id="{9B07A8A7-062D-FE43-97DD-7CF368FA220C}"/>
              </a:ext>
            </a:extLst>
          </p:cNvPr>
          <p:cNvSpPr txBox="1"/>
          <p:nvPr/>
        </p:nvSpPr>
        <p:spPr>
          <a:xfrm>
            <a:off x="7562328" y="4209152"/>
            <a:ext cx="818707" cy="307777"/>
          </a:xfrm>
          <a:prstGeom prst="rect">
            <a:avLst/>
          </a:prstGeom>
          <a:noFill/>
        </p:spPr>
        <p:txBody>
          <a:bodyPr wrap="square" rtlCol="0">
            <a:spAutoFit/>
          </a:bodyPr>
          <a:lstStyle/>
          <a:p>
            <a:r>
              <a:rPr lang="en-US" dirty="0"/>
              <a:t>Avg </a:t>
            </a:r>
            <a:r>
              <a:rPr lang="en-US" baseline="-25000" dirty="0"/>
              <a:t>b3</a:t>
            </a:r>
            <a:endParaRPr lang="en-US" dirty="0"/>
          </a:p>
        </p:txBody>
      </p:sp>
    </p:spTree>
    <p:extLst>
      <p:ext uri="{BB962C8B-B14F-4D97-AF65-F5344CB8AC3E}">
        <p14:creationId xmlns:p14="http://schemas.microsoft.com/office/powerpoint/2010/main" val="3853765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35"/>
          <p:cNvSpPr txBox="1">
            <a:spLocks noGrp="1"/>
          </p:cNvSpPr>
          <p:nvPr>
            <p:ph type="title" idx="4294967295"/>
          </p:nvPr>
        </p:nvSpPr>
        <p:spPr>
          <a:xfrm>
            <a:off x="0" y="1306513"/>
            <a:ext cx="6896100" cy="25304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Analysis of Variance</a:t>
            </a:r>
            <a:endParaRPr dirty="0"/>
          </a:p>
        </p:txBody>
      </p:sp>
    </p:spTree>
    <p:extLst>
      <p:ext uri="{BB962C8B-B14F-4D97-AF65-F5344CB8AC3E}">
        <p14:creationId xmlns:p14="http://schemas.microsoft.com/office/powerpoint/2010/main" val="8430452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Analysis of Variance is a linear model to test if there is a difference between two or more means (i.e., groups sometimes called levels)</a:t>
            </a:r>
          </a:p>
          <a:p>
            <a:pPr algn="l">
              <a:lnSpc>
                <a:spcPct val="150000"/>
              </a:lnSpc>
            </a:pPr>
            <a:r>
              <a:rPr lang="en-US" sz="2000" dirty="0"/>
              <a:t>Let us start with a one-way ANOVA</a:t>
            </a:r>
          </a:p>
        </p:txBody>
      </p:sp>
    </p:spTree>
    <p:extLst>
      <p:ext uri="{BB962C8B-B14F-4D97-AF65-F5344CB8AC3E}">
        <p14:creationId xmlns:p14="http://schemas.microsoft.com/office/powerpoint/2010/main" val="761363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p:nvPr>
        </p:nvSpPr>
        <p:spPr>
          <a:xfrm>
            <a:off x="504217" y="2150850"/>
            <a:ext cx="8135565" cy="841800"/>
          </a:xfrm>
        </p:spPr>
        <p:txBody>
          <a:bodyPr/>
          <a:lstStyle/>
          <a:p>
            <a:r>
              <a:rPr lang="en" sz="2400" dirty="0">
                <a:solidFill>
                  <a:srgbClr val="FF7E79"/>
                </a:solidFill>
              </a:rPr>
              <a:t>Descriptive</a:t>
            </a:r>
            <a:r>
              <a:rPr lang="en" sz="2400" dirty="0"/>
              <a:t> stats aims to describe data’s distribution by  central tendency (location in a plane) and dispersion (spread) around the location</a:t>
            </a:r>
            <a:endParaRPr lang="en-US" sz="2400" dirty="0"/>
          </a:p>
        </p:txBody>
      </p:sp>
    </p:spTree>
    <p:extLst>
      <p:ext uri="{BB962C8B-B14F-4D97-AF65-F5344CB8AC3E}">
        <p14:creationId xmlns:p14="http://schemas.microsoft.com/office/powerpoint/2010/main" val="1375600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One-way ANOVA (i.e., one FACTOR)</a:t>
            </a:r>
          </a:p>
          <a:p>
            <a:pPr algn="l">
              <a:lnSpc>
                <a:spcPct val="150000"/>
              </a:lnSpc>
            </a:pPr>
            <a:r>
              <a:rPr lang="en-US" sz="2000" dirty="0"/>
              <a:t>	Test the difference between groups (levels). It answers the question:</a:t>
            </a:r>
          </a:p>
          <a:p>
            <a:pPr algn="l">
              <a:lnSpc>
                <a:spcPct val="150000"/>
              </a:lnSpc>
            </a:pPr>
            <a:r>
              <a:rPr lang="en-US" sz="2000" dirty="0"/>
              <a:t>Are the group means spread out much more than what you’d expect if you had sampled all the groups from the same distribution?</a:t>
            </a:r>
          </a:p>
          <a:p>
            <a:pPr algn="l">
              <a:lnSpc>
                <a:spcPct val="150000"/>
              </a:lnSpc>
            </a:pPr>
            <a:r>
              <a:rPr lang="en-US" sz="2000" dirty="0"/>
              <a:t> </a:t>
            </a:r>
          </a:p>
        </p:txBody>
      </p:sp>
    </p:spTree>
    <p:extLst>
      <p:ext uri="{BB962C8B-B14F-4D97-AF65-F5344CB8AC3E}">
        <p14:creationId xmlns:p14="http://schemas.microsoft.com/office/powerpoint/2010/main" val="25452935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mc:AlternateContent xmlns:mc="http://schemas.openxmlformats.org/markup-compatibility/2006" xmlns:a14="http://schemas.microsoft.com/office/drawing/2010/main">
        <mc:Choice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Are the group means spread out much more than what you’d expect if you had sampled all the groups from the same distribution?</a:t>
                </a:r>
              </a:p>
              <a:p>
                <a:pPr algn="l">
                  <a:lnSpc>
                    <a:spcPct val="150000"/>
                  </a:lnSpc>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2</m:t>
                        </m:r>
                      </m:sub>
                    </m:sSub>
                    <m:r>
                      <a:rPr lang="en-US" sz="2000" i="1">
                        <a:latin typeface="Cambria Math" panose="02040503050406030204" pitchFamily="18" charset="0"/>
                      </a:rPr>
                      <m:t> =</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3</m:t>
                        </m:r>
                      </m:sub>
                    </m:sSub>
                    <m:r>
                      <a:rPr lang="en-US" sz="2000" i="1">
                        <a:latin typeface="Cambria Math" panose="02040503050406030204" pitchFamily="18" charset="0"/>
                      </a:rPr>
                      <m:t> </m:t>
                    </m:r>
                  </m:oMath>
                </a14:m>
                <a:r>
                  <a:rPr lang="en-US" sz="2000" dirty="0"/>
                  <a:t>= </a:t>
                </a:r>
                <a14:m>
                  <m:oMath xmlns:m="http://schemas.openxmlformats.org/officeDocument/2006/math">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𝑛</m:t>
                        </m:r>
                      </m:sub>
                    </m:sSub>
                    <m:r>
                      <a:rPr lang="en-US" sz="2000" i="1">
                        <a:latin typeface="Cambria Math" panose="02040503050406030204" pitchFamily="18" charset="0"/>
                      </a:rPr>
                      <m:t> </m:t>
                    </m:r>
                    <m:r>
                      <a:rPr lang="en-US" sz="2000">
                        <a:latin typeface="Cambria Math" panose="02040503050406030204" pitchFamily="18" charset="0"/>
                      </a:rPr>
                      <m:t> |</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2</m:t>
                        </m:r>
                      </m:sub>
                    </m:sSub>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𝑛</m:t>
                        </m:r>
                      </m:sub>
                    </m:sSub>
                  </m:oMath>
                </a14:m>
                <a:endParaRPr lang="en-US" sz="2000" dirty="0"/>
              </a:p>
            </p:txBody>
          </p:sp>
        </mc:Choice>
        <mc:Fallback xmlns="">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868950" y="1074836"/>
                <a:ext cx="7406100" cy="3209700"/>
              </a:xfrm>
              <a:prstGeom prst="rect">
                <a:avLst/>
              </a:prstGeom>
              <a:blipFill>
                <a:blip r:embed="rId3"/>
                <a:stretch>
                  <a:fillRect r="-137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200225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Assumptions of a One-way ANOVA:</a:t>
            </a:r>
          </a:p>
          <a:p>
            <a:pPr algn="l">
              <a:lnSpc>
                <a:spcPct val="150000"/>
              </a:lnSpc>
            </a:pPr>
            <a:r>
              <a:rPr lang="en-US" sz="2000" dirty="0"/>
              <a:t>	Normality of data</a:t>
            </a:r>
          </a:p>
          <a:p>
            <a:pPr algn="l">
              <a:lnSpc>
                <a:spcPct val="150000"/>
              </a:lnSpc>
            </a:pPr>
            <a:r>
              <a:rPr lang="en-US" sz="2000" dirty="0"/>
              <a:t>	Homogeneity of variances </a:t>
            </a:r>
            <a:r>
              <a:rPr lang="en-US" sz="1200" dirty="0"/>
              <a:t>(all variances are born equal)</a:t>
            </a:r>
          </a:p>
          <a:p>
            <a:pPr algn="l">
              <a:lnSpc>
                <a:spcPct val="150000"/>
              </a:lnSpc>
            </a:pPr>
            <a:r>
              <a:rPr lang="en-US" sz="2000" dirty="0"/>
              <a:t>	Independent samples </a:t>
            </a:r>
          </a:p>
          <a:p>
            <a:pPr algn="l">
              <a:lnSpc>
                <a:spcPct val="150000"/>
              </a:lnSpc>
            </a:pPr>
            <a:r>
              <a:rPr lang="en-US" sz="2000" dirty="0"/>
              <a:t>	</a:t>
            </a:r>
          </a:p>
        </p:txBody>
      </p:sp>
    </p:spTree>
    <p:extLst>
      <p:ext uri="{BB962C8B-B14F-4D97-AF65-F5344CB8AC3E}">
        <p14:creationId xmlns:p14="http://schemas.microsoft.com/office/powerpoint/2010/main" val="4235341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	</a:t>
            </a:r>
            <a:r>
              <a:rPr lang="en-US" sz="2000" b="1" dirty="0"/>
              <a:t>Normality of data</a:t>
            </a:r>
          </a:p>
          <a:p>
            <a:pPr algn="l">
              <a:lnSpc>
                <a:spcPct val="150000"/>
              </a:lnSpc>
            </a:pPr>
            <a:r>
              <a:rPr lang="en-US" sz="2000" dirty="0"/>
              <a:t>	Can test this by visualizing your data / residuals (see regression) or by a Shapiro-Wilk test</a:t>
            </a:r>
          </a:p>
          <a:p>
            <a:pPr algn="l">
              <a:lnSpc>
                <a:spcPct val="150000"/>
              </a:lnSpc>
            </a:pPr>
            <a:endParaRPr lang="en-US" sz="2000" dirty="0"/>
          </a:p>
        </p:txBody>
      </p:sp>
    </p:spTree>
    <p:extLst>
      <p:ext uri="{BB962C8B-B14F-4D97-AF65-F5344CB8AC3E}">
        <p14:creationId xmlns:p14="http://schemas.microsoft.com/office/powerpoint/2010/main" val="1074055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	</a:t>
            </a:r>
            <a:r>
              <a:rPr lang="en-US" sz="2000" b="1" dirty="0"/>
              <a:t>Homogeneity of variances </a:t>
            </a:r>
            <a:endParaRPr lang="en-US" sz="1200" b="1" dirty="0"/>
          </a:p>
          <a:p>
            <a:pPr algn="l">
              <a:lnSpc>
                <a:spcPct val="150000"/>
              </a:lnSpc>
            </a:pPr>
            <a:r>
              <a:rPr lang="en-US" sz="2000" dirty="0"/>
              <a:t>Also called homoscedasticity can be assessed visually or with a Bartlett test </a:t>
            </a:r>
            <a:r>
              <a:rPr lang="en-CA" sz="2000" dirty="0"/>
              <a:t> (see code) </a:t>
            </a:r>
          </a:p>
          <a:p>
            <a:pPr algn="l">
              <a:lnSpc>
                <a:spcPct val="150000"/>
              </a:lnSpc>
            </a:pPr>
            <a:r>
              <a:rPr lang="en-CA" sz="2000" dirty="0"/>
              <a:t>This is a more ’serious’ assumption to break when running an ANOVA</a:t>
            </a:r>
            <a:endParaRPr lang="en-US" sz="2000" dirty="0"/>
          </a:p>
        </p:txBody>
      </p:sp>
    </p:spTree>
    <p:extLst>
      <p:ext uri="{BB962C8B-B14F-4D97-AF65-F5344CB8AC3E}">
        <p14:creationId xmlns:p14="http://schemas.microsoft.com/office/powerpoint/2010/main" val="8635727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	</a:t>
            </a:r>
            <a:r>
              <a:rPr lang="en-US" sz="2000" b="1" dirty="0"/>
              <a:t>Independence </a:t>
            </a:r>
            <a:endParaRPr lang="en-US" sz="1200" b="1" dirty="0"/>
          </a:p>
          <a:p>
            <a:pPr algn="l">
              <a:lnSpc>
                <a:spcPct val="150000"/>
              </a:lnSpc>
            </a:pPr>
            <a:r>
              <a:rPr lang="en-US" sz="2000" dirty="0"/>
              <a:t>We assume our observations are independent of one another. This may be broken when the observations are taken from the same subject (repeated measures) or when dependent variables are correlated (see regressions) </a:t>
            </a:r>
          </a:p>
        </p:txBody>
      </p:sp>
    </p:spTree>
    <p:extLst>
      <p:ext uri="{BB962C8B-B14F-4D97-AF65-F5344CB8AC3E}">
        <p14:creationId xmlns:p14="http://schemas.microsoft.com/office/powerpoint/2010/main" val="24929631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mc:AlternateContent xmlns:mc="http://schemas.openxmlformats.org/markup-compatibility/2006" xmlns:a14="http://schemas.microsoft.com/office/drawing/2010/main">
        <mc:Choice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We test the significance of an ANOVA with an F test:</a:t>
                </a:r>
              </a:p>
              <a:p>
                <a:pPr algn="l">
                  <a:lnSpc>
                    <a:spcPct val="150000"/>
                  </a:lnSpc>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𝐹</m:t>
                      </m:r>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𝐵𝑒𝑡𝑤𝑒𝑒𝑛</m:t>
                          </m:r>
                          <m:r>
                            <a:rPr lang="en-US" sz="2000" i="1">
                              <a:latin typeface="Cambria Math" panose="02040503050406030204" pitchFamily="18" charset="0"/>
                            </a:rPr>
                            <m:t> </m:t>
                          </m:r>
                          <m:r>
                            <a:rPr lang="en-US" sz="2000" i="1">
                              <a:latin typeface="Cambria Math" panose="02040503050406030204" pitchFamily="18" charset="0"/>
                            </a:rPr>
                            <m:t>𝑔𝑟𝑜𝑢𝑝</m:t>
                          </m:r>
                          <m:r>
                            <a:rPr lang="en-US" sz="2000" i="1">
                              <a:latin typeface="Cambria Math" panose="02040503050406030204" pitchFamily="18" charset="0"/>
                            </a:rPr>
                            <m:t> </m:t>
                          </m:r>
                          <m:r>
                            <a:rPr lang="en-US" sz="2000" i="1">
                              <a:latin typeface="Cambria Math" panose="02040503050406030204" pitchFamily="18" charset="0"/>
                            </a:rPr>
                            <m:t>𝑣𝑎𝑟𝑖𝑎𝑛𝑐𝑒</m:t>
                          </m:r>
                        </m:num>
                        <m:den>
                          <m:r>
                            <a:rPr lang="en-US" sz="2000" i="1">
                              <a:latin typeface="Cambria Math" panose="02040503050406030204" pitchFamily="18" charset="0"/>
                            </a:rPr>
                            <m:t>𝑊𝑖𝑡h𝑖𝑛</m:t>
                          </m:r>
                          <m:r>
                            <a:rPr lang="en-US" sz="2000" i="1">
                              <a:latin typeface="Cambria Math" panose="02040503050406030204" pitchFamily="18" charset="0"/>
                            </a:rPr>
                            <m:t> </m:t>
                          </m:r>
                          <m:r>
                            <a:rPr lang="en-US" sz="2000" i="1">
                              <a:latin typeface="Cambria Math" panose="02040503050406030204" pitchFamily="18" charset="0"/>
                            </a:rPr>
                            <m:t>𝑔𝑟𝑜𝑢𝑝</m:t>
                          </m:r>
                          <m:r>
                            <a:rPr lang="en-US" sz="2000" i="1">
                              <a:latin typeface="Cambria Math" panose="02040503050406030204" pitchFamily="18" charset="0"/>
                            </a:rPr>
                            <m:t> </m:t>
                          </m:r>
                          <m:r>
                            <a:rPr lang="en-US" sz="2000" i="1">
                              <a:latin typeface="Cambria Math" panose="02040503050406030204" pitchFamily="18" charset="0"/>
                            </a:rPr>
                            <m:t>𝑣𝑎𝑟𝑖𝑎𝑛𝑐𝑒</m:t>
                          </m:r>
                          <m:r>
                            <a:rPr lang="en-US" sz="2000" i="1">
                              <a:latin typeface="Cambria Math" panose="02040503050406030204" pitchFamily="18" charset="0"/>
                            </a:rPr>
                            <m:t> </m:t>
                          </m:r>
                        </m:den>
                      </m:f>
                    </m:oMath>
                  </m:oMathPara>
                </a14:m>
                <a:endParaRPr lang="en-US" sz="2000" dirty="0"/>
              </a:p>
              <a:p>
                <a:pPr algn="l">
                  <a:lnSpc>
                    <a:spcPct val="150000"/>
                  </a:lnSpc>
                </a:pPr>
                <a:r>
                  <a:rPr lang="en-US" sz="2000" dirty="0"/>
                  <a:t>We asses each using Sum of squares (i.e., SS) weighted by the number of observations (i.e., n) in each group </a:t>
                </a:r>
              </a:p>
              <a:p>
                <a:pPr algn="l">
                  <a:lnSpc>
                    <a:spcPct val="150000"/>
                  </a:lnSpc>
                </a:pPr>
                <a:r>
                  <a:rPr lang="en-US" sz="2000" dirty="0"/>
                  <a:t>	</a:t>
                </a:r>
              </a:p>
            </p:txBody>
          </p:sp>
        </mc:Choice>
        <mc:Fallback xmlns="">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868950" y="1074836"/>
                <a:ext cx="7406100" cy="3209700"/>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071236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Between-group SS</a:t>
            </a:r>
          </a:p>
          <a:p>
            <a:pPr algn="l">
              <a:lnSpc>
                <a:spcPct val="150000"/>
              </a:lnSpc>
            </a:pPr>
            <a:r>
              <a:rPr lang="en-US" sz="2000" dirty="0"/>
              <a:t>	How spread apart are your group means</a:t>
            </a:r>
          </a:p>
          <a:p>
            <a:pPr algn="l">
              <a:lnSpc>
                <a:spcPct val="150000"/>
              </a:lnSpc>
            </a:pPr>
            <a:r>
              <a:rPr lang="en-US" sz="2000" dirty="0"/>
              <a:t>Within-group SS</a:t>
            </a:r>
          </a:p>
          <a:p>
            <a:pPr algn="l">
              <a:lnSpc>
                <a:spcPct val="150000"/>
              </a:lnSpc>
            </a:pPr>
            <a:r>
              <a:rPr lang="en-US" sz="2000" dirty="0"/>
              <a:t>	How spread apart is each distribution </a:t>
            </a:r>
          </a:p>
          <a:p>
            <a:pPr algn="l">
              <a:lnSpc>
                <a:spcPct val="150000"/>
              </a:lnSpc>
            </a:pPr>
            <a:endParaRPr lang="en-US" sz="2000" dirty="0"/>
          </a:p>
          <a:p>
            <a:pPr algn="l">
              <a:lnSpc>
                <a:spcPct val="150000"/>
              </a:lnSpc>
            </a:pPr>
            <a:r>
              <a:rPr lang="en-US" sz="2000" dirty="0"/>
              <a:t>*** Note we always normalize these by their degrees of freedom</a:t>
            </a:r>
          </a:p>
          <a:p>
            <a:pPr algn="l">
              <a:lnSpc>
                <a:spcPct val="150000"/>
              </a:lnSpc>
            </a:pPr>
            <a:r>
              <a:rPr lang="en-US" sz="2000" dirty="0"/>
              <a:t>*** See code for visual depiction of an example with three means </a:t>
            </a:r>
          </a:p>
        </p:txBody>
      </p:sp>
    </p:spTree>
    <p:extLst>
      <p:ext uri="{BB962C8B-B14F-4D97-AF65-F5344CB8AC3E}">
        <p14:creationId xmlns:p14="http://schemas.microsoft.com/office/powerpoint/2010/main" val="38993538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How is a One-way ANOVA different from a t-test:</a:t>
            </a:r>
          </a:p>
          <a:p>
            <a:pPr algn="l">
              <a:lnSpc>
                <a:spcPct val="150000"/>
              </a:lnSpc>
            </a:pPr>
            <a:r>
              <a:rPr lang="en-US" sz="2000" dirty="0"/>
              <a:t>	T-tests are used to test the difference between TWO means whereas ANOVAs test the difference between two or more means</a:t>
            </a:r>
          </a:p>
        </p:txBody>
      </p:sp>
    </p:spTree>
    <p:extLst>
      <p:ext uri="{BB962C8B-B14F-4D97-AF65-F5344CB8AC3E}">
        <p14:creationId xmlns:p14="http://schemas.microsoft.com/office/powerpoint/2010/main" val="24403045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How is a One-way ANOVA different from a t-test:</a:t>
            </a:r>
          </a:p>
          <a:p>
            <a:pPr algn="l">
              <a:lnSpc>
                <a:spcPct val="150000"/>
              </a:lnSpc>
            </a:pPr>
            <a:r>
              <a:rPr lang="en-US" sz="2000" dirty="0"/>
              <a:t>	They both test slightly different questions: t-tests tells you if TWO means are different whereas an ANOVA will tell you if there are mean differences but NOT WHICH means are different 	</a:t>
            </a:r>
          </a:p>
        </p:txBody>
      </p:sp>
    </p:spTree>
    <p:extLst>
      <p:ext uri="{BB962C8B-B14F-4D97-AF65-F5344CB8AC3E}">
        <p14:creationId xmlns:p14="http://schemas.microsoft.com/office/powerpoint/2010/main" val="3940413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Central tendency </a:t>
            </a:r>
            <a:endParaRPr dirty="0"/>
          </a:p>
        </p:txBody>
      </p:sp>
      <p:sp>
        <p:nvSpPr>
          <p:cNvPr id="2" name="TextBox 1">
            <a:extLst>
              <a:ext uri="{FF2B5EF4-FFF2-40B4-BE49-F238E27FC236}">
                <a16:creationId xmlns:a16="http://schemas.microsoft.com/office/drawing/2014/main" id="{C788D064-13B8-0B48-87EB-6FCCFF77FF33}"/>
              </a:ext>
            </a:extLst>
          </p:cNvPr>
          <p:cNvSpPr txBox="1"/>
          <p:nvPr/>
        </p:nvSpPr>
        <p:spPr>
          <a:xfrm>
            <a:off x="822960" y="1602254"/>
            <a:ext cx="7796254" cy="3170099"/>
          </a:xfrm>
          <a:prstGeom prst="rect">
            <a:avLst/>
          </a:prstGeom>
          <a:noFill/>
        </p:spPr>
        <p:txBody>
          <a:bodyPr wrap="square" rtlCol="0">
            <a:spAutoFit/>
          </a:bodyPr>
          <a:lstStyle/>
          <a:p>
            <a:pPr marL="342900" indent="-342900">
              <a:buClr>
                <a:srgbClr val="FF7E79"/>
              </a:buClr>
              <a:buFont typeface=".Apple Color Emoji UI"/>
              <a:buChar char="⭐️"/>
            </a:pPr>
            <a:r>
              <a:rPr lang="en-US" sz="2000" dirty="0">
                <a:solidFill>
                  <a:srgbClr val="FF7E79"/>
                </a:solidFill>
              </a:rPr>
              <a:t>Mean</a:t>
            </a:r>
            <a:r>
              <a:rPr lang="en-US" sz="2000" dirty="0">
                <a:solidFill>
                  <a:schemeClr val="bg2"/>
                </a:solidFill>
              </a:rPr>
              <a:t> : the arithmetic average </a:t>
            </a:r>
            <a:endParaRPr lang="en-US" sz="2000" dirty="0">
              <a:solidFill>
                <a:srgbClr val="FF7E79"/>
              </a:solidFill>
            </a:endParaRPr>
          </a:p>
          <a:p>
            <a:pPr marL="342900" indent="-342900">
              <a:buClr>
                <a:srgbClr val="FF7E79"/>
              </a:buClr>
              <a:buFont typeface=".Apple Color Emoji UI"/>
              <a:buChar char="⭐️"/>
            </a:pPr>
            <a:endParaRPr lang="en-US" sz="2000" dirty="0"/>
          </a:p>
          <a:p>
            <a:pPr marL="342900" indent="-342900">
              <a:buClr>
                <a:srgbClr val="FF7E79"/>
              </a:buClr>
              <a:buFont typeface=".Apple Color Emoji UI"/>
              <a:buChar char="⭐️"/>
            </a:pPr>
            <a:r>
              <a:rPr lang="en-US" sz="2000" dirty="0">
                <a:solidFill>
                  <a:srgbClr val="FF7E79"/>
                </a:solidFill>
              </a:rPr>
              <a:t>Median</a:t>
            </a:r>
            <a:r>
              <a:rPr lang="en-US" sz="2000" dirty="0">
                <a:solidFill>
                  <a:schemeClr val="bg2"/>
                </a:solidFill>
              </a:rPr>
              <a:t>: the middle value of array</a:t>
            </a:r>
          </a:p>
          <a:p>
            <a:pPr marL="342900" indent="-342900">
              <a:buClr>
                <a:srgbClr val="FF7E79"/>
              </a:buClr>
              <a:buFont typeface=".Apple Color Emoji UI"/>
              <a:buChar char="⭐️"/>
            </a:pPr>
            <a:endParaRPr lang="en-US" sz="2000" dirty="0"/>
          </a:p>
          <a:p>
            <a:pPr marL="342900" indent="-342900">
              <a:buClr>
                <a:srgbClr val="FF7E79"/>
              </a:buClr>
              <a:buFont typeface=".Apple Color Emoji UI"/>
              <a:buChar char="⭐️"/>
            </a:pPr>
            <a:r>
              <a:rPr lang="en-US" sz="2000" dirty="0">
                <a:solidFill>
                  <a:srgbClr val="FF7E79"/>
                </a:solidFill>
              </a:rPr>
              <a:t>Mode</a:t>
            </a:r>
            <a:r>
              <a:rPr lang="en-US" sz="2000" dirty="0">
                <a:solidFill>
                  <a:schemeClr val="bg2"/>
                </a:solidFill>
              </a:rPr>
              <a:t>: Most common value of array</a:t>
            </a:r>
          </a:p>
          <a:p>
            <a:pPr marL="342900" indent="-342900">
              <a:buClr>
                <a:srgbClr val="FF7E79"/>
              </a:buClr>
              <a:buFont typeface=".Apple Color Emoji UI"/>
              <a:buChar char="⭐️"/>
            </a:pPr>
            <a:endParaRPr lang="en-US" sz="2000" dirty="0">
              <a:solidFill>
                <a:schemeClr val="bg2"/>
              </a:solidFill>
            </a:endParaRPr>
          </a:p>
          <a:p>
            <a:pPr marL="342900" indent="-342900">
              <a:buClr>
                <a:srgbClr val="FF7E79"/>
              </a:buClr>
              <a:buFont typeface=".Apple Color Emoji UI"/>
              <a:buChar char="⭐️"/>
            </a:pPr>
            <a:endParaRPr lang="en-US" sz="2000" dirty="0">
              <a:solidFill>
                <a:schemeClr val="bg2"/>
              </a:solidFill>
            </a:endParaRPr>
          </a:p>
          <a:p>
            <a:pPr>
              <a:buClr>
                <a:srgbClr val="FF7E79"/>
              </a:buClr>
            </a:pPr>
            <a:r>
              <a:rPr lang="en-US" sz="2000" dirty="0">
                <a:solidFill>
                  <a:schemeClr val="bg2"/>
                </a:solidFill>
              </a:rPr>
              <a:t>Note: some descriptive stats have associated functions in basic R e.g., </a:t>
            </a:r>
            <a:r>
              <a:rPr lang="en-US" sz="2000" dirty="0" err="1">
                <a:solidFill>
                  <a:schemeClr val="bg2"/>
                </a:solidFill>
              </a:rPr>
              <a:t>rowMeans</a:t>
            </a:r>
            <a:r>
              <a:rPr lang="en-US" sz="2000" dirty="0">
                <a:solidFill>
                  <a:schemeClr val="bg2"/>
                </a:solidFill>
              </a:rPr>
              <a:t>() see code</a:t>
            </a:r>
          </a:p>
          <a:p>
            <a:pPr marL="342900" indent="-342900">
              <a:buClr>
                <a:srgbClr val="FF7E79"/>
              </a:buClr>
              <a:buFont typeface=".Apple Color Emoji UI"/>
              <a:buChar char="⭐️"/>
            </a:pPr>
            <a:endParaRPr lang="en-US" sz="2000" dirty="0"/>
          </a:p>
        </p:txBody>
      </p:sp>
    </p:spTree>
    <p:extLst>
      <p:ext uri="{BB962C8B-B14F-4D97-AF65-F5344CB8AC3E}">
        <p14:creationId xmlns:p14="http://schemas.microsoft.com/office/powerpoint/2010/main" val="42637483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The ANOVA can be generalized to test multiple dependent variables like the Two-way ANOVA</a:t>
            </a:r>
          </a:p>
          <a:p>
            <a:pPr algn="l">
              <a:lnSpc>
                <a:spcPct val="150000"/>
              </a:lnSpc>
            </a:pPr>
            <a:r>
              <a:rPr lang="en-US" sz="2000" dirty="0"/>
              <a:t>With multiple factors / DV you can test interactions in what we call a ‘crossed’ model where every group A co-occurs with every group B</a:t>
            </a:r>
          </a:p>
        </p:txBody>
      </p:sp>
    </p:spTree>
    <p:extLst>
      <p:ext uri="{BB962C8B-B14F-4D97-AF65-F5344CB8AC3E}">
        <p14:creationId xmlns:p14="http://schemas.microsoft.com/office/powerpoint/2010/main" val="38250237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p>
        </p:txBody>
      </p:sp>
      <p:sp>
        <p:nvSpPr>
          <p:cNvPr id="4" name="Google Shape;1018;p40">
            <a:extLst>
              <a:ext uri="{FF2B5EF4-FFF2-40B4-BE49-F238E27FC236}">
                <a16:creationId xmlns:a16="http://schemas.microsoft.com/office/drawing/2014/main" id="{B5C251E4-5FA6-8D40-AFAA-FA49EAF02DCB}"/>
              </a:ext>
            </a:extLst>
          </p:cNvPr>
          <p:cNvSpPr/>
          <p:nvPr/>
        </p:nvSpPr>
        <p:spPr>
          <a:xfrm>
            <a:off x="7402834" y="1880679"/>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roup 4">
            <a:extLst>
              <a:ext uri="{FF2B5EF4-FFF2-40B4-BE49-F238E27FC236}">
                <a16:creationId xmlns:a16="http://schemas.microsoft.com/office/drawing/2014/main" id="{F70F9F86-392E-9B41-A4C0-0955D79513F9}"/>
              </a:ext>
            </a:extLst>
          </p:cNvPr>
          <p:cNvGrpSpPr/>
          <p:nvPr/>
        </p:nvGrpSpPr>
        <p:grpSpPr>
          <a:xfrm>
            <a:off x="2650738" y="2378859"/>
            <a:ext cx="4672843" cy="1838859"/>
            <a:chOff x="3131617" y="2329606"/>
            <a:chExt cx="5299258" cy="1672156"/>
          </a:xfrm>
        </p:grpSpPr>
        <p:sp>
          <p:nvSpPr>
            <p:cNvPr id="6" name="Rectangle 5">
              <a:extLst>
                <a:ext uri="{FF2B5EF4-FFF2-40B4-BE49-F238E27FC236}">
                  <a16:creationId xmlns:a16="http://schemas.microsoft.com/office/drawing/2014/main" id="{87B5224A-FA03-6D49-AA37-A943973A06C0}"/>
                </a:ext>
              </a:extLst>
            </p:cNvPr>
            <p:cNvSpPr/>
            <p:nvPr/>
          </p:nvSpPr>
          <p:spPr>
            <a:xfrm>
              <a:off x="3131618" y="2338599"/>
              <a:ext cx="1764064" cy="825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Mariah</a:t>
              </a:r>
            </a:p>
            <a:p>
              <a:pPr algn="ctr"/>
              <a:r>
                <a:rPr lang="en-US" dirty="0">
                  <a:solidFill>
                    <a:schemeClr val="tx1"/>
                  </a:solidFill>
                </a:rPr>
                <a:t>Halloween</a:t>
              </a:r>
            </a:p>
          </p:txBody>
        </p:sp>
        <p:sp>
          <p:nvSpPr>
            <p:cNvPr id="7" name="Rectangle 6">
              <a:extLst>
                <a:ext uri="{FF2B5EF4-FFF2-40B4-BE49-F238E27FC236}">
                  <a16:creationId xmlns:a16="http://schemas.microsoft.com/office/drawing/2014/main" id="{10581191-E590-F34C-BB7F-07BBBBBD62D5}"/>
                </a:ext>
              </a:extLst>
            </p:cNvPr>
            <p:cNvSpPr/>
            <p:nvPr/>
          </p:nvSpPr>
          <p:spPr>
            <a:xfrm>
              <a:off x="4895681" y="3171405"/>
              <a:ext cx="1764063" cy="825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Jlo</a:t>
              </a:r>
              <a:endParaRPr lang="en-US" dirty="0">
                <a:solidFill>
                  <a:schemeClr val="tx1"/>
                </a:solidFill>
              </a:endParaRPr>
            </a:p>
            <a:p>
              <a:pPr algn="ctr"/>
              <a:r>
                <a:rPr lang="en-US" dirty="0">
                  <a:solidFill>
                    <a:schemeClr val="tx1"/>
                  </a:solidFill>
                </a:rPr>
                <a:t>Christmas</a:t>
              </a:r>
            </a:p>
          </p:txBody>
        </p:sp>
        <p:sp>
          <p:nvSpPr>
            <p:cNvPr id="8" name="Rectangle 7">
              <a:extLst>
                <a:ext uri="{FF2B5EF4-FFF2-40B4-BE49-F238E27FC236}">
                  <a16:creationId xmlns:a16="http://schemas.microsoft.com/office/drawing/2014/main" id="{489CE36E-2FBE-7A4E-94C1-1903CA6C116E}"/>
                </a:ext>
              </a:extLst>
            </p:cNvPr>
            <p:cNvSpPr/>
            <p:nvPr/>
          </p:nvSpPr>
          <p:spPr>
            <a:xfrm>
              <a:off x="6666812" y="2329606"/>
              <a:ext cx="1764063" cy="825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Lady Gaga</a:t>
              </a:r>
            </a:p>
            <a:p>
              <a:pPr algn="ctr"/>
              <a:r>
                <a:rPr lang="en-US" dirty="0">
                  <a:solidFill>
                    <a:schemeClr val="tx1"/>
                  </a:solidFill>
                </a:rPr>
                <a:t>Halloween</a:t>
              </a:r>
            </a:p>
          </p:txBody>
        </p:sp>
        <p:sp>
          <p:nvSpPr>
            <p:cNvPr id="9" name="Rectangle 8">
              <a:extLst>
                <a:ext uri="{FF2B5EF4-FFF2-40B4-BE49-F238E27FC236}">
                  <a16:creationId xmlns:a16="http://schemas.microsoft.com/office/drawing/2014/main" id="{FF5EE48B-4BF5-4043-9CF7-2263F9D3E44E}"/>
                </a:ext>
              </a:extLst>
            </p:cNvPr>
            <p:cNvSpPr/>
            <p:nvPr/>
          </p:nvSpPr>
          <p:spPr>
            <a:xfrm>
              <a:off x="4903505" y="2343585"/>
              <a:ext cx="1764063" cy="825387"/>
            </a:xfrm>
            <a:prstGeom prst="rect">
              <a:avLst/>
            </a:prstGeom>
            <a:solidFill>
              <a:srgbClr val="92D05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Jlo</a:t>
              </a:r>
              <a:endParaRPr lang="en-US" dirty="0">
                <a:solidFill>
                  <a:schemeClr val="tx1"/>
                </a:solidFill>
              </a:endParaRPr>
            </a:p>
            <a:p>
              <a:pPr algn="ctr"/>
              <a:r>
                <a:rPr lang="en-US" dirty="0">
                  <a:solidFill>
                    <a:schemeClr val="tx1"/>
                  </a:solidFill>
                </a:rPr>
                <a:t>Halloween</a:t>
              </a:r>
            </a:p>
          </p:txBody>
        </p:sp>
        <p:sp>
          <p:nvSpPr>
            <p:cNvPr id="10" name="Rectangle 9">
              <a:extLst>
                <a:ext uri="{FF2B5EF4-FFF2-40B4-BE49-F238E27FC236}">
                  <a16:creationId xmlns:a16="http://schemas.microsoft.com/office/drawing/2014/main" id="{60B45236-5E15-6D40-B543-5F18511D18B0}"/>
                </a:ext>
              </a:extLst>
            </p:cNvPr>
            <p:cNvSpPr/>
            <p:nvPr/>
          </p:nvSpPr>
          <p:spPr>
            <a:xfrm>
              <a:off x="3131617" y="3176375"/>
              <a:ext cx="1764063" cy="825387"/>
            </a:xfrm>
            <a:prstGeom prst="rect">
              <a:avLst/>
            </a:prstGeom>
            <a:solidFill>
              <a:srgbClr val="92D05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Mariah</a:t>
              </a:r>
            </a:p>
            <a:p>
              <a:pPr algn="ctr"/>
              <a:r>
                <a:rPr lang="en-US" dirty="0">
                  <a:solidFill>
                    <a:schemeClr val="tx1"/>
                  </a:solidFill>
                </a:rPr>
                <a:t>Christmas</a:t>
              </a:r>
            </a:p>
          </p:txBody>
        </p:sp>
        <p:sp>
          <p:nvSpPr>
            <p:cNvPr id="11" name="Rectangle 10">
              <a:extLst>
                <a:ext uri="{FF2B5EF4-FFF2-40B4-BE49-F238E27FC236}">
                  <a16:creationId xmlns:a16="http://schemas.microsoft.com/office/drawing/2014/main" id="{04F76B8D-88BB-F242-96BF-8E8150D977BB}"/>
                </a:ext>
              </a:extLst>
            </p:cNvPr>
            <p:cNvSpPr/>
            <p:nvPr/>
          </p:nvSpPr>
          <p:spPr>
            <a:xfrm>
              <a:off x="6666812" y="3168299"/>
              <a:ext cx="1764063" cy="825387"/>
            </a:xfrm>
            <a:prstGeom prst="rect">
              <a:avLst/>
            </a:prstGeom>
            <a:solidFill>
              <a:srgbClr val="92D05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Lady Gaga</a:t>
              </a:r>
            </a:p>
            <a:p>
              <a:pPr algn="ctr"/>
              <a:r>
                <a:rPr lang="en-US" dirty="0">
                  <a:solidFill>
                    <a:schemeClr val="tx1"/>
                  </a:solidFill>
                </a:rPr>
                <a:t>Christmas</a:t>
              </a:r>
            </a:p>
          </p:txBody>
        </p:sp>
      </p:grpSp>
      <p:sp>
        <p:nvSpPr>
          <p:cNvPr id="12" name="TextBox 11">
            <a:extLst>
              <a:ext uri="{FF2B5EF4-FFF2-40B4-BE49-F238E27FC236}">
                <a16:creationId xmlns:a16="http://schemas.microsoft.com/office/drawing/2014/main" id="{C172D0CB-5262-8446-85C5-61065084E5A1}"/>
              </a:ext>
            </a:extLst>
          </p:cNvPr>
          <p:cNvSpPr txBox="1"/>
          <p:nvPr/>
        </p:nvSpPr>
        <p:spPr>
          <a:xfrm>
            <a:off x="4087002" y="1502803"/>
            <a:ext cx="1794081" cy="400110"/>
          </a:xfrm>
          <a:prstGeom prst="rect">
            <a:avLst/>
          </a:prstGeom>
          <a:noFill/>
        </p:spPr>
        <p:txBody>
          <a:bodyPr wrap="none" rtlCol="0">
            <a:spAutoFit/>
          </a:bodyPr>
          <a:lstStyle/>
          <a:p>
            <a:r>
              <a:rPr lang="en-US" sz="2000" b="1" dirty="0">
                <a:solidFill>
                  <a:schemeClr val="tx1"/>
                </a:solidFill>
              </a:rPr>
              <a:t>Factor / DV A</a:t>
            </a:r>
          </a:p>
        </p:txBody>
      </p:sp>
      <p:sp>
        <p:nvSpPr>
          <p:cNvPr id="13" name="TextBox 12">
            <a:extLst>
              <a:ext uri="{FF2B5EF4-FFF2-40B4-BE49-F238E27FC236}">
                <a16:creationId xmlns:a16="http://schemas.microsoft.com/office/drawing/2014/main" id="{AEF94D8C-01C8-A048-A015-2BF7DA6E0BD7}"/>
              </a:ext>
            </a:extLst>
          </p:cNvPr>
          <p:cNvSpPr txBox="1"/>
          <p:nvPr/>
        </p:nvSpPr>
        <p:spPr>
          <a:xfrm>
            <a:off x="2620978" y="2044910"/>
            <a:ext cx="1606530" cy="307777"/>
          </a:xfrm>
          <a:prstGeom prst="rect">
            <a:avLst/>
          </a:prstGeom>
          <a:noFill/>
        </p:spPr>
        <p:txBody>
          <a:bodyPr wrap="none" rtlCol="0">
            <a:spAutoFit/>
          </a:bodyPr>
          <a:lstStyle/>
          <a:p>
            <a:r>
              <a:rPr lang="en-US" b="1" dirty="0">
                <a:solidFill>
                  <a:schemeClr val="tx1"/>
                </a:solidFill>
              </a:rPr>
              <a:t>Group / Level 1A</a:t>
            </a:r>
          </a:p>
        </p:txBody>
      </p:sp>
      <p:sp>
        <p:nvSpPr>
          <p:cNvPr id="14" name="TextBox 13">
            <a:extLst>
              <a:ext uri="{FF2B5EF4-FFF2-40B4-BE49-F238E27FC236}">
                <a16:creationId xmlns:a16="http://schemas.microsoft.com/office/drawing/2014/main" id="{2F7FAB50-13B3-3C4A-B0F6-2919A88ED5E0}"/>
              </a:ext>
            </a:extLst>
          </p:cNvPr>
          <p:cNvSpPr txBox="1"/>
          <p:nvPr/>
        </p:nvSpPr>
        <p:spPr>
          <a:xfrm>
            <a:off x="4215423" y="2038895"/>
            <a:ext cx="1606530" cy="307777"/>
          </a:xfrm>
          <a:prstGeom prst="rect">
            <a:avLst/>
          </a:prstGeom>
          <a:noFill/>
        </p:spPr>
        <p:txBody>
          <a:bodyPr wrap="none" rtlCol="0">
            <a:spAutoFit/>
          </a:bodyPr>
          <a:lstStyle/>
          <a:p>
            <a:r>
              <a:rPr lang="en-US" b="1" dirty="0">
                <a:solidFill>
                  <a:schemeClr val="tx1"/>
                </a:solidFill>
              </a:rPr>
              <a:t>Group / Level 2A</a:t>
            </a:r>
          </a:p>
        </p:txBody>
      </p:sp>
      <p:sp>
        <p:nvSpPr>
          <p:cNvPr id="15" name="TextBox 14">
            <a:extLst>
              <a:ext uri="{FF2B5EF4-FFF2-40B4-BE49-F238E27FC236}">
                <a16:creationId xmlns:a16="http://schemas.microsoft.com/office/drawing/2014/main" id="{CA59BD22-70FC-3442-A09B-D9447A76EC4F}"/>
              </a:ext>
            </a:extLst>
          </p:cNvPr>
          <p:cNvSpPr txBox="1"/>
          <p:nvPr/>
        </p:nvSpPr>
        <p:spPr>
          <a:xfrm>
            <a:off x="5777500" y="2038894"/>
            <a:ext cx="1606530" cy="307777"/>
          </a:xfrm>
          <a:prstGeom prst="rect">
            <a:avLst/>
          </a:prstGeom>
          <a:noFill/>
        </p:spPr>
        <p:txBody>
          <a:bodyPr wrap="none" rtlCol="0">
            <a:spAutoFit/>
          </a:bodyPr>
          <a:lstStyle/>
          <a:p>
            <a:r>
              <a:rPr lang="en-US" b="1" dirty="0">
                <a:solidFill>
                  <a:schemeClr val="tx1"/>
                </a:solidFill>
              </a:rPr>
              <a:t>Group / Level 3A</a:t>
            </a:r>
          </a:p>
        </p:txBody>
      </p:sp>
      <p:sp>
        <p:nvSpPr>
          <p:cNvPr id="16" name="TextBox 15">
            <a:extLst>
              <a:ext uri="{FF2B5EF4-FFF2-40B4-BE49-F238E27FC236}">
                <a16:creationId xmlns:a16="http://schemas.microsoft.com/office/drawing/2014/main" id="{761F1E16-B0FF-AF45-913A-5C4D135746E1}"/>
              </a:ext>
            </a:extLst>
          </p:cNvPr>
          <p:cNvSpPr txBox="1"/>
          <p:nvPr/>
        </p:nvSpPr>
        <p:spPr>
          <a:xfrm>
            <a:off x="804829" y="2695554"/>
            <a:ext cx="1606530" cy="307777"/>
          </a:xfrm>
          <a:prstGeom prst="rect">
            <a:avLst/>
          </a:prstGeom>
          <a:noFill/>
        </p:spPr>
        <p:txBody>
          <a:bodyPr wrap="none" rtlCol="0">
            <a:spAutoFit/>
          </a:bodyPr>
          <a:lstStyle/>
          <a:p>
            <a:r>
              <a:rPr lang="en-US" b="1" dirty="0">
                <a:solidFill>
                  <a:srgbClr val="C00000"/>
                </a:solidFill>
              </a:rPr>
              <a:t>Group / Level 1B</a:t>
            </a:r>
          </a:p>
        </p:txBody>
      </p:sp>
      <p:sp>
        <p:nvSpPr>
          <p:cNvPr id="17" name="TextBox 16">
            <a:extLst>
              <a:ext uri="{FF2B5EF4-FFF2-40B4-BE49-F238E27FC236}">
                <a16:creationId xmlns:a16="http://schemas.microsoft.com/office/drawing/2014/main" id="{6827CA42-ED2B-9F46-9656-5E63E7BEBE14}"/>
              </a:ext>
            </a:extLst>
          </p:cNvPr>
          <p:cNvSpPr txBox="1"/>
          <p:nvPr/>
        </p:nvSpPr>
        <p:spPr>
          <a:xfrm>
            <a:off x="756277" y="3467846"/>
            <a:ext cx="1606530" cy="307777"/>
          </a:xfrm>
          <a:prstGeom prst="rect">
            <a:avLst/>
          </a:prstGeom>
          <a:noFill/>
        </p:spPr>
        <p:txBody>
          <a:bodyPr wrap="none" rtlCol="0">
            <a:spAutoFit/>
          </a:bodyPr>
          <a:lstStyle/>
          <a:p>
            <a:r>
              <a:rPr lang="en-US" b="1" dirty="0">
                <a:solidFill>
                  <a:srgbClr val="C00000"/>
                </a:solidFill>
              </a:rPr>
              <a:t>Group / Level 2B</a:t>
            </a:r>
          </a:p>
        </p:txBody>
      </p:sp>
      <p:sp>
        <p:nvSpPr>
          <p:cNvPr id="18" name="TextBox 17">
            <a:extLst>
              <a:ext uri="{FF2B5EF4-FFF2-40B4-BE49-F238E27FC236}">
                <a16:creationId xmlns:a16="http://schemas.microsoft.com/office/drawing/2014/main" id="{6741236E-43D9-A14D-96E8-4C2BC12A3D20}"/>
              </a:ext>
            </a:extLst>
          </p:cNvPr>
          <p:cNvSpPr txBox="1"/>
          <p:nvPr/>
        </p:nvSpPr>
        <p:spPr>
          <a:xfrm>
            <a:off x="697475" y="2018102"/>
            <a:ext cx="1816840" cy="400110"/>
          </a:xfrm>
          <a:prstGeom prst="rect">
            <a:avLst/>
          </a:prstGeom>
          <a:noFill/>
        </p:spPr>
        <p:txBody>
          <a:bodyPr wrap="square" rtlCol="0">
            <a:spAutoFit/>
          </a:bodyPr>
          <a:lstStyle/>
          <a:p>
            <a:r>
              <a:rPr lang="en-US" sz="2000" b="1" dirty="0">
                <a:solidFill>
                  <a:srgbClr val="C00000"/>
                </a:solidFill>
              </a:rPr>
              <a:t>Factor / DV B</a:t>
            </a:r>
          </a:p>
        </p:txBody>
      </p:sp>
    </p:spTree>
    <p:extLst>
      <p:ext uri="{BB962C8B-B14F-4D97-AF65-F5344CB8AC3E}">
        <p14:creationId xmlns:p14="http://schemas.microsoft.com/office/powerpoint/2010/main" val="2038250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Post-hoc testing:</a:t>
            </a:r>
          </a:p>
          <a:p>
            <a:pPr algn="l">
              <a:lnSpc>
                <a:spcPct val="150000"/>
              </a:lnSpc>
            </a:pPr>
            <a:r>
              <a:rPr lang="en-US" sz="2000" dirty="0"/>
              <a:t>	After you are certain that the means differ, what next? Sometimes you need to do additional tests, and sometimes you don’t. This all depends on your underlying question!!!</a:t>
            </a:r>
          </a:p>
        </p:txBody>
      </p:sp>
    </p:spTree>
    <p:extLst>
      <p:ext uri="{BB962C8B-B14F-4D97-AF65-F5344CB8AC3E}">
        <p14:creationId xmlns:p14="http://schemas.microsoft.com/office/powerpoint/2010/main" val="2482292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Post-hoc testing: NOT ALWAYS NECESSARY</a:t>
            </a:r>
          </a:p>
          <a:p>
            <a:pPr algn="l">
              <a:lnSpc>
                <a:spcPct val="150000"/>
              </a:lnSpc>
            </a:pPr>
            <a:r>
              <a:rPr lang="en-US" sz="2000" dirty="0"/>
              <a:t>	In some cases, we just care that the means of our groups are different and not which differ from one another. When we have two groups, we know that they are different, no additional test is needed. </a:t>
            </a:r>
          </a:p>
        </p:txBody>
      </p:sp>
    </p:spTree>
    <p:extLst>
      <p:ext uri="{BB962C8B-B14F-4D97-AF65-F5344CB8AC3E}">
        <p14:creationId xmlns:p14="http://schemas.microsoft.com/office/powerpoint/2010/main" val="15964894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ANCOVA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There are many iterations of an ANOVA including the analysis of covariance! </a:t>
            </a:r>
          </a:p>
          <a:p>
            <a:pPr algn="l">
              <a:lnSpc>
                <a:spcPct val="150000"/>
              </a:lnSpc>
            </a:pPr>
            <a:r>
              <a:rPr lang="en-US" sz="2000" dirty="0"/>
              <a:t>Here we test the INDEPENDENT effect of dependent variables (factors) regardless of COVARIATES of no interest (referred to as nuisance variables) </a:t>
            </a:r>
          </a:p>
          <a:p>
            <a:pPr algn="l">
              <a:lnSpc>
                <a:spcPct val="150000"/>
              </a:lnSpc>
            </a:pPr>
            <a:r>
              <a:rPr lang="en-US" sz="1200" dirty="0"/>
              <a:t>				*** we will cover this idea in more detail in the regression slides! </a:t>
            </a:r>
          </a:p>
        </p:txBody>
      </p:sp>
    </p:spTree>
    <p:extLst>
      <p:ext uri="{BB962C8B-B14F-4D97-AF65-F5344CB8AC3E}">
        <p14:creationId xmlns:p14="http://schemas.microsoft.com/office/powerpoint/2010/main" val="27220422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7" name="Google Shape;1717;p42"/>
          <p:cNvSpPr txBox="1">
            <a:spLocks noGrp="1"/>
          </p:cNvSpPr>
          <p:nvPr>
            <p:ph type="title" idx="4294967295"/>
          </p:nvPr>
        </p:nvSpPr>
        <p:spPr>
          <a:xfrm>
            <a:off x="1439863" y="1431925"/>
            <a:ext cx="7704137" cy="166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600" dirty="0"/>
              <a:t>Linear regression</a:t>
            </a:r>
            <a:endParaRPr sz="66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0" y="2151063"/>
            <a:ext cx="8134350" cy="841375"/>
          </a:xfrm>
        </p:spPr>
        <p:txBody>
          <a:bodyPr/>
          <a:lstStyle/>
          <a:p>
            <a:r>
              <a:rPr lang="en-US" sz="2400" dirty="0"/>
              <a:t>What is a regression?</a:t>
            </a:r>
          </a:p>
        </p:txBody>
      </p:sp>
    </p:spTree>
    <p:extLst>
      <p:ext uri="{BB962C8B-B14F-4D97-AF65-F5344CB8AC3E}">
        <p14:creationId xmlns:p14="http://schemas.microsoft.com/office/powerpoint/2010/main" val="1387064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0" y="2151063"/>
            <a:ext cx="8134350" cy="841375"/>
          </a:xfrm>
        </p:spPr>
        <p:txBody>
          <a:bodyPr/>
          <a:lstStyle/>
          <a:p>
            <a:r>
              <a:rPr lang="en" sz="2400" dirty="0"/>
              <a:t>To put it simply a regression is a set of statistical tools used to describe and quantify the relationship between dependent and independent variables </a:t>
            </a:r>
            <a:endParaRPr lang="en-US" sz="2400" dirty="0"/>
          </a:p>
        </p:txBody>
      </p:sp>
    </p:spTree>
    <p:extLst>
      <p:ext uri="{BB962C8B-B14F-4D97-AF65-F5344CB8AC3E}">
        <p14:creationId xmlns:p14="http://schemas.microsoft.com/office/powerpoint/2010/main" val="20595400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0" y="2151063"/>
            <a:ext cx="8134350" cy="841375"/>
          </a:xfrm>
        </p:spPr>
        <p:txBody>
          <a:bodyPr/>
          <a:lstStyle/>
          <a:p>
            <a:r>
              <a:rPr lang="en" sz="2400" dirty="0"/>
              <a:t>Dependent variables (y)</a:t>
            </a:r>
            <a:br>
              <a:rPr lang="en" sz="2400" dirty="0"/>
            </a:br>
            <a:r>
              <a:rPr lang="en" sz="2400" dirty="0"/>
              <a:t>are the outcomes we wish to predict based on independent variables </a:t>
            </a:r>
            <a:endParaRPr lang="en-US" sz="2400" dirty="0"/>
          </a:p>
        </p:txBody>
      </p:sp>
    </p:spTree>
    <p:extLst>
      <p:ext uri="{BB962C8B-B14F-4D97-AF65-F5344CB8AC3E}">
        <p14:creationId xmlns:p14="http://schemas.microsoft.com/office/powerpoint/2010/main" val="18072956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0" y="2151063"/>
            <a:ext cx="8134350" cy="841375"/>
          </a:xfrm>
        </p:spPr>
        <p:txBody>
          <a:bodyPr/>
          <a:lstStyle/>
          <a:p>
            <a:r>
              <a:rPr lang="en" sz="2400" dirty="0"/>
              <a:t>Independent variables (x)</a:t>
            </a:r>
            <a:br>
              <a:rPr lang="en" sz="2400" dirty="0"/>
            </a:br>
            <a:r>
              <a:rPr lang="en" sz="2400" dirty="0"/>
              <a:t>are the covariates/ predictors / features we think change the value of the outcome variable in a quantifiable way</a:t>
            </a:r>
            <a:endParaRPr lang="en-US" sz="2400" dirty="0"/>
          </a:p>
        </p:txBody>
      </p:sp>
    </p:spTree>
    <p:extLst>
      <p:ext uri="{BB962C8B-B14F-4D97-AF65-F5344CB8AC3E}">
        <p14:creationId xmlns:p14="http://schemas.microsoft.com/office/powerpoint/2010/main" val="1583624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Data spread</a:t>
            </a:r>
            <a:endParaRPr dirty="0"/>
          </a:p>
        </p:txBody>
      </p:sp>
      <p:sp>
        <p:nvSpPr>
          <p:cNvPr id="2" name="TextBox 1">
            <a:extLst>
              <a:ext uri="{FF2B5EF4-FFF2-40B4-BE49-F238E27FC236}">
                <a16:creationId xmlns:a16="http://schemas.microsoft.com/office/drawing/2014/main" id="{C788D064-13B8-0B48-87EB-6FCCFF77FF33}"/>
              </a:ext>
            </a:extLst>
          </p:cNvPr>
          <p:cNvSpPr txBox="1"/>
          <p:nvPr/>
        </p:nvSpPr>
        <p:spPr>
          <a:xfrm>
            <a:off x="822959" y="1427326"/>
            <a:ext cx="7366883" cy="3477875"/>
          </a:xfrm>
          <a:prstGeom prst="rect">
            <a:avLst/>
          </a:prstGeom>
          <a:noFill/>
        </p:spPr>
        <p:txBody>
          <a:bodyPr wrap="square" rtlCol="0">
            <a:spAutoFit/>
          </a:bodyPr>
          <a:lstStyle/>
          <a:p>
            <a:pPr marL="342900" indent="-342900">
              <a:buFont typeface=".Apple Color Emoji UI"/>
              <a:buChar char="⭐️"/>
            </a:pPr>
            <a:r>
              <a:rPr lang="en-US" sz="2000" dirty="0">
                <a:solidFill>
                  <a:srgbClr val="FF7E79"/>
                </a:solidFill>
              </a:rPr>
              <a:t>Max</a:t>
            </a:r>
            <a:r>
              <a:rPr lang="en-US" sz="2000" dirty="0">
                <a:solidFill>
                  <a:schemeClr val="bg2"/>
                </a:solidFill>
              </a:rPr>
              <a:t> : largest value</a:t>
            </a:r>
            <a:endParaRPr lang="en-US" sz="2000" dirty="0">
              <a:solidFill>
                <a:srgbClr val="FF7E79"/>
              </a:solidFill>
            </a:endParaRPr>
          </a:p>
          <a:p>
            <a:pPr marL="342900" indent="-342900">
              <a:buFont typeface=".Apple Color Emoji UI"/>
              <a:buChar char="⭐️"/>
            </a:pPr>
            <a:endParaRPr lang="en-US" sz="2000" dirty="0"/>
          </a:p>
          <a:p>
            <a:pPr marL="342900" indent="-342900">
              <a:buFont typeface=".Apple Color Emoji UI"/>
              <a:buChar char="⭐️"/>
            </a:pPr>
            <a:r>
              <a:rPr lang="en-US" sz="2000" dirty="0">
                <a:solidFill>
                  <a:srgbClr val="FF7E79"/>
                </a:solidFill>
              </a:rPr>
              <a:t>Min</a:t>
            </a:r>
            <a:r>
              <a:rPr lang="en-US" sz="2000" dirty="0">
                <a:solidFill>
                  <a:schemeClr val="bg2"/>
                </a:solidFill>
              </a:rPr>
              <a:t>: smallest value</a:t>
            </a:r>
          </a:p>
          <a:p>
            <a:pPr marL="342900" indent="-342900">
              <a:buFont typeface=".Apple Color Emoji UI"/>
              <a:buChar char="⭐️"/>
            </a:pPr>
            <a:endParaRPr lang="en-US" sz="2000" dirty="0"/>
          </a:p>
          <a:p>
            <a:pPr marL="342900" indent="-342900">
              <a:buFont typeface=".Apple Color Emoji UI"/>
              <a:buChar char="⭐️"/>
            </a:pPr>
            <a:r>
              <a:rPr lang="en-US" sz="2000" dirty="0">
                <a:solidFill>
                  <a:srgbClr val="FF7E79"/>
                </a:solidFill>
              </a:rPr>
              <a:t>Find k largest/ smallest </a:t>
            </a:r>
            <a:r>
              <a:rPr lang="en-US" sz="2000" dirty="0">
                <a:solidFill>
                  <a:schemeClr val="bg2"/>
                </a:solidFill>
              </a:rPr>
              <a:t>elements (see code)</a:t>
            </a:r>
          </a:p>
          <a:p>
            <a:pPr marL="342900" indent="-342900">
              <a:buFont typeface=".Apple Color Emoji UI"/>
              <a:buChar char="⭐️"/>
            </a:pPr>
            <a:endParaRPr lang="en-US" sz="2000" dirty="0">
              <a:solidFill>
                <a:schemeClr val="bg2"/>
              </a:solidFill>
            </a:endParaRPr>
          </a:p>
          <a:p>
            <a:pPr marL="342900" indent="-342900">
              <a:buFont typeface=".Apple Color Emoji UI"/>
              <a:buChar char="⭐️"/>
            </a:pPr>
            <a:r>
              <a:rPr lang="en-US" sz="2000" dirty="0">
                <a:solidFill>
                  <a:srgbClr val="FF7E79"/>
                </a:solidFill>
              </a:rPr>
              <a:t>Range</a:t>
            </a:r>
            <a:r>
              <a:rPr lang="en-US" sz="2000" dirty="0">
                <a:solidFill>
                  <a:schemeClr val="bg2"/>
                </a:solidFill>
              </a:rPr>
              <a:t>: difference between largest and smallest value</a:t>
            </a:r>
          </a:p>
          <a:p>
            <a:pPr marL="342900" indent="-342900">
              <a:buFont typeface=".Apple Color Emoji UI"/>
              <a:buChar char="⭐️"/>
            </a:pPr>
            <a:endParaRPr lang="en-US" sz="2000" dirty="0">
              <a:solidFill>
                <a:schemeClr val="bg2"/>
              </a:solidFill>
            </a:endParaRPr>
          </a:p>
          <a:p>
            <a:pPr marL="342900" indent="-342900">
              <a:buFont typeface=".Apple Color Emoji UI"/>
              <a:buChar char="⭐️"/>
            </a:pPr>
            <a:r>
              <a:rPr lang="en-US" sz="2000" dirty="0">
                <a:solidFill>
                  <a:srgbClr val="FF7E79"/>
                </a:solidFill>
              </a:rPr>
              <a:t>Percentile</a:t>
            </a:r>
            <a:r>
              <a:rPr lang="en-US" sz="2000" dirty="0">
                <a:solidFill>
                  <a:schemeClr val="bg2"/>
                </a:solidFill>
              </a:rPr>
              <a:t>: value where X% of your data smaller than this value</a:t>
            </a:r>
          </a:p>
          <a:p>
            <a:pPr marL="342900" indent="-342900">
              <a:buFont typeface=".Apple Color Emoji UI"/>
              <a:buChar char="⭐️"/>
            </a:pPr>
            <a:endParaRPr lang="en-US" sz="2000" dirty="0"/>
          </a:p>
        </p:txBody>
      </p:sp>
    </p:spTree>
    <p:extLst>
      <p:ext uri="{BB962C8B-B14F-4D97-AF65-F5344CB8AC3E}">
        <p14:creationId xmlns:p14="http://schemas.microsoft.com/office/powerpoint/2010/main" val="34375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mc:AlternateContent xmlns:mc="http://schemas.openxmlformats.org/markup-compatibility/2006" xmlns:a14="http://schemas.microsoft.com/office/drawing/2010/main">
        <mc:Choice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944456" y="162237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nSpc>
                    <a:spcPct val="90000"/>
                  </a:lnSpc>
                </a:pPr>
                <a:r>
                  <a:rPr lang="en-US" sz="2000" dirty="0"/>
                  <a:t>Intercept </a:t>
                </a:r>
                <a:r>
                  <a:rPr lang="en-US" sz="2000" dirty="0">
                    <a:sym typeface="Wingdings" pitchFamily="2" charset="2"/>
                  </a:rPr>
                  <a:t> the y-value of the regression line for an </a:t>
                </a:r>
              </a:p>
              <a:p>
                <a:pPr>
                  <a:lnSpc>
                    <a:spcPct val="90000"/>
                  </a:lnSpc>
                </a:pPr>
                <a:r>
                  <a:rPr lang="en-US" sz="2000" dirty="0">
                    <a:sym typeface="Wingdings" pitchFamily="2" charset="2"/>
                  </a:rPr>
                  <a:t>x value of 0</a:t>
                </a:r>
              </a:p>
              <a:p>
                <a:pPr>
                  <a:lnSpc>
                    <a:spcPct val="90000"/>
                  </a:lnSpc>
                </a:pPr>
                <a:endParaRPr lang="en-US" sz="2000" dirty="0">
                  <a:sym typeface="Wingdings" pitchFamily="2" charset="2"/>
                </a:endParaRPr>
              </a:p>
              <a:p>
                <a:pPr>
                  <a:lnSpc>
                    <a:spcPct val="90000"/>
                  </a:lnSpc>
                </a:pPr>
                <a:r>
                  <a:rPr lang="en-US" sz="2000" dirty="0">
                    <a:sym typeface="Wingdings" pitchFamily="2" charset="2"/>
                  </a:rPr>
                  <a:t>     Slope  how steep the line is (for every 1 unit increase in x, how much do you expect y to increase)</a:t>
                </a:r>
              </a:p>
              <a:p>
                <a:pPr>
                  <a:lnSpc>
                    <a:spcPct val="90000"/>
                  </a:lnSpc>
                </a:pPr>
                <a:endParaRPr lang="en-US" sz="2000" dirty="0">
                  <a:sym typeface="Wingdings" pitchFamily="2" charset="2"/>
                </a:endParaRPr>
              </a:p>
              <a:p>
                <a:pPr>
                  <a:lnSpc>
                    <a:spcPct val="90000"/>
                  </a:lnSpc>
                </a:pPr>
                <a:r>
                  <a:rPr lang="en-US" sz="2000" dirty="0">
                    <a:sym typeface="Wingdings" pitchFamily="2" charset="2"/>
                  </a:rPr>
                  <a:t>These are also called beta coefficients </a:t>
                </a:r>
              </a:p>
              <a:p>
                <a:pPr>
                  <a:lnSpc>
                    <a:spcPct val="90000"/>
                  </a:lnSpc>
                </a:pPr>
                <a:endParaRPr lang="en-US" sz="2000" dirty="0"/>
              </a:p>
              <a:p>
                <a:pPr>
                  <a:lnSpc>
                    <a:spcPct val="90000"/>
                  </a:lnSpc>
                </a:pP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m:t>
                    </m:r>
                    <m:sSub>
                      <m:sSubPr>
                        <m:ctrlPr>
                          <a:rPr lang="en-CA"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CA"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𝐴𝑔𝑒</m:t>
                    </m:r>
                  </m:oMath>
                </a14:m>
                <a:r>
                  <a:rPr lang="en-US" sz="2000" dirty="0"/>
                  <a:t> + Residual</a:t>
                </a:r>
              </a:p>
              <a:p>
                <a:pPr algn="l"/>
                <a:endParaRPr lang="en-US" sz="2000" dirty="0"/>
              </a:p>
              <a:p>
                <a:pPr algn="l">
                  <a:lnSpc>
                    <a:spcPct val="150000"/>
                  </a:lnSpc>
                </a:pPr>
                <a:endParaRPr lang="en-US" sz="2000" dirty="0">
                  <a:solidFill>
                    <a:schemeClr val="accent3"/>
                  </a:solidFill>
                </a:endParaRPr>
              </a:p>
            </p:txBody>
          </p:sp>
        </mc:Choice>
        <mc:Fallback xmlns="">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944456" y="1622376"/>
                <a:ext cx="7406100" cy="3209700"/>
              </a:xfrm>
              <a:prstGeom prst="rect">
                <a:avLst/>
              </a:prstGeom>
              <a:blipFill>
                <a:blip r:embed="rId3"/>
                <a:stretch>
                  <a:fillRect t="-787" r="-68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311957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MAKE EXAMPLE PLOT USING OUR DATA </a:t>
            </a:r>
          </a:p>
        </p:txBody>
      </p:sp>
    </p:spTree>
    <p:extLst>
      <p:ext uri="{BB962C8B-B14F-4D97-AF65-F5344CB8AC3E}">
        <p14:creationId xmlns:p14="http://schemas.microsoft.com/office/powerpoint/2010/main" val="1304616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Statistical twins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ANOVAs and Linear regressions are not so different from one another… they are a LOT alike!  In fact ANOVAs are a special case of a regression where all variables are categorical </a:t>
            </a:r>
          </a:p>
          <a:p>
            <a:pPr algn="l">
              <a:lnSpc>
                <a:spcPct val="150000"/>
              </a:lnSpc>
            </a:pPr>
            <a:endParaRPr lang="en-US" sz="2000" dirty="0">
              <a:solidFill>
                <a:schemeClr val="accent3"/>
              </a:solidFill>
            </a:endParaRPr>
          </a:p>
          <a:p>
            <a:pPr algn="l">
              <a:lnSpc>
                <a:spcPct val="150000"/>
              </a:lnSpc>
            </a:pPr>
            <a:r>
              <a:rPr lang="en-US" sz="2000" dirty="0">
                <a:solidFill>
                  <a:schemeClr val="accent3"/>
                </a:solidFill>
              </a:rPr>
              <a:t>Let us explore how they are two sides of the same coin:</a:t>
            </a:r>
          </a:p>
          <a:p>
            <a:pPr algn="l">
              <a:lnSpc>
                <a:spcPct val="150000"/>
              </a:lnSpc>
            </a:pPr>
            <a:endParaRPr lang="en-US" sz="2000" dirty="0">
              <a:solidFill>
                <a:schemeClr val="accent3"/>
              </a:solidFill>
            </a:endParaRPr>
          </a:p>
        </p:txBody>
      </p:sp>
    </p:spTree>
    <p:extLst>
      <p:ext uri="{BB962C8B-B14F-4D97-AF65-F5344CB8AC3E}">
        <p14:creationId xmlns:p14="http://schemas.microsoft.com/office/powerpoint/2010/main" val="12118974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Statistical twins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If you run a one-way ANOVA and a regression, you will notice that the ‘cell’ means or group means are in fact the same as the coefficients (i.e., effects) of a regression when you consider the intercept. See code for example </a:t>
            </a:r>
          </a:p>
          <a:p>
            <a:pPr algn="l">
              <a:lnSpc>
                <a:spcPct val="150000"/>
              </a:lnSpc>
            </a:pPr>
            <a:endParaRPr lang="en-US" sz="2000" dirty="0">
              <a:solidFill>
                <a:schemeClr val="accent3"/>
              </a:solidFill>
            </a:endParaRPr>
          </a:p>
          <a:p>
            <a:pPr algn="l">
              <a:lnSpc>
                <a:spcPct val="150000"/>
              </a:lnSpc>
            </a:pPr>
            <a:r>
              <a:rPr lang="en-US" sz="2000" dirty="0">
                <a:solidFill>
                  <a:schemeClr val="accent3"/>
                </a:solidFill>
              </a:rPr>
              <a:t>*** Note that the way you code your data will affect how you interpret the results! See next class </a:t>
            </a:r>
            <a:r>
              <a:rPr lang="en-US" sz="2000">
                <a:solidFill>
                  <a:schemeClr val="accent3"/>
                </a:solidFill>
              </a:rPr>
              <a:t>for details. </a:t>
            </a:r>
            <a:endParaRPr lang="en-US" sz="2000" dirty="0">
              <a:solidFill>
                <a:schemeClr val="accent3"/>
              </a:solidFill>
            </a:endParaRPr>
          </a:p>
        </p:txBody>
      </p:sp>
    </p:spTree>
    <p:extLst>
      <p:ext uri="{BB962C8B-B14F-4D97-AF65-F5344CB8AC3E}">
        <p14:creationId xmlns:p14="http://schemas.microsoft.com/office/powerpoint/2010/main" val="7401603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6" name="Google Shape;2186;p50"/>
          <p:cNvSpPr txBox="1">
            <a:spLocks noGrp="1"/>
          </p:cNvSpPr>
          <p:nvPr>
            <p:ph type="title"/>
          </p:nvPr>
        </p:nvSpPr>
        <p:spPr>
          <a:xfrm>
            <a:off x="1123325" y="1307100"/>
            <a:ext cx="68973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Class III</a:t>
            </a:r>
            <a:endParaRPr dirty="0"/>
          </a:p>
        </p:txBody>
      </p:sp>
      <p:pic>
        <p:nvPicPr>
          <p:cNvPr id="12" name="Picture 11" descr="A picture containing qr code&#10;&#10;Description automatically generated">
            <a:extLst>
              <a:ext uri="{FF2B5EF4-FFF2-40B4-BE49-F238E27FC236}">
                <a16:creationId xmlns:a16="http://schemas.microsoft.com/office/drawing/2014/main" id="{98141794-9195-9540-BDB4-77C0B17404F1}"/>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3914482" y="792419"/>
            <a:ext cx="1315036" cy="1327560"/>
          </a:xfrm>
          <a:prstGeom prst="rect">
            <a:avLst/>
          </a:prstGeom>
        </p:spPr>
      </p:pic>
      <p:pic>
        <p:nvPicPr>
          <p:cNvPr id="13" name="Picture 12" descr="A picture containing qr code&#10;&#10;Description automatically generated">
            <a:extLst>
              <a:ext uri="{FF2B5EF4-FFF2-40B4-BE49-F238E27FC236}">
                <a16:creationId xmlns:a16="http://schemas.microsoft.com/office/drawing/2014/main" id="{408D365D-16C3-BD49-9884-B9C5C58DEEC2}"/>
              </a:ext>
            </a:extLst>
          </p:cNvPr>
          <p:cNvPicPr>
            <a:picLocks noChangeAspect="1"/>
          </p:cNvPicPr>
          <p:nvPr/>
        </p:nvPicPr>
        <p:blipFill>
          <a:blip r:embed="rId3">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3676021" y="426118"/>
            <a:ext cx="469586" cy="474058"/>
          </a:xfrm>
          <a:prstGeom prst="rect">
            <a:avLst/>
          </a:prstGeom>
        </p:spPr>
      </p:pic>
      <p:pic>
        <p:nvPicPr>
          <p:cNvPr id="14" name="Picture 13" descr="A picture containing qr code&#10;&#10;Description automatically generated">
            <a:extLst>
              <a:ext uri="{FF2B5EF4-FFF2-40B4-BE49-F238E27FC236}">
                <a16:creationId xmlns:a16="http://schemas.microsoft.com/office/drawing/2014/main" id="{E5FA983E-6631-5D42-B00B-18E85F6E325D}"/>
              </a:ext>
            </a:extLst>
          </p:cNvPr>
          <p:cNvPicPr>
            <a:picLocks noChangeAspect="1"/>
          </p:cNvPicPr>
          <p:nvPr/>
        </p:nvPicPr>
        <p:blipFill>
          <a:blip r:embed="rId3">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3329288" y="900176"/>
            <a:ext cx="312488" cy="315465"/>
          </a:xfrm>
          <a:prstGeom prst="rect">
            <a:avLst/>
          </a:prstGeom>
        </p:spPr>
      </p:pic>
      <p:pic>
        <p:nvPicPr>
          <p:cNvPr id="15" name="Picture 14" descr="A picture containing qr code&#10;&#10;Description automatically generated">
            <a:extLst>
              <a:ext uri="{FF2B5EF4-FFF2-40B4-BE49-F238E27FC236}">
                <a16:creationId xmlns:a16="http://schemas.microsoft.com/office/drawing/2014/main" id="{A368340F-8242-964D-BFAA-36EF9D92B23E}"/>
              </a:ext>
            </a:extLst>
          </p:cNvPr>
          <p:cNvPicPr>
            <a:picLocks noChangeAspect="1"/>
          </p:cNvPicPr>
          <p:nvPr/>
        </p:nvPicPr>
        <p:blipFill>
          <a:blip r:embed="rId3">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4375074" y="346773"/>
            <a:ext cx="312488" cy="315465"/>
          </a:xfrm>
          <a:prstGeom prst="rect">
            <a:avLst/>
          </a:prstGeom>
        </p:spPr>
      </p:pic>
    </p:spTree>
    <p:extLst>
      <p:ext uri="{BB962C8B-B14F-4D97-AF65-F5344CB8AC3E}">
        <p14:creationId xmlns:p14="http://schemas.microsoft.com/office/powerpoint/2010/main" val="26984947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grpSp>
        <p:nvGrpSpPr>
          <p:cNvPr id="2180" name="Google Shape;2180;p50"/>
          <p:cNvGrpSpPr/>
          <p:nvPr/>
        </p:nvGrpSpPr>
        <p:grpSpPr>
          <a:xfrm>
            <a:off x="1123325" y="1089000"/>
            <a:ext cx="6897300" cy="2747400"/>
            <a:chOff x="1123325" y="1089000"/>
            <a:chExt cx="6897300" cy="2747400"/>
          </a:xfrm>
        </p:grpSpPr>
        <p:sp>
          <p:nvSpPr>
            <p:cNvPr id="2181" name="Google Shape;2181;p50"/>
            <p:cNvSpPr/>
            <p:nvPr/>
          </p:nvSpPr>
          <p:spPr>
            <a:xfrm>
              <a:off x="1123325" y="1089000"/>
              <a:ext cx="6897300" cy="2747400"/>
            </a:xfrm>
            <a:prstGeom prst="rect">
              <a:avLst/>
            </a:prstGeom>
            <a:solidFill>
              <a:srgbClr val="7C7C7C">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0"/>
            <p:cNvSpPr/>
            <p:nvPr/>
          </p:nvSpPr>
          <p:spPr>
            <a:xfrm>
              <a:off x="1123325" y="1089000"/>
              <a:ext cx="6897300" cy="218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0"/>
            <p:cNvSpPr/>
            <p:nvPr/>
          </p:nvSpPr>
          <p:spPr>
            <a:xfrm>
              <a:off x="123775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0"/>
            <p:cNvSpPr/>
            <p:nvPr/>
          </p:nvSpPr>
          <p:spPr>
            <a:xfrm>
              <a:off x="142120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0"/>
            <p:cNvSpPr/>
            <p:nvPr/>
          </p:nvSpPr>
          <p:spPr>
            <a:xfrm>
              <a:off x="160465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6" name="Google Shape;2186;p50"/>
          <p:cNvSpPr txBox="1">
            <a:spLocks noGrp="1"/>
          </p:cNvSpPr>
          <p:nvPr>
            <p:ph type="title"/>
          </p:nvPr>
        </p:nvSpPr>
        <p:spPr>
          <a:xfrm>
            <a:off x="1123325" y="1307100"/>
            <a:ext cx="68973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Advanced regression models</a:t>
            </a:r>
            <a:endParaRPr dirty="0"/>
          </a:p>
        </p:txBody>
      </p:sp>
    </p:spTree>
    <p:extLst>
      <p:ext uri="{BB962C8B-B14F-4D97-AF65-F5344CB8AC3E}">
        <p14:creationId xmlns:p14="http://schemas.microsoft.com/office/powerpoint/2010/main" val="18247625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0" y="2151063"/>
            <a:ext cx="8134350" cy="841375"/>
          </a:xfrm>
        </p:spPr>
        <p:txBody>
          <a:bodyPr/>
          <a:lstStyle/>
          <a:p>
            <a:r>
              <a:rPr lang="en" sz="2400" dirty="0"/>
              <a:t>Linear regressions </a:t>
            </a:r>
            <a:br>
              <a:rPr lang="en" sz="2400" dirty="0"/>
            </a:br>
            <a:r>
              <a:rPr lang="en" sz="2400" dirty="0"/>
              <a:t>can be a kind of computational model…</a:t>
            </a:r>
            <a:br>
              <a:rPr lang="en" sz="2400" dirty="0"/>
            </a:br>
            <a:r>
              <a:rPr lang="en" sz="2400" dirty="0"/>
              <a:t>we can predict values of y from x!</a:t>
            </a:r>
            <a:endParaRPr lang="en-US" sz="2400" dirty="0"/>
          </a:p>
        </p:txBody>
      </p:sp>
    </p:spTree>
    <p:extLst>
      <p:ext uri="{BB962C8B-B14F-4D97-AF65-F5344CB8AC3E}">
        <p14:creationId xmlns:p14="http://schemas.microsoft.com/office/powerpoint/2010/main" val="1145200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lvl="0" algn="ctr"/>
            <a:r>
              <a:rPr lang="en" dirty="0"/>
              <a:t>Types of regression models </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sp>
        <p:nvSpPr>
          <p:cNvPr id="2" name="Rectangle 1">
            <a:extLst>
              <a:ext uri="{FF2B5EF4-FFF2-40B4-BE49-F238E27FC236}">
                <a16:creationId xmlns:a16="http://schemas.microsoft.com/office/drawing/2014/main" id="{5BB8AF6C-EF63-6B4E-AFB0-2617F1D44696}"/>
              </a:ext>
            </a:extLst>
          </p:cNvPr>
          <p:cNvSpPr/>
          <p:nvPr/>
        </p:nvSpPr>
        <p:spPr>
          <a:xfrm>
            <a:off x="697474" y="1384837"/>
            <a:ext cx="7406099" cy="2246769"/>
          </a:xfrm>
          <a:prstGeom prst="rect">
            <a:avLst/>
          </a:prstGeom>
        </p:spPr>
        <p:txBody>
          <a:bodyPr wrap="square">
            <a:spAutoFit/>
          </a:bodyPr>
          <a:lstStyle/>
          <a:p>
            <a:r>
              <a:rPr lang="en-US" sz="2000" b="1" dirty="0"/>
              <a:t>Linear Model</a:t>
            </a:r>
            <a:r>
              <a:rPr lang="en-US" sz="2000" dirty="0"/>
              <a:t>:</a:t>
            </a:r>
          </a:p>
          <a:p>
            <a:pPr lvl="1"/>
            <a:r>
              <a:rPr lang="en-US" sz="2000" dirty="0"/>
              <a:t>Used when the outcome variables are continuous </a:t>
            </a:r>
          </a:p>
          <a:p>
            <a:r>
              <a:rPr lang="en-US" sz="2000" b="1" dirty="0"/>
              <a:t>Logistic Model</a:t>
            </a:r>
            <a:r>
              <a:rPr lang="en-US" sz="2000" dirty="0"/>
              <a:t>:</a:t>
            </a:r>
          </a:p>
          <a:p>
            <a:r>
              <a:rPr lang="en-US" sz="2000" dirty="0"/>
              <a:t>	    Used when the outcome variables 	are binary </a:t>
            </a:r>
            <a:endParaRPr lang="en-US" sz="2000" b="1" dirty="0"/>
          </a:p>
          <a:p>
            <a:r>
              <a:rPr lang="en-US" sz="2000" b="1" dirty="0"/>
              <a:t>Hierarchical Model</a:t>
            </a:r>
            <a:r>
              <a:rPr lang="en-US" sz="2000" dirty="0"/>
              <a:t>:</a:t>
            </a:r>
          </a:p>
          <a:p>
            <a:r>
              <a:rPr lang="en-US" sz="2000" dirty="0"/>
              <a:t>	    Used when your data has a defined    	structure (i.e., variables are nested)</a:t>
            </a:r>
          </a:p>
        </p:txBody>
      </p:sp>
    </p:spTree>
    <p:extLst>
      <p:ext uri="{BB962C8B-B14F-4D97-AF65-F5344CB8AC3E}">
        <p14:creationId xmlns:p14="http://schemas.microsoft.com/office/powerpoint/2010/main" val="40362687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b="1" dirty="0"/>
              <a:t>Coding</a:t>
            </a:r>
            <a:r>
              <a:rPr lang="en-US" sz="2000" dirty="0"/>
              <a:t> of your ordinal predictors is important for the interpretation of your betas/ coefficients:</a:t>
            </a:r>
          </a:p>
          <a:p>
            <a:pPr algn="l">
              <a:lnSpc>
                <a:spcPct val="150000"/>
              </a:lnSpc>
            </a:pPr>
            <a:r>
              <a:rPr lang="en-US" sz="2000" dirty="0">
                <a:solidFill>
                  <a:schemeClr val="accent3"/>
                </a:solidFill>
              </a:rPr>
              <a:t>Linear coding: 1 2 3 assumes that there is a linear relationship between the orders (i.e., x=1 is half of x=2, etc.)</a:t>
            </a:r>
          </a:p>
        </p:txBody>
      </p:sp>
    </p:spTree>
    <p:extLst>
      <p:ext uri="{BB962C8B-B14F-4D97-AF65-F5344CB8AC3E}">
        <p14:creationId xmlns:p14="http://schemas.microsoft.com/office/powerpoint/2010/main" val="1489324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Coding of your categorial predictors is very important for the interpretation of your betas:</a:t>
            </a:r>
          </a:p>
          <a:p>
            <a:pPr algn="l">
              <a:lnSpc>
                <a:spcPct val="150000"/>
              </a:lnSpc>
            </a:pPr>
            <a:r>
              <a:rPr lang="en-US" sz="2000" b="1" dirty="0">
                <a:solidFill>
                  <a:schemeClr val="accent3"/>
                </a:solidFill>
              </a:rPr>
              <a:t>Dummy coding</a:t>
            </a:r>
          </a:p>
          <a:p>
            <a:pPr algn="l">
              <a:lnSpc>
                <a:spcPct val="150000"/>
              </a:lnSpc>
            </a:pPr>
            <a:r>
              <a:rPr lang="en-US" sz="2000" b="1" dirty="0">
                <a:solidFill>
                  <a:schemeClr val="accent3"/>
                </a:solidFill>
              </a:rPr>
              <a:t>Effect Coding </a:t>
            </a:r>
          </a:p>
        </p:txBody>
      </p:sp>
    </p:spTree>
    <p:extLst>
      <p:ext uri="{BB962C8B-B14F-4D97-AF65-F5344CB8AC3E}">
        <p14:creationId xmlns:p14="http://schemas.microsoft.com/office/powerpoint/2010/main" val="4002093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Data spread</a:t>
            </a:r>
            <a:endParaRPr dirty="0"/>
          </a:p>
        </p:txBody>
      </p:sp>
      <p:sp>
        <p:nvSpPr>
          <p:cNvPr id="2" name="TextBox 1">
            <a:extLst>
              <a:ext uri="{FF2B5EF4-FFF2-40B4-BE49-F238E27FC236}">
                <a16:creationId xmlns:a16="http://schemas.microsoft.com/office/drawing/2014/main" id="{C788D064-13B8-0B48-87EB-6FCCFF77FF33}"/>
              </a:ext>
            </a:extLst>
          </p:cNvPr>
          <p:cNvSpPr txBox="1"/>
          <p:nvPr/>
        </p:nvSpPr>
        <p:spPr>
          <a:xfrm>
            <a:off x="822959" y="1602254"/>
            <a:ext cx="3295817" cy="2246769"/>
          </a:xfrm>
          <a:prstGeom prst="rect">
            <a:avLst/>
          </a:prstGeom>
          <a:noFill/>
        </p:spPr>
        <p:txBody>
          <a:bodyPr wrap="square" rtlCol="0">
            <a:spAutoFit/>
          </a:bodyPr>
          <a:lstStyle/>
          <a:p>
            <a:pPr marL="342900" indent="-342900">
              <a:buFont typeface=".Apple Color Emoji UI"/>
              <a:buChar char="⭐️"/>
            </a:pPr>
            <a:r>
              <a:rPr lang="en-US" sz="2000" dirty="0">
                <a:solidFill>
                  <a:srgbClr val="FF7E79"/>
                </a:solidFill>
              </a:rPr>
              <a:t>Standard deviation</a:t>
            </a:r>
            <a:r>
              <a:rPr lang="en-US" sz="2000" dirty="0">
                <a:solidFill>
                  <a:schemeClr val="bg2"/>
                </a:solidFill>
              </a:rPr>
              <a:t>: the spread of your data</a:t>
            </a:r>
          </a:p>
          <a:p>
            <a:pPr marL="342900" indent="-342900">
              <a:buFont typeface=".Apple Color Emoji UI"/>
              <a:buChar char="⭐️"/>
            </a:pPr>
            <a:endParaRPr lang="en-US" sz="2000" dirty="0"/>
          </a:p>
          <a:p>
            <a:pPr marL="342900" indent="-342900">
              <a:buFont typeface=".Apple Color Emoji UI"/>
              <a:buChar char="⭐️"/>
            </a:pPr>
            <a:r>
              <a:rPr lang="en-US" sz="2000" dirty="0">
                <a:solidFill>
                  <a:srgbClr val="FF7E79"/>
                </a:solidFill>
              </a:rPr>
              <a:t>Variance</a:t>
            </a:r>
            <a:r>
              <a:rPr lang="en-US" sz="2000" dirty="0">
                <a:solidFill>
                  <a:schemeClr val="bg2"/>
                </a:solidFill>
              </a:rPr>
              <a:t>: the square of standard deviation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pic>
        <p:nvPicPr>
          <p:cNvPr id="4" name="Picture 3" descr="Chart, histogram&#10;&#10;Description automatically generated">
            <a:extLst>
              <a:ext uri="{FF2B5EF4-FFF2-40B4-BE49-F238E27FC236}">
                <a16:creationId xmlns:a16="http://schemas.microsoft.com/office/drawing/2014/main" id="{9F75053D-36DE-5E4E-AABC-0E0890F43C2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Lst>
          </a:blip>
          <a:srcRect t="11953" r="6819" b="9239"/>
          <a:stretch/>
        </p:blipFill>
        <p:spPr>
          <a:xfrm>
            <a:off x="4400418" y="1407380"/>
            <a:ext cx="4023582" cy="2862470"/>
          </a:xfrm>
          <a:prstGeom prst="rect">
            <a:avLst/>
          </a:prstGeom>
          <a:ln w="57150">
            <a:solidFill>
              <a:schemeClr val="bg2">
                <a:lumMod val="75000"/>
              </a:schemeClr>
            </a:solidFill>
          </a:ln>
          <a:scene3d>
            <a:camera prst="obliqueTopRight"/>
            <a:lightRig rig="threePt" dir="t"/>
          </a:scene3d>
          <a:sp3d>
            <a:bevelT/>
          </a:sp3d>
        </p:spPr>
      </p:pic>
    </p:spTree>
    <p:extLst>
      <p:ext uri="{BB962C8B-B14F-4D97-AF65-F5344CB8AC3E}">
        <p14:creationId xmlns:p14="http://schemas.microsoft.com/office/powerpoint/2010/main" val="13087932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Dummy coding</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700843" y="2153256"/>
            <a:ext cx="383106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r>
              <a:rPr lang="en-US" sz="2000" dirty="0"/>
              <a:t>Let’s say we have two categorical variables: </a:t>
            </a:r>
          </a:p>
          <a:p>
            <a:pPr lvl="1"/>
            <a:r>
              <a:rPr lang="en-US" sz="2000" dirty="0"/>
              <a:t>Attention (high vs low)</a:t>
            </a:r>
          </a:p>
          <a:p>
            <a:pPr lvl="1"/>
            <a:r>
              <a:rPr lang="en-US" sz="2000" dirty="0"/>
              <a:t>Difficulty (easy vs hard)</a:t>
            </a:r>
          </a:p>
          <a:p>
            <a:r>
              <a:rPr lang="en-US" sz="2000" dirty="0"/>
              <a:t>Dummy code them as 0 and 1</a:t>
            </a:r>
          </a:p>
        </p:txBody>
      </p:sp>
      <p:graphicFrame>
        <p:nvGraphicFramePr>
          <p:cNvPr id="4" name="Table 4">
            <a:extLst>
              <a:ext uri="{FF2B5EF4-FFF2-40B4-BE49-F238E27FC236}">
                <a16:creationId xmlns:a16="http://schemas.microsoft.com/office/drawing/2014/main" id="{E8170AD4-DF27-4542-B0F3-B1452819ED25}"/>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5" name="Table 4">
            <a:extLst>
              <a:ext uri="{FF2B5EF4-FFF2-40B4-BE49-F238E27FC236}">
                <a16:creationId xmlns:a16="http://schemas.microsoft.com/office/drawing/2014/main" id="{98476D43-DBF2-2F4F-8846-B3448044B37C}"/>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20669049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Dummy coding</a:t>
            </a:r>
            <a:endParaRPr dirty="0"/>
          </a:p>
        </p:txBody>
      </p:sp>
      <mc:AlternateContent xmlns:mc="http://schemas.openxmlformats.org/markup-compatibility/2006" xmlns:a14="http://schemas.microsoft.com/office/drawing/2010/main">
        <mc:Choice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866877" y="1534907"/>
                <a:ext cx="383106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r>
                  <a:rPr lang="en-US" sz="2000" dirty="0"/>
                  <a:t>The intercept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oMath>
                </a14:m>
                <a:r>
                  <a:rPr lang="en-US" sz="2000" dirty="0"/>
                  <a:t> is the mean of y for all conditions when they are 0 (i.e., Low--easy)</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oMath>
                </a14:m>
                <a:r>
                  <a:rPr lang="en-US" sz="2000" dirty="0"/>
                  <a:t> is the difference between High and Low Attention for the easy task</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oMath>
                </a14:m>
                <a:r>
                  <a:rPr lang="en-US" sz="2000" dirty="0"/>
                  <a:t> is the difference between the easy and difficult task for low attention  </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oMath>
                </a14:m>
                <a:r>
                  <a:rPr lang="en-US" sz="2000" dirty="0"/>
                  <a:t> is the interaction</a:t>
                </a:r>
              </a:p>
              <a:p>
                <a:endParaRPr lang="en-US" sz="2000" dirty="0"/>
              </a:p>
            </p:txBody>
          </p:sp>
        </mc:Choice>
        <mc:Fallback xmlns="">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4866877" y="1534907"/>
                <a:ext cx="3831066" cy="3209700"/>
              </a:xfrm>
              <a:prstGeom prst="rect">
                <a:avLst/>
              </a:prstGeom>
              <a:blipFill>
                <a:blip r:embed="rId3"/>
                <a:stretch>
                  <a:fillRect r="-2649" b="-2756"/>
                </a:stretch>
              </a:blipFill>
              <a:ln>
                <a:noFill/>
              </a:ln>
            </p:spPr>
            <p:txBody>
              <a:bodyPr/>
              <a:lstStyle/>
              <a:p>
                <a:r>
                  <a:rPr lang="en-US">
                    <a:noFill/>
                  </a:rPr>
                  <a:t> </a:t>
                </a:r>
              </a:p>
            </p:txBody>
          </p:sp>
        </mc:Fallback>
      </mc:AlternateContent>
      <p:graphicFrame>
        <p:nvGraphicFramePr>
          <p:cNvPr id="4" name="Table 4">
            <a:extLst>
              <a:ext uri="{FF2B5EF4-FFF2-40B4-BE49-F238E27FC236}">
                <a16:creationId xmlns:a16="http://schemas.microsoft.com/office/drawing/2014/main" id="{E8170AD4-DF27-4542-B0F3-B1452819ED25}"/>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5" name="Table 4">
            <a:extLst>
              <a:ext uri="{FF2B5EF4-FFF2-40B4-BE49-F238E27FC236}">
                <a16:creationId xmlns:a16="http://schemas.microsoft.com/office/drawing/2014/main" id="{98476D43-DBF2-2F4F-8846-B3448044B37C}"/>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F9343D7-42C0-1541-B6A4-2B696682A4D3}"/>
                  </a:ext>
                </a:extLst>
              </p:cNvPr>
              <p:cNvSpPr txBox="1"/>
              <p:nvPr/>
            </p:nvSpPr>
            <p:spPr>
              <a:xfrm>
                <a:off x="446057" y="4410296"/>
                <a:ext cx="449902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1+</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ea typeface="Cambria Math" panose="02040503050406030204" pitchFamily="18" charset="0"/>
                        </a:rPr>
                        <m:t>1∗</m:t>
                      </m:r>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oMath>
                  </m:oMathPara>
                </a14:m>
                <a:endParaRPr lang="en-US" sz="1050" dirty="0"/>
              </a:p>
            </p:txBody>
          </p:sp>
        </mc:Choice>
        <mc:Fallback xmlns="">
          <p:sp>
            <p:nvSpPr>
              <p:cNvPr id="6" name="TextBox 5">
                <a:extLst>
                  <a:ext uri="{FF2B5EF4-FFF2-40B4-BE49-F238E27FC236}">
                    <a16:creationId xmlns:a16="http://schemas.microsoft.com/office/drawing/2014/main" id="{0F9343D7-42C0-1541-B6A4-2B696682A4D3}"/>
                  </a:ext>
                </a:extLst>
              </p:cNvPr>
              <p:cNvSpPr txBox="1">
                <a:spLocks noRot="1" noChangeAspect="1" noMove="1" noResize="1" noEditPoints="1" noAdjustHandles="1" noChangeArrowheads="1" noChangeShapeType="1" noTextEdit="1"/>
              </p:cNvSpPr>
              <p:nvPr/>
            </p:nvSpPr>
            <p:spPr>
              <a:xfrm>
                <a:off x="446057" y="4410296"/>
                <a:ext cx="4499021" cy="415498"/>
              </a:xfrm>
              <a:prstGeom prst="rect">
                <a:avLst/>
              </a:prstGeom>
              <a:blipFill>
                <a:blip r:embed="rId4"/>
                <a:stretch>
                  <a:fillRect b="-17647"/>
                </a:stretch>
              </a:blipFill>
            </p:spPr>
            <p:txBody>
              <a:bodyPr/>
              <a:lstStyle/>
              <a:p>
                <a:r>
                  <a:rPr lang="en-US">
                    <a:noFill/>
                  </a:rPr>
                  <a:t> </a:t>
                </a:r>
              </a:p>
            </p:txBody>
          </p:sp>
        </mc:Fallback>
      </mc:AlternateContent>
    </p:spTree>
    <p:extLst>
      <p:ext uri="{BB962C8B-B14F-4D97-AF65-F5344CB8AC3E}">
        <p14:creationId xmlns:p14="http://schemas.microsoft.com/office/powerpoint/2010/main" val="16892817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Dummy coding</a:t>
            </a:r>
            <a:endParaRPr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F0E9AE-62F5-F54D-864C-7FB59BC329FF}"/>
                  </a:ext>
                </a:extLst>
              </p:cNvPr>
              <p:cNvSpPr txBox="1"/>
              <p:nvPr/>
            </p:nvSpPr>
            <p:spPr>
              <a:xfrm>
                <a:off x="572494" y="1087710"/>
                <a:ext cx="8682824" cy="415498"/>
              </a:xfrm>
              <a:prstGeom prst="rect">
                <a:avLst/>
              </a:prstGeom>
              <a:noFill/>
            </p:spPr>
            <p:txBody>
              <a:bodyPr wrap="square" rtlCol="0">
                <a:spAutoFit/>
              </a:bodyPr>
              <a:lstStyle/>
              <a:p>
                <a:r>
                  <a:rPr lang="en-US" sz="2100" dirty="0">
                    <a:solidFill>
                      <a:schemeClr val="bg2"/>
                    </a:solidFill>
                  </a:rPr>
                  <a:t>Our regression model: </a:t>
                </a:r>
                <a14:m>
                  <m:oMath xmlns:m="http://schemas.openxmlformats.org/officeDocument/2006/math">
                    <m:r>
                      <a:rPr lang="en-US" sz="2100" b="1" i="1">
                        <a:solidFill>
                          <a:schemeClr val="bg2"/>
                        </a:solidFill>
                        <a:latin typeface="Cambria Math" panose="02040503050406030204" pitchFamily="18" charset="0"/>
                      </a:rPr>
                      <m:t>𝒚</m:t>
                    </m:r>
                    <m:r>
                      <a:rPr lang="en-US" sz="2100" b="1" i="1">
                        <a:solidFill>
                          <a:schemeClr val="bg2"/>
                        </a:solidFill>
                        <a:latin typeface="Cambria Math" panose="02040503050406030204" pitchFamily="18" charset="0"/>
                      </a:rPr>
                      <m:t>= </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rPr>
                          <m:t>𝟎</m:t>
                        </m:r>
                      </m:sub>
                    </m:sSub>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𝟏</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𝟏</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𝟐</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𝟑</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oMath>
                </a14:m>
                <a:endParaRPr lang="en-US" sz="1050" b="1" dirty="0">
                  <a:solidFill>
                    <a:schemeClr val="bg2"/>
                  </a:solidFill>
                </a:endParaRPr>
              </a:p>
            </p:txBody>
          </p:sp>
        </mc:Choice>
        <mc:Fallback xmlns="">
          <p:sp>
            <p:nvSpPr>
              <p:cNvPr id="4" name="TextBox 3">
                <a:extLst>
                  <a:ext uri="{FF2B5EF4-FFF2-40B4-BE49-F238E27FC236}">
                    <a16:creationId xmlns:a16="http://schemas.microsoft.com/office/drawing/2014/main" id="{C0F0E9AE-62F5-F54D-864C-7FB59BC329FF}"/>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3"/>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3A18DDC-FA26-2B48-AE25-01E54D88D259}"/>
                  </a:ext>
                </a:extLst>
              </p:cNvPr>
              <p:cNvSpPr txBox="1"/>
              <p:nvPr/>
            </p:nvSpPr>
            <p:spPr>
              <a:xfrm>
                <a:off x="471959" y="1660410"/>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1" i="1">
                          <a:solidFill>
                            <a:schemeClr val="bg2"/>
                          </a:solidFill>
                          <a:latin typeface="Cambria Math" panose="02040503050406030204" pitchFamily="18" charset="0"/>
                        </a:rPr>
                        <m:t>𝟎</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1" i="1">
                          <a:solidFill>
                            <a:schemeClr val="bg2"/>
                          </a:solidFill>
                          <a:latin typeface="Cambria Math" panose="02040503050406030204" pitchFamily="18" charset="0"/>
                        </a:rPr>
                        <m:t>𝟎</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𝟎</m:t>
                      </m:r>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rPr>
                        <m:t>𝟎</m:t>
                      </m:r>
                    </m:oMath>
                  </m:oMathPara>
                </a14:m>
                <a:endParaRPr lang="en-US" sz="2100" b="1"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oMath>
                  </m:oMathPara>
                </a14:m>
                <a:endParaRPr lang="en-US" sz="2100" dirty="0">
                  <a:solidFill>
                    <a:schemeClr val="bg2"/>
                  </a:solidFill>
                </a:endParaRPr>
              </a:p>
            </p:txBody>
          </p:sp>
        </mc:Choice>
        <mc:Fallback xmlns="">
          <p:sp>
            <p:nvSpPr>
              <p:cNvPr id="5" name="TextBox 4">
                <a:extLst>
                  <a:ext uri="{FF2B5EF4-FFF2-40B4-BE49-F238E27FC236}">
                    <a16:creationId xmlns:a16="http://schemas.microsoft.com/office/drawing/2014/main" id="{E3A18DDC-FA26-2B48-AE25-01E54D88D259}"/>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4558D52-C49B-F848-AA9B-D1DC62F19BF1}"/>
                  </a:ext>
                </a:extLst>
              </p:cNvPr>
              <p:cNvSpPr txBox="1"/>
              <p:nvPr/>
            </p:nvSpPr>
            <p:spPr>
              <a:xfrm>
                <a:off x="471959" y="2470816"/>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1" i="1">
                          <a:solidFill>
                            <a:schemeClr val="bg2"/>
                          </a:solidFill>
                          <a:latin typeface="Cambria Math" panose="02040503050406030204" pitchFamily="18" charset="0"/>
                        </a:rPr>
                        <m:t>𝟎</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rPr>
                        <m:t>𝟎</m:t>
                      </m:r>
                    </m:oMath>
                  </m:oMathPara>
                </a14:m>
                <a:endParaRPr lang="en-US" sz="2100" b="1" dirty="0">
                  <a:solidFill>
                    <a:schemeClr val="bg2"/>
                  </a:solidFill>
                </a:endParaRPr>
              </a:p>
              <a:p>
                <a:pPr algn="ctr"/>
                <a14:m>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oMath>
                </a14:m>
                <a:r>
                  <a:rPr lang="en-US" sz="2100" dirty="0">
                    <a:solidFill>
                      <a:schemeClr val="bg2"/>
                    </a:solidFill>
                  </a:rPr>
                  <a:t> </a:t>
                </a:r>
                <a14:m>
                  <m:oMath xmlns:m="http://schemas.openxmlformats.org/officeDocument/2006/math">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oMath>
                </a14:m>
                <a:endParaRPr lang="en-US" sz="2100" dirty="0">
                  <a:solidFill>
                    <a:schemeClr val="bg2"/>
                  </a:solidFill>
                </a:endParaRPr>
              </a:p>
            </p:txBody>
          </p:sp>
        </mc:Choice>
        <mc:Fallback xmlns="">
          <p:sp>
            <p:nvSpPr>
              <p:cNvPr id="6" name="TextBox 5">
                <a:extLst>
                  <a:ext uri="{FF2B5EF4-FFF2-40B4-BE49-F238E27FC236}">
                    <a16:creationId xmlns:a16="http://schemas.microsoft.com/office/drawing/2014/main" id="{D4558D52-C49B-F848-AA9B-D1DC62F19BF1}"/>
                  </a:ext>
                </a:extLst>
              </p:cNvPr>
              <p:cNvSpPr txBox="1">
                <a:spLocks noRot="1" noChangeAspect="1" noMove="1" noResize="1" noEditPoints="1" noAdjustHandles="1" noChangeArrowheads="1" noChangeShapeType="1" noTextEdit="1"/>
              </p:cNvSpPr>
              <p:nvPr/>
            </p:nvSpPr>
            <p:spPr>
              <a:xfrm>
                <a:off x="471959" y="2470816"/>
                <a:ext cx="7431638" cy="738664"/>
              </a:xfrm>
              <a:prstGeom prst="rect">
                <a:avLst/>
              </a:prstGeom>
              <a:blipFill>
                <a:blip r:embed="rId5"/>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328CEC-2611-1240-97AE-D869ACF3B273}"/>
                  </a:ext>
                </a:extLst>
              </p:cNvPr>
              <p:cNvSpPr txBox="1"/>
              <p:nvPr/>
            </p:nvSpPr>
            <p:spPr>
              <a:xfrm>
                <a:off x="553986" y="3281223"/>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1" i="1">
                          <a:solidFill>
                            <a:schemeClr val="bg2"/>
                          </a:solidFill>
                          <a:latin typeface="Cambria Math" panose="02040503050406030204" pitchFamily="18" charset="0"/>
                          <a:ea typeface="Cambria Math" panose="02040503050406030204" pitchFamily="18" charset="0"/>
                        </a:rPr>
                        <m:t>𝟎</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𝟎</m:t>
                      </m:r>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oMath>
                  </m:oMathPara>
                </a14:m>
                <a:endParaRPr lang="en-US" sz="2100" b="1" dirty="0">
                  <a:solidFill>
                    <a:schemeClr val="bg2"/>
                  </a:solidFill>
                </a:endParaRPr>
              </a:p>
              <a:p>
                <a:pPr algn="ctr"/>
                <a14:m>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oMath>
                </a14:m>
                <a:r>
                  <a:rPr lang="en-US" sz="2100" dirty="0">
                    <a:solidFill>
                      <a:schemeClr val="bg2"/>
                    </a:solidFill>
                  </a:rPr>
                  <a:t> </a:t>
                </a:r>
                <a14:m>
                  <m:oMath xmlns:m="http://schemas.openxmlformats.org/officeDocument/2006/math">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oMath>
                </a14:m>
                <a:endParaRPr lang="en-US" sz="2100" dirty="0">
                  <a:solidFill>
                    <a:schemeClr val="bg2"/>
                  </a:solidFill>
                </a:endParaRPr>
              </a:p>
            </p:txBody>
          </p:sp>
        </mc:Choice>
        <mc:Fallback xmlns="">
          <p:sp>
            <p:nvSpPr>
              <p:cNvPr id="7" name="TextBox 6">
                <a:extLst>
                  <a:ext uri="{FF2B5EF4-FFF2-40B4-BE49-F238E27FC236}">
                    <a16:creationId xmlns:a16="http://schemas.microsoft.com/office/drawing/2014/main" id="{9D328CEC-2611-1240-97AE-D869ACF3B273}"/>
                  </a:ext>
                </a:extLst>
              </p:cNvPr>
              <p:cNvSpPr txBox="1">
                <a:spLocks noRot="1" noChangeAspect="1" noMove="1" noResize="1" noEditPoints="1" noAdjustHandles="1" noChangeArrowheads="1" noChangeShapeType="1" noTextEdit="1"/>
              </p:cNvSpPr>
              <p:nvPr/>
            </p:nvSpPr>
            <p:spPr>
              <a:xfrm>
                <a:off x="553986" y="3281223"/>
                <a:ext cx="7431638" cy="738664"/>
              </a:xfrm>
              <a:prstGeom prst="rect">
                <a:avLst/>
              </a:prstGeom>
              <a:blipFill>
                <a:blip r:embed="rId6"/>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C1A778F-14B9-4A40-9898-F9D0AFF1FFE7}"/>
                  </a:ext>
                </a:extLst>
              </p:cNvPr>
              <p:cNvSpPr txBox="1"/>
              <p:nvPr/>
            </p:nvSpPr>
            <p:spPr>
              <a:xfrm>
                <a:off x="538462" y="4148091"/>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oMath>
                  </m:oMathPara>
                </a14:m>
                <a:endParaRPr lang="en-US" sz="2100" b="1" dirty="0">
                  <a:solidFill>
                    <a:schemeClr val="bg2"/>
                  </a:solidFill>
                </a:endParaRPr>
              </a:p>
              <a:p>
                <a:pPr algn="ctr"/>
                <a14:m>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oMath>
                </a14:m>
                <a:r>
                  <a:rPr lang="en-US" sz="2100" dirty="0">
                    <a:solidFill>
                      <a:schemeClr val="bg2"/>
                    </a:solidFill>
                  </a:rPr>
                  <a:t> </a:t>
                </a:r>
                <a14:m>
                  <m:oMath xmlns:m="http://schemas.openxmlformats.org/officeDocument/2006/math">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a14:m>
                <a:endParaRPr lang="en-US" sz="2100" dirty="0">
                  <a:solidFill>
                    <a:schemeClr val="bg2"/>
                  </a:solidFill>
                </a:endParaRPr>
              </a:p>
            </p:txBody>
          </p:sp>
        </mc:Choice>
        <mc:Fallback xmlns="">
          <p:sp>
            <p:nvSpPr>
              <p:cNvPr id="8" name="TextBox 7">
                <a:extLst>
                  <a:ext uri="{FF2B5EF4-FFF2-40B4-BE49-F238E27FC236}">
                    <a16:creationId xmlns:a16="http://schemas.microsoft.com/office/drawing/2014/main" id="{6C1A778F-14B9-4A40-9898-F9D0AFF1FFE7}"/>
                  </a:ext>
                </a:extLst>
              </p:cNvPr>
              <p:cNvSpPr txBox="1">
                <a:spLocks noRot="1" noChangeAspect="1" noMove="1" noResize="1" noEditPoints="1" noAdjustHandles="1" noChangeArrowheads="1" noChangeShapeType="1" noTextEdit="1"/>
              </p:cNvSpPr>
              <p:nvPr/>
            </p:nvSpPr>
            <p:spPr>
              <a:xfrm>
                <a:off x="538462" y="4148091"/>
                <a:ext cx="7431638" cy="738664"/>
              </a:xfrm>
              <a:prstGeom prst="rect">
                <a:avLst/>
              </a:prstGeom>
              <a:blipFill>
                <a:blip r:embed="rId7"/>
                <a:stretch>
                  <a:fillRect b="-11864"/>
                </a:stretch>
              </a:blipFill>
            </p:spPr>
            <p:txBody>
              <a:bodyPr/>
              <a:lstStyle/>
              <a:p>
                <a:r>
                  <a:rPr lang="en-US">
                    <a:noFill/>
                  </a:rPr>
                  <a:t> </a:t>
                </a:r>
              </a:p>
            </p:txBody>
          </p:sp>
        </mc:Fallback>
      </mc:AlternateContent>
    </p:spTree>
    <p:extLst>
      <p:ext uri="{BB962C8B-B14F-4D97-AF65-F5344CB8AC3E}">
        <p14:creationId xmlns:p14="http://schemas.microsoft.com/office/powerpoint/2010/main" val="109702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p:bldP spid="8"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Dummy coding</a:t>
            </a:r>
            <a:endParaRPr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2F7F32-B8AB-B041-B38F-567D1B030F83}"/>
                  </a:ext>
                </a:extLst>
              </p:cNvPr>
              <p:cNvSpPr txBox="1"/>
              <p:nvPr/>
            </p:nvSpPr>
            <p:spPr>
              <a:xfrm>
                <a:off x="572494" y="1087710"/>
                <a:ext cx="8682824" cy="415498"/>
              </a:xfrm>
              <a:prstGeom prst="rect">
                <a:avLst/>
              </a:prstGeom>
              <a:noFill/>
            </p:spPr>
            <p:txBody>
              <a:bodyPr wrap="square" rtlCol="0">
                <a:spAutoFit/>
              </a:bodyPr>
              <a:lstStyle/>
              <a:p>
                <a:r>
                  <a:rPr lang="en-US" sz="2100" dirty="0">
                    <a:solidFill>
                      <a:schemeClr val="bg2"/>
                    </a:solidFill>
                  </a:rPr>
                  <a:t>Our regression model: </a:t>
                </a:r>
                <a14:m>
                  <m:oMath xmlns:m="http://schemas.openxmlformats.org/officeDocument/2006/math">
                    <m:r>
                      <a:rPr lang="en-US" sz="2100" b="1" i="1">
                        <a:solidFill>
                          <a:schemeClr val="bg2"/>
                        </a:solidFill>
                        <a:latin typeface="Cambria Math" panose="02040503050406030204" pitchFamily="18" charset="0"/>
                      </a:rPr>
                      <m:t>𝒚</m:t>
                    </m:r>
                    <m:r>
                      <a:rPr lang="en-US" sz="2100" b="1" i="1">
                        <a:solidFill>
                          <a:schemeClr val="bg2"/>
                        </a:solidFill>
                        <a:latin typeface="Cambria Math" panose="02040503050406030204" pitchFamily="18" charset="0"/>
                      </a:rPr>
                      <m:t>= </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rPr>
                          <m:t>𝟎</m:t>
                        </m:r>
                      </m:sub>
                    </m:sSub>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𝟏</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𝟏</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𝟐</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𝟑</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oMath>
                </a14:m>
                <a:endParaRPr lang="en-US" sz="1050" b="1" dirty="0">
                  <a:solidFill>
                    <a:schemeClr val="bg2"/>
                  </a:solidFill>
                </a:endParaRPr>
              </a:p>
            </p:txBody>
          </p:sp>
        </mc:Choice>
        <mc:Fallback xmlns="">
          <p:sp>
            <p:nvSpPr>
              <p:cNvPr id="9" name="TextBox 8">
                <a:extLst>
                  <a:ext uri="{FF2B5EF4-FFF2-40B4-BE49-F238E27FC236}">
                    <a16:creationId xmlns:a16="http://schemas.microsoft.com/office/drawing/2014/main" id="{AF2F7F32-B8AB-B041-B38F-567D1B030F83}"/>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3"/>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DD2E177-3C1F-7A43-BA12-ACE5AE6740EF}"/>
                  </a:ext>
                </a:extLst>
              </p:cNvPr>
              <p:cNvSpPr txBox="1"/>
              <p:nvPr/>
            </p:nvSpPr>
            <p:spPr>
              <a:xfrm>
                <a:off x="471959" y="1660410"/>
                <a:ext cx="7431638" cy="738664"/>
              </a:xfrm>
              <a:prstGeom prst="rect">
                <a:avLst/>
              </a:prstGeom>
              <a:noFill/>
            </p:spPr>
            <p:txBody>
              <a:bodyPr wrap="square" rtlCol="0">
                <a:spAutoFit/>
              </a:bodyPr>
              <a:lstStyle/>
              <a:p>
                <a:pPr algn="ctr"/>
                <a14:m>
                  <m:oMath xmlns:m="http://schemas.openxmlformats.org/officeDocument/2006/math">
                    <m:r>
                      <a:rPr lang="en-US" sz="2100" b="0" i="1" smtClean="0">
                        <a:solidFill>
                          <a:schemeClr val="bg2"/>
                        </a:solidFill>
                        <a:latin typeface="Cambria Math" panose="02040503050406030204" pitchFamily="18" charset="0"/>
                      </a:rPr>
                      <m:t>𝑋</m:t>
                    </m:r>
                    <m:d>
                      <m:dPr>
                        <m:ctrlPr>
                          <a:rPr lang="en-US" sz="2100" b="0" i="1" smtClean="0">
                            <a:solidFill>
                              <a:schemeClr val="bg2"/>
                            </a:solidFill>
                            <a:latin typeface="Cambria Math" panose="02040503050406030204" pitchFamily="18" charset="0"/>
                          </a:rPr>
                        </m:ctrlPr>
                      </m:dPr>
                      <m:e>
                        <m:r>
                          <a:rPr lang="en-US" sz="2100" b="0" i="1" smtClean="0">
                            <a:solidFill>
                              <a:schemeClr val="bg2"/>
                            </a:solidFill>
                            <a:latin typeface="Cambria Math" panose="02040503050406030204" pitchFamily="18" charset="0"/>
                          </a:rPr>
                          <m:t>1,0</m:t>
                        </m:r>
                      </m:e>
                    </m:d>
                    <m:r>
                      <a:rPr lang="en-US" sz="2100" b="0" i="1" smtClean="0">
                        <a:solidFill>
                          <a:schemeClr val="bg2"/>
                        </a:solidFill>
                        <a:latin typeface="Cambria Math" panose="02040503050406030204" pitchFamily="18" charset="0"/>
                      </a:rPr>
                      <m:t>− </m:t>
                    </m:r>
                    <m:r>
                      <m:rPr>
                        <m:sty m:val="p"/>
                      </m:rPr>
                      <a:rPr lang="en-US" sz="2100" i="1" smtClean="0">
                        <a:solidFill>
                          <a:schemeClr val="bg2"/>
                        </a:solidFill>
                        <a:latin typeface="Cambria Math" panose="02040503050406030204" pitchFamily="18" charset="0"/>
                      </a:rPr>
                      <m:t>X</m:t>
                    </m:r>
                    <m:d>
                      <m:dPr>
                        <m:ctrlPr>
                          <a:rPr lang="en-US" sz="2100" b="0" i="1" smtClean="0">
                            <a:solidFill>
                              <a:schemeClr val="bg2"/>
                            </a:solidFill>
                            <a:latin typeface="Cambria Math" panose="02040503050406030204" pitchFamily="18" charset="0"/>
                          </a:rPr>
                        </m:ctrlPr>
                      </m:dPr>
                      <m:e>
                        <m:r>
                          <a:rPr lang="en-US" sz="2100" b="0" i="1" smtClean="0">
                            <a:solidFill>
                              <a:schemeClr val="bg2"/>
                            </a:solidFill>
                            <a:latin typeface="Cambria Math" panose="02040503050406030204" pitchFamily="18" charset="0"/>
                          </a:rPr>
                          <m:t>0,0</m:t>
                        </m:r>
                      </m:e>
                    </m:d>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0" i="1" smtClean="0">
                        <a:solidFill>
                          <a:schemeClr val="bg2"/>
                        </a:solidFill>
                        <a:latin typeface="Cambria Math" panose="02040503050406030204" pitchFamily="18" charset="0"/>
                        <a:ea typeface="Cambria Math" panose="02040503050406030204" pitchFamily="18" charset="0"/>
                      </a:rPr>
                      <m:t>1</m:t>
                    </m:r>
                    <m:r>
                      <a:rPr lang="en-US" sz="2100" i="1" smtClean="0">
                        <a:solidFill>
                          <a:schemeClr val="bg2"/>
                        </a:solidFill>
                        <a:latin typeface="Cambria Math" panose="02040503050406030204" pitchFamily="18" charset="0"/>
                      </a:rPr>
                      <m:t>−</m:t>
                    </m:r>
                  </m:oMath>
                </a14:m>
                <a:r>
                  <a:rPr lang="en-US" sz="2100" dirty="0">
                    <a:solidFill>
                      <a:schemeClr val="bg2"/>
                    </a:solidFill>
                  </a:rPr>
                  <a:t> </a:t>
                </a:r>
                <a14:m>
                  <m:oMath xmlns:m="http://schemas.openxmlformats.org/officeDocument/2006/math">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oMath>
                </a14:m>
                <a:endParaRPr lang="en-US" sz="2100" i="1" dirty="0">
                  <a:solidFill>
                    <a:schemeClr val="bg2"/>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𝑋</m:t>
                      </m:r>
                      <m:d>
                        <m:dPr>
                          <m:ctrlPr>
                            <a:rPr lang="en-US" sz="2100" i="1">
                              <a:solidFill>
                                <a:schemeClr val="bg2"/>
                              </a:solidFill>
                              <a:latin typeface="Cambria Math" panose="02040503050406030204" pitchFamily="18" charset="0"/>
                            </a:rPr>
                          </m:ctrlPr>
                        </m:dPr>
                        <m:e>
                          <m:r>
                            <a:rPr lang="en-US" sz="2100" i="1">
                              <a:solidFill>
                                <a:schemeClr val="bg2"/>
                              </a:solidFill>
                              <a:latin typeface="Cambria Math" panose="02040503050406030204" pitchFamily="18" charset="0"/>
                            </a:rPr>
                            <m:t>1,0</m:t>
                          </m:r>
                        </m:e>
                      </m:d>
                      <m:r>
                        <a:rPr lang="en-US" sz="2100" i="1">
                          <a:solidFill>
                            <a:schemeClr val="bg2"/>
                          </a:solidFill>
                          <a:latin typeface="Cambria Math" panose="02040503050406030204" pitchFamily="18" charset="0"/>
                        </a:rPr>
                        <m:t>− </m:t>
                      </m:r>
                      <m:r>
                        <m:rPr>
                          <m:sty m:val="p"/>
                        </m:rPr>
                        <a:rPr lang="en-US" sz="2100" i="1">
                          <a:solidFill>
                            <a:schemeClr val="bg2"/>
                          </a:solidFill>
                          <a:latin typeface="Cambria Math" panose="02040503050406030204" pitchFamily="18" charset="0"/>
                        </a:rPr>
                        <m:t>X</m:t>
                      </m:r>
                      <m:d>
                        <m:dPr>
                          <m:ctrlPr>
                            <a:rPr lang="en-US" sz="2100" i="1">
                              <a:solidFill>
                                <a:schemeClr val="bg2"/>
                              </a:solidFill>
                              <a:latin typeface="Cambria Math" panose="02040503050406030204" pitchFamily="18" charset="0"/>
                            </a:rPr>
                          </m:ctrlPr>
                        </m:dPr>
                        <m:e>
                          <m:r>
                            <a:rPr lang="en-US" sz="2100" i="1">
                              <a:solidFill>
                                <a:schemeClr val="bg2"/>
                              </a:solidFill>
                              <a:latin typeface="Cambria Math" panose="02040503050406030204" pitchFamily="18" charset="0"/>
                            </a:rPr>
                            <m:t>0,0</m:t>
                          </m:r>
                        </m:e>
                      </m:d>
                      <m:r>
                        <a:rPr lang="en-US" sz="2100" i="1">
                          <a:solidFill>
                            <a:schemeClr val="bg2"/>
                          </a:solidFill>
                          <a:latin typeface="Cambria Math" panose="02040503050406030204" pitchFamily="18" charset="0"/>
                        </a:rPr>
                        <m:t> =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b="0" i="1" smtClean="0">
                              <a:solidFill>
                                <a:schemeClr val="bg2"/>
                              </a:solidFill>
                              <a:latin typeface="Cambria Math" panose="02040503050406030204" pitchFamily="18" charset="0"/>
                              <a:ea typeface="Cambria Math" panose="02040503050406030204" pitchFamily="18" charset="0"/>
                            </a:rPr>
                            <m:t>1</m:t>
                          </m:r>
                        </m:sub>
                      </m:sSub>
                    </m:oMath>
                  </m:oMathPara>
                </a14:m>
                <a:endParaRPr lang="en-US" sz="2100" dirty="0">
                  <a:solidFill>
                    <a:schemeClr val="bg2"/>
                  </a:solidFill>
                </a:endParaRPr>
              </a:p>
            </p:txBody>
          </p:sp>
        </mc:Choice>
        <mc:Fallback xmlns="">
          <p:sp>
            <p:nvSpPr>
              <p:cNvPr id="10" name="TextBox 9">
                <a:extLst>
                  <a:ext uri="{FF2B5EF4-FFF2-40B4-BE49-F238E27FC236}">
                    <a16:creationId xmlns:a16="http://schemas.microsoft.com/office/drawing/2014/main" id="{FDD2E177-3C1F-7A43-BA12-ACE5AE6740EF}"/>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8B9CA5-FB5A-5E4C-A706-B60F5951DAB2}"/>
                  </a:ext>
                </a:extLst>
              </p:cNvPr>
              <p:cNvSpPr txBox="1"/>
              <p:nvPr/>
            </p:nvSpPr>
            <p:spPr>
              <a:xfrm>
                <a:off x="553986" y="3281223"/>
                <a:ext cx="7431638" cy="1384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m:t>
                      </m:r>
                      <m:r>
                        <a:rPr lang="en-US" sz="2100" b="0" i="1" smtClean="0">
                          <a:solidFill>
                            <a:schemeClr val="bg2"/>
                          </a:solidFill>
                          <a:latin typeface="Cambria Math" panose="02040503050406030204" pitchFamily="18" charset="0"/>
                        </a:rPr>
                        <m:t>𝑋</m:t>
                      </m:r>
                      <m:r>
                        <a:rPr lang="en-US" sz="2100" b="0" i="1" smtClean="0">
                          <a:solidFill>
                            <a:schemeClr val="bg2"/>
                          </a:solidFill>
                          <a:latin typeface="Cambria Math" panose="02040503050406030204" pitchFamily="18" charset="0"/>
                        </a:rPr>
                        <m:t>(1,1) −</m:t>
                      </m:r>
                      <m:r>
                        <a:rPr lang="en-US" sz="2100" b="0" i="1" smtClean="0">
                          <a:solidFill>
                            <a:schemeClr val="bg2"/>
                          </a:solidFill>
                          <a:latin typeface="Cambria Math" panose="02040503050406030204" pitchFamily="18" charset="0"/>
                        </a:rPr>
                        <m:t>𝑋</m:t>
                      </m:r>
                      <m:r>
                        <a:rPr lang="en-US" sz="2100" b="0" i="1" smtClean="0">
                          <a:solidFill>
                            <a:schemeClr val="bg2"/>
                          </a:solidFill>
                          <a:latin typeface="Cambria Math" panose="02040503050406030204" pitchFamily="18" charset="0"/>
                        </a:rPr>
                        <m:t>(0,1))−(</m:t>
                      </m:r>
                      <m:r>
                        <a:rPr lang="en-US" sz="2100" b="0" i="1" smtClean="0">
                          <a:solidFill>
                            <a:schemeClr val="bg2"/>
                          </a:solidFill>
                          <a:latin typeface="Cambria Math" panose="02040503050406030204" pitchFamily="18" charset="0"/>
                        </a:rPr>
                        <m:t>𝑋</m:t>
                      </m:r>
                      <m:r>
                        <a:rPr lang="en-US" sz="2100" b="0" i="1" smtClean="0">
                          <a:solidFill>
                            <a:schemeClr val="bg2"/>
                          </a:solidFill>
                          <a:latin typeface="Cambria Math" panose="02040503050406030204" pitchFamily="18" charset="0"/>
                        </a:rPr>
                        <m:t>(1,0)−</m:t>
                      </m:r>
                      <m:r>
                        <a:rPr lang="en-US" sz="2100" b="0" i="1" smtClean="0">
                          <a:solidFill>
                            <a:schemeClr val="bg2"/>
                          </a:solidFill>
                          <a:latin typeface="Cambria Math" panose="02040503050406030204" pitchFamily="18" charset="0"/>
                        </a:rPr>
                        <m:t>𝑋</m:t>
                      </m:r>
                      <m:r>
                        <a:rPr lang="en-US" sz="2100" b="0" i="1" smtClean="0">
                          <a:solidFill>
                            <a:schemeClr val="bg2"/>
                          </a:solidFill>
                          <a:latin typeface="Cambria Math" panose="02040503050406030204" pitchFamily="18" charset="0"/>
                        </a:rPr>
                        <m:t>(0,0))</m:t>
                      </m:r>
                    </m:oMath>
                  </m:oMathPara>
                </a14:m>
                <a:endParaRPr lang="en-US" sz="2100"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m:t>
                      </m:r>
                      <m:d>
                        <m:dPr>
                          <m:ctrlPr>
                            <a:rPr lang="en-US" sz="2100" i="1">
                              <a:solidFill>
                                <a:schemeClr val="bg2"/>
                              </a:solidFill>
                              <a:latin typeface="Cambria Math" panose="02040503050406030204" pitchFamily="18" charset="0"/>
                            </a:rPr>
                          </m:ctrlPr>
                        </m:dPr>
                        <m:e>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m:rPr>
                              <m:nor/>
                            </m:rPr>
                            <a:rPr lang="en-US" sz="2100" dirty="0">
                              <a:solidFill>
                                <a:schemeClr val="bg2"/>
                              </a:solidFill>
                            </a:rPr>
                            <m:t> </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0" i="1" smtClean="0">
                              <a:solidFill>
                                <a:schemeClr val="bg2"/>
                              </a:solidFill>
                              <a:latin typeface="Cambria Math" panose="02040503050406030204" pitchFamily="18" charset="0"/>
                              <a:ea typeface="Cambria Math" panose="02040503050406030204" pitchFamily="18" charset="0"/>
                            </a:rPr>
                            <m:t>1</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0" i="1" smtClean="0">
                              <a:solidFill>
                                <a:schemeClr val="bg2"/>
                              </a:solidFill>
                              <a:latin typeface="Cambria Math" panose="02040503050406030204" pitchFamily="18" charset="0"/>
                              <a:ea typeface="Cambria Math" panose="02040503050406030204" pitchFamily="18" charset="0"/>
                            </a:rPr>
                            <m:t>1</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0" i="1" smtClean="0">
                              <a:solidFill>
                                <a:schemeClr val="bg2"/>
                              </a:solidFill>
                              <a:latin typeface="Cambria Math" panose="02040503050406030204" pitchFamily="18" charset="0"/>
                              <a:ea typeface="Cambria Math" panose="02040503050406030204" pitchFamily="18" charset="0"/>
                            </a:rPr>
                            <m:t>1</m:t>
                          </m:r>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m:rPr>
                              <m:nor/>
                            </m:rPr>
                            <a:rPr lang="en-US" sz="2100" dirty="0">
                              <a:solidFill>
                                <a:schemeClr val="bg2"/>
                              </a:solidFill>
                            </a:rPr>
                            <m:t> </m:t>
                          </m:r>
                          <m:r>
                            <a:rPr lang="en-US" sz="2100" i="1" dirty="0">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0" i="1" smtClean="0">
                              <a:solidFill>
                                <a:schemeClr val="bg2"/>
                              </a:solidFill>
                              <a:latin typeface="Cambria Math" panose="02040503050406030204" pitchFamily="18" charset="0"/>
                              <a:ea typeface="Cambria Math" panose="02040503050406030204" pitchFamily="18" charset="0"/>
                            </a:rPr>
                            <m:t>1</m:t>
                          </m:r>
                        </m:e>
                      </m:d>
                      <m:r>
                        <a:rPr lang="en-US" sz="2100" i="1">
                          <a:solidFill>
                            <a:schemeClr val="bg2"/>
                          </a:solidFill>
                          <a:latin typeface="Cambria Math" panose="02040503050406030204" pitchFamily="18" charset="0"/>
                        </a:rPr>
                        <m:t>−</m:t>
                      </m:r>
                      <m:d>
                        <m:dPr>
                          <m:ctrlPr>
                            <a:rPr lang="en-US" sz="2100" i="1">
                              <a:solidFill>
                                <a:schemeClr val="bg2"/>
                              </a:solidFill>
                              <a:latin typeface="Cambria Math" panose="02040503050406030204" pitchFamily="18" charset="0"/>
                            </a:rPr>
                          </m:ctrlPr>
                        </m:dPr>
                        <m:e>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m:rPr>
                              <m:nor/>
                            </m:rPr>
                            <a:rPr lang="en-US" sz="2100" dirty="0">
                              <a:solidFill>
                                <a:schemeClr val="bg2"/>
                              </a:solidFill>
                            </a:rPr>
                            <m:t> </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0" i="1" smtClean="0">
                              <a:solidFill>
                                <a:schemeClr val="bg2"/>
                              </a:solidFill>
                              <a:latin typeface="Cambria Math" panose="02040503050406030204" pitchFamily="18" charset="0"/>
                              <a:ea typeface="Cambria Math" panose="02040503050406030204" pitchFamily="18" charset="0"/>
                            </a:rPr>
                            <m:t>1</m:t>
                          </m:r>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e>
                      </m:d>
                    </m:oMath>
                  </m:oMathPara>
                </a14:m>
                <a:endParaRPr lang="en-US" sz="2100"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m:t>
                      </m:r>
                      <m:d>
                        <m:dPr>
                          <m:ctrlPr>
                            <a:rPr lang="en-US" sz="2100" i="1">
                              <a:solidFill>
                                <a:schemeClr val="bg2"/>
                              </a:solidFill>
                              <a:latin typeface="Cambria Math" panose="02040503050406030204" pitchFamily="18" charset="0"/>
                            </a:rPr>
                          </m:ctrlPr>
                        </m:dPr>
                        <m:e>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e>
                      </m:d>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rPr>
                        <m:t>)</m:t>
                      </m:r>
                    </m:oMath>
                  </m:oMathPara>
                </a14:m>
                <a:endParaRPr lang="en-US" sz="2100"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m:oMathPara>
                </a14:m>
                <a:endParaRPr lang="en-US" sz="2100" dirty="0">
                  <a:solidFill>
                    <a:schemeClr val="bg2"/>
                  </a:solidFill>
                </a:endParaRPr>
              </a:p>
            </p:txBody>
          </p:sp>
        </mc:Choice>
        <mc:Fallback xmlns="">
          <p:sp>
            <p:nvSpPr>
              <p:cNvPr id="11" name="TextBox 10">
                <a:extLst>
                  <a:ext uri="{FF2B5EF4-FFF2-40B4-BE49-F238E27FC236}">
                    <a16:creationId xmlns:a16="http://schemas.microsoft.com/office/drawing/2014/main" id="{ED8B9CA5-FB5A-5E4C-A706-B60F5951DAB2}"/>
                  </a:ext>
                </a:extLst>
              </p:cNvPr>
              <p:cNvSpPr txBox="1">
                <a:spLocks noRot="1" noChangeAspect="1" noMove="1" noResize="1" noEditPoints="1" noAdjustHandles="1" noChangeArrowheads="1" noChangeShapeType="1" noTextEdit="1"/>
              </p:cNvSpPr>
              <p:nvPr/>
            </p:nvSpPr>
            <p:spPr>
              <a:xfrm>
                <a:off x="553986" y="3281223"/>
                <a:ext cx="7431638" cy="1384995"/>
              </a:xfrm>
              <a:prstGeom prst="rect">
                <a:avLst/>
              </a:prstGeom>
              <a:blipFill>
                <a:blip r:embed="rId5"/>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8931717-F05D-254D-B1FB-DB5C45F45323}"/>
                  </a:ext>
                </a:extLst>
              </p:cNvPr>
              <p:cNvSpPr txBox="1"/>
              <p:nvPr/>
            </p:nvSpPr>
            <p:spPr>
              <a:xfrm>
                <a:off x="572494" y="2414355"/>
                <a:ext cx="7431638" cy="738664"/>
              </a:xfrm>
              <a:prstGeom prst="rect">
                <a:avLst/>
              </a:prstGeom>
              <a:noFill/>
            </p:spPr>
            <p:txBody>
              <a:bodyPr wrap="square" rtlCol="0">
                <a:spAutoFit/>
              </a:bodyPr>
              <a:lstStyle/>
              <a:p>
                <a:pPr algn="ctr"/>
                <a14:m>
                  <m:oMath xmlns:m="http://schemas.openxmlformats.org/officeDocument/2006/math">
                    <m:r>
                      <a:rPr lang="en-US" sz="2100" b="0" i="1" smtClean="0">
                        <a:solidFill>
                          <a:schemeClr val="bg2"/>
                        </a:solidFill>
                        <a:latin typeface="Cambria Math" panose="02040503050406030204" pitchFamily="18" charset="0"/>
                      </a:rPr>
                      <m:t>𝑋</m:t>
                    </m:r>
                    <m:d>
                      <m:dPr>
                        <m:ctrlPr>
                          <a:rPr lang="en-US" sz="2100" b="0" i="1" smtClean="0">
                            <a:solidFill>
                              <a:schemeClr val="bg2"/>
                            </a:solidFill>
                            <a:latin typeface="Cambria Math" panose="02040503050406030204" pitchFamily="18" charset="0"/>
                          </a:rPr>
                        </m:ctrlPr>
                      </m:dPr>
                      <m:e>
                        <m:r>
                          <a:rPr lang="en-US" sz="2100" b="0" i="1" smtClean="0">
                            <a:solidFill>
                              <a:schemeClr val="bg2"/>
                            </a:solidFill>
                            <a:latin typeface="Cambria Math" panose="02040503050406030204" pitchFamily="18" charset="0"/>
                          </a:rPr>
                          <m:t>0,1</m:t>
                        </m:r>
                      </m:e>
                    </m:d>
                    <m:r>
                      <a:rPr lang="en-US" sz="2100" b="0" i="1" smtClean="0">
                        <a:solidFill>
                          <a:schemeClr val="bg2"/>
                        </a:solidFill>
                        <a:latin typeface="Cambria Math" panose="02040503050406030204" pitchFamily="18" charset="0"/>
                      </a:rPr>
                      <m:t>− </m:t>
                    </m:r>
                    <m:r>
                      <m:rPr>
                        <m:sty m:val="p"/>
                      </m:rPr>
                      <a:rPr lang="en-US" sz="2100" i="1" smtClean="0">
                        <a:solidFill>
                          <a:schemeClr val="bg2"/>
                        </a:solidFill>
                        <a:latin typeface="Cambria Math" panose="02040503050406030204" pitchFamily="18" charset="0"/>
                      </a:rPr>
                      <m:t>X</m:t>
                    </m:r>
                    <m:d>
                      <m:dPr>
                        <m:ctrlPr>
                          <a:rPr lang="en-US" sz="2100" b="0" i="1" smtClean="0">
                            <a:solidFill>
                              <a:schemeClr val="bg2"/>
                            </a:solidFill>
                            <a:latin typeface="Cambria Math" panose="02040503050406030204" pitchFamily="18" charset="0"/>
                          </a:rPr>
                        </m:ctrlPr>
                      </m:dPr>
                      <m:e>
                        <m:r>
                          <a:rPr lang="en-US" sz="2100" b="0" i="1" smtClean="0">
                            <a:solidFill>
                              <a:schemeClr val="bg2"/>
                            </a:solidFill>
                            <a:latin typeface="Cambria Math" panose="02040503050406030204" pitchFamily="18" charset="0"/>
                          </a:rPr>
                          <m:t>0,0</m:t>
                        </m:r>
                      </m:e>
                    </m:d>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b="0" i="1" smtClean="0">
                            <a:solidFill>
                              <a:schemeClr val="bg2"/>
                            </a:solidFill>
                            <a:latin typeface="Cambria Math" panose="02040503050406030204" pitchFamily="18" charset="0"/>
                            <a:ea typeface="Cambria Math" panose="02040503050406030204" pitchFamily="18" charset="0"/>
                          </a:rPr>
                          <m:t>2</m:t>
                        </m:r>
                      </m:sub>
                    </m:sSub>
                    <m:r>
                      <a:rPr lang="en-US" sz="2100" b="0" i="1" smtClean="0">
                        <a:solidFill>
                          <a:schemeClr val="bg2"/>
                        </a:solidFill>
                        <a:latin typeface="Cambria Math" panose="02040503050406030204" pitchFamily="18" charset="0"/>
                        <a:ea typeface="Cambria Math" panose="02040503050406030204" pitchFamily="18" charset="0"/>
                      </a:rPr>
                      <m:t>1</m:t>
                    </m:r>
                    <m:r>
                      <a:rPr lang="en-US" sz="2100" i="1" smtClean="0">
                        <a:solidFill>
                          <a:schemeClr val="bg2"/>
                        </a:solidFill>
                        <a:latin typeface="Cambria Math" panose="02040503050406030204" pitchFamily="18" charset="0"/>
                      </a:rPr>
                      <m:t>−</m:t>
                    </m:r>
                  </m:oMath>
                </a14:m>
                <a:r>
                  <a:rPr lang="en-US" sz="2100" dirty="0">
                    <a:solidFill>
                      <a:schemeClr val="bg2"/>
                    </a:solidFill>
                  </a:rPr>
                  <a:t> </a:t>
                </a:r>
                <a14:m>
                  <m:oMath xmlns:m="http://schemas.openxmlformats.org/officeDocument/2006/math">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oMath>
                </a14:m>
                <a:endParaRPr lang="en-US" sz="2100" i="1" dirty="0">
                  <a:solidFill>
                    <a:schemeClr val="bg2"/>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𝑋</m:t>
                      </m:r>
                      <m:d>
                        <m:dPr>
                          <m:ctrlPr>
                            <a:rPr lang="en-US" sz="2100" i="1">
                              <a:solidFill>
                                <a:schemeClr val="bg2"/>
                              </a:solidFill>
                              <a:latin typeface="Cambria Math" panose="02040503050406030204" pitchFamily="18" charset="0"/>
                            </a:rPr>
                          </m:ctrlPr>
                        </m:dPr>
                        <m:e>
                          <m:r>
                            <a:rPr lang="en-US" sz="2100" b="0" i="1" smtClean="0">
                              <a:solidFill>
                                <a:schemeClr val="bg2"/>
                              </a:solidFill>
                              <a:latin typeface="Cambria Math" panose="02040503050406030204" pitchFamily="18" charset="0"/>
                            </a:rPr>
                            <m:t>0</m:t>
                          </m:r>
                          <m:r>
                            <a:rPr lang="en-US" sz="2100" i="1">
                              <a:solidFill>
                                <a:schemeClr val="bg2"/>
                              </a:solidFill>
                              <a:latin typeface="Cambria Math" panose="02040503050406030204" pitchFamily="18" charset="0"/>
                            </a:rPr>
                            <m:t>,</m:t>
                          </m:r>
                          <m:r>
                            <a:rPr lang="en-US" sz="2100" b="0" i="1" smtClean="0">
                              <a:solidFill>
                                <a:schemeClr val="bg2"/>
                              </a:solidFill>
                              <a:latin typeface="Cambria Math" panose="02040503050406030204" pitchFamily="18" charset="0"/>
                            </a:rPr>
                            <m:t>1</m:t>
                          </m:r>
                        </m:e>
                      </m:d>
                      <m:r>
                        <a:rPr lang="en-US" sz="2100" i="1">
                          <a:solidFill>
                            <a:schemeClr val="bg2"/>
                          </a:solidFill>
                          <a:latin typeface="Cambria Math" panose="02040503050406030204" pitchFamily="18" charset="0"/>
                        </a:rPr>
                        <m:t>− </m:t>
                      </m:r>
                      <m:r>
                        <m:rPr>
                          <m:sty m:val="p"/>
                        </m:rPr>
                        <a:rPr lang="en-US" sz="2100" i="1">
                          <a:solidFill>
                            <a:schemeClr val="bg2"/>
                          </a:solidFill>
                          <a:latin typeface="Cambria Math" panose="02040503050406030204" pitchFamily="18" charset="0"/>
                        </a:rPr>
                        <m:t>X</m:t>
                      </m:r>
                      <m:d>
                        <m:dPr>
                          <m:ctrlPr>
                            <a:rPr lang="en-US" sz="2100" i="1">
                              <a:solidFill>
                                <a:schemeClr val="bg2"/>
                              </a:solidFill>
                              <a:latin typeface="Cambria Math" panose="02040503050406030204" pitchFamily="18" charset="0"/>
                            </a:rPr>
                          </m:ctrlPr>
                        </m:dPr>
                        <m:e>
                          <m:r>
                            <a:rPr lang="en-US" sz="2100" i="1">
                              <a:solidFill>
                                <a:schemeClr val="bg2"/>
                              </a:solidFill>
                              <a:latin typeface="Cambria Math" panose="02040503050406030204" pitchFamily="18" charset="0"/>
                            </a:rPr>
                            <m:t>0,0</m:t>
                          </m:r>
                        </m:e>
                      </m:d>
                      <m:r>
                        <a:rPr lang="en-US" sz="2100" i="1">
                          <a:solidFill>
                            <a:schemeClr val="bg2"/>
                          </a:solidFill>
                          <a:latin typeface="Cambria Math" panose="02040503050406030204" pitchFamily="18" charset="0"/>
                        </a:rPr>
                        <m:t> =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b="0" i="1" smtClean="0">
                              <a:solidFill>
                                <a:schemeClr val="bg2"/>
                              </a:solidFill>
                              <a:latin typeface="Cambria Math" panose="02040503050406030204" pitchFamily="18" charset="0"/>
                              <a:ea typeface="Cambria Math" panose="02040503050406030204" pitchFamily="18" charset="0"/>
                            </a:rPr>
                            <m:t>2</m:t>
                          </m:r>
                        </m:sub>
                      </m:sSub>
                    </m:oMath>
                  </m:oMathPara>
                </a14:m>
                <a:endParaRPr lang="en-US" sz="2100" dirty="0">
                  <a:solidFill>
                    <a:schemeClr val="bg2"/>
                  </a:solidFill>
                </a:endParaRPr>
              </a:p>
            </p:txBody>
          </p:sp>
        </mc:Choice>
        <mc:Fallback xmlns="">
          <p:sp>
            <p:nvSpPr>
              <p:cNvPr id="12" name="TextBox 11">
                <a:extLst>
                  <a:ext uri="{FF2B5EF4-FFF2-40B4-BE49-F238E27FC236}">
                    <a16:creationId xmlns:a16="http://schemas.microsoft.com/office/drawing/2014/main" id="{D8931717-F05D-254D-B1FB-DB5C45F45323}"/>
                  </a:ext>
                </a:extLst>
              </p:cNvPr>
              <p:cNvSpPr txBox="1">
                <a:spLocks noRot="1" noChangeAspect="1" noMove="1" noResize="1" noEditPoints="1" noAdjustHandles="1" noChangeArrowheads="1" noChangeShapeType="1" noTextEdit="1"/>
              </p:cNvSpPr>
              <p:nvPr/>
            </p:nvSpPr>
            <p:spPr>
              <a:xfrm>
                <a:off x="572494" y="2414355"/>
                <a:ext cx="7431638" cy="738664"/>
              </a:xfrm>
              <a:prstGeom prst="rect">
                <a:avLst/>
              </a:prstGeom>
              <a:blipFill>
                <a:blip r:embed="rId6"/>
                <a:stretch>
                  <a:fillRect b="-10169"/>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7BEBC366-AE22-FE46-B965-1C94FFF6E7E7}"/>
              </a:ext>
            </a:extLst>
          </p:cNvPr>
          <p:cNvCxnSpPr/>
          <p:nvPr/>
        </p:nvCxnSpPr>
        <p:spPr>
          <a:xfrm>
            <a:off x="1184744" y="1876508"/>
            <a:ext cx="755374"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0D8D7989-D8D0-B045-B614-14EF5F839574}"/>
              </a:ext>
            </a:extLst>
          </p:cNvPr>
          <p:cNvCxnSpPr/>
          <p:nvPr/>
        </p:nvCxnSpPr>
        <p:spPr>
          <a:xfrm>
            <a:off x="1184744" y="2665013"/>
            <a:ext cx="755374"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40758751-786F-A34F-B232-9772D1FB60A5}"/>
              </a:ext>
            </a:extLst>
          </p:cNvPr>
          <p:cNvCxnSpPr/>
          <p:nvPr/>
        </p:nvCxnSpPr>
        <p:spPr>
          <a:xfrm>
            <a:off x="1082702" y="3485322"/>
            <a:ext cx="755374" cy="0"/>
          </a:xfrm>
          <a:prstGeom prst="straightConnector1">
            <a:avLst/>
          </a:prstGeom>
          <a:ln w="76200">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9540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 coding</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866877" y="1534907"/>
            <a:ext cx="383106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r>
              <a:rPr lang="en-US" sz="2000" dirty="0"/>
              <a:t>In effect coding all columns of variables sum to 0</a:t>
            </a:r>
            <a:br>
              <a:rPr lang="en-US" sz="2000" dirty="0"/>
            </a:br>
            <a:endParaRPr lang="en-US" sz="2000" dirty="0"/>
          </a:p>
          <a:p>
            <a:r>
              <a:rPr lang="en-US" sz="2000" dirty="0"/>
              <a:t>To do this let’s try replacing the 0’s with -1</a:t>
            </a:r>
          </a:p>
        </p:txBody>
      </p:sp>
      <p:graphicFrame>
        <p:nvGraphicFramePr>
          <p:cNvPr id="7" name="Table 4">
            <a:extLst>
              <a:ext uri="{FF2B5EF4-FFF2-40B4-BE49-F238E27FC236}">
                <a16:creationId xmlns:a16="http://schemas.microsoft.com/office/drawing/2014/main" id="{29D68029-A37C-F04D-BDE3-E5BF9AA71056}"/>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8" name="Table 4">
            <a:extLst>
              <a:ext uri="{FF2B5EF4-FFF2-40B4-BE49-F238E27FC236}">
                <a16:creationId xmlns:a16="http://schemas.microsoft.com/office/drawing/2014/main" id="{714BD38A-DD0B-414F-8576-EBAC69FC11B7}"/>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31882237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 coding</a:t>
            </a:r>
            <a:endParaRPr dirty="0"/>
          </a:p>
        </p:txBody>
      </p:sp>
      <mc:AlternateContent xmlns:mc="http://schemas.openxmlformats.org/markup-compatibility/2006" xmlns:a14="http://schemas.microsoft.com/office/drawing/2010/main">
        <mc:Choice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866877" y="1534907"/>
                <a:ext cx="383106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r>
                  <a:rPr lang="en-US" sz="2000" dirty="0"/>
                  <a:t>The intercept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oMath>
                </a14:m>
                <a:r>
                  <a:rPr lang="en-US" sz="2000" dirty="0"/>
                  <a:t> is now the GRAND Mean</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oMath>
                </a14:m>
                <a:r>
                  <a:rPr lang="en-US" sz="2000" dirty="0"/>
                  <a:t> is the difference between High and Low Attention across both difficulties </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oMath>
                </a14:m>
                <a:r>
                  <a:rPr lang="en-US" sz="2000" dirty="0"/>
                  <a:t> is the difference between difficult and easy across Attention</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oMath>
                </a14:m>
                <a:r>
                  <a:rPr lang="en-US" sz="2000" dirty="0"/>
                  <a:t> is the interaction</a:t>
                </a:r>
              </a:p>
              <a:p>
                <a:endParaRPr lang="en-US" sz="2000" dirty="0"/>
              </a:p>
            </p:txBody>
          </p:sp>
        </mc:Choice>
        <mc:Fallback xmlns="">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4866877" y="1534907"/>
                <a:ext cx="3831066" cy="3209700"/>
              </a:xfrm>
              <a:prstGeom prst="rect">
                <a:avLst/>
              </a:prstGeom>
              <a:blipFill>
                <a:blip r:embed="rId3"/>
                <a:stretch>
                  <a:fillRect b="-2756"/>
                </a:stretch>
              </a:blipFill>
              <a:ln>
                <a:noFill/>
              </a:ln>
            </p:spPr>
            <p:txBody>
              <a:bodyPr/>
              <a:lstStyle/>
              <a:p>
                <a:r>
                  <a:rPr lang="en-US">
                    <a:noFill/>
                  </a:rPr>
                  <a:t> </a:t>
                </a:r>
              </a:p>
            </p:txBody>
          </p:sp>
        </mc:Fallback>
      </mc:AlternateContent>
      <p:graphicFrame>
        <p:nvGraphicFramePr>
          <p:cNvPr id="7" name="Table 4">
            <a:extLst>
              <a:ext uri="{FF2B5EF4-FFF2-40B4-BE49-F238E27FC236}">
                <a16:creationId xmlns:a16="http://schemas.microsoft.com/office/drawing/2014/main" id="{29D68029-A37C-F04D-BDE3-E5BF9AA71056}"/>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8" name="Table 4">
            <a:extLst>
              <a:ext uri="{FF2B5EF4-FFF2-40B4-BE49-F238E27FC236}">
                <a16:creationId xmlns:a16="http://schemas.microsoft.com/office/drawing/2014/main" id="{714BD38A-DD0B-414F-8576-EBAC69FC11B7}"/>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2291C7-3C82-A94C-B678-80EA59C95183}"/>
                  </a:ext>
                </a:extLst>
              </p:cNvPr>
              <p:cNvSpPr txBox="1"/>
              <p:nvPr/>
            </p:nvSpPr>
            <p:spPr>
              <a:xfrm>
                <a:off x="446057" y="4410296"/>
                <a:ext cx="449902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1+</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ea typeface="Cambria Math" panose="02040503050406030204" pitchFamily="18" charset="0"/>
                        </a:rPr>
                        <m:t>1∗</m:t>
                      </m:r>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oMath>
                  </m:oMathPara>
                </a14:m>
                <a:endParaRPr lang="en-US" sz="1050" dirty="0"/>
              </a:p>
            </p:txBody>
          </p:sp>
        </mc:Choice>
        <mc:Fallback xmlns="">
          <p:sp>
            <p:nvSpPr>
              <p:cNvPr id="6" name="TextBox 5">
                <a:extLst>
                  <a:ext uri="{FF2B5EF4-FFF2-40B4-BE49-F238E27FC236}">
                    <a16:creationId xmlns:a16="http://schemas.microsoft.com/office/drawing/2014/main" id="{C02291C7-3C82-A94C-B678-80EA59C95183}"/>
                  </a:ext>
                </a:extLst>
              </p:cNvPr>
              <p:cNvSpPr txBox="1">
                <a:spLocks noRot="1" noChangeAspect="1" noMove="1" noResize="1" noEditPoints="1" noAdjustHandles="1" noChangeArrowheads="1" noChangeShapeType="1" noTextEdit="1"/>
              </p:cNvSpPr>
              <p:nvPr/>
            </p:nvSpPr>
            <p:spPr>
              <a:xfrm>
                <a:off x="446057" y="4410296"/>
                <a:ext cx="4499021" cy="415498"/>
              </a:xfrm>
              <a:prstGeom prst="rect">
                <a:avLst/>
              </a:prstGeom>
              <a:blipFill>
                <a:blip r:embed="rId4"/>
                <a:stretch>
                  <a:fillRect b="-17647"/>
                </a:stretch>
              </a:blipFill>
            </p:spPr>
            <p:txBody>
              <a:bodyPr/>
              <a:lstStyle/>
              <a:p>
                <a:r>
                  <a:rPr lang="en-US">
                    <a:noFill/>
                  </a:rPr>
                  <a:t> </a:t>
                </a:r>
              </a:p>
            </p:txBody>
          </p:sp>
        </mc:Fallback>
      </mc:AlternateContent>
    </p:spTree>
    <p:extLst>
      <p:ext uri="{BB962C8B-B14F-4D97-AF65-F5344CB8AC3E}">
        <p14:creationId xmlns:p14="http://schemas.microsoft.com/office/powerpoint/2010/main" val="27268199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 coding</a:t>
            </a:r>
            <a:endParaRPr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B65507C-E28D-0C43-AA3D-3F0565D8E14C}"/>
                  </a:ext>
                </a:extLst>
              </p:cNvPr>
              <p:cNvSpPr txBox="1"/>
              <p:nvPr/>
            </p:nvSpPr>
            <p:spPr>
              <a:xfrm>
                <a:off x="572494" y="1087710"/>
                <a:ext cx="8682824" cy="415498"/>
              </a:xfrm>
              <a:prstGeom prst="rect">
                <a:avLst/>
              </a:prstGeom>
              <a:noFill/>
            </p:spPr>
            <p:txBody>
              <a:bodyPr wrap="square" rtlCol="0">
                <a:spAutoFit/>
              </a:bodyPr>
              <a:lstStyle/>
              <a:p>
                <a:r>
                  <a:rPr lang="en-US" sz="2100" dirty="0">
                    <a:solidFill>
                      <a:schemeClr val="bg2"/>
                    </a:solidFill>
                  </a:rPr>
                  <a:t>Our regression model: </a:t>
                </a:r>
                <a14:m>
                  <m:oMath xmlns:m="http://schemas.openxmlformats.org/officeDocument/2006/math">
                    <m:r>
                      <a:rPr lang="en-US" sz="2100" b="1" i="1">
                        <a:solidFill>
                          <a:schemeClr val="bg2"/>
                        </a:solidFill>
                        <a:latin typeface="Cambria Math" panose="02040503050406030204" pitchFamily="18" charset="0"/>
                      </a:rPr>
                      <m:t>𝒚</m:t>
                    </m:r>
                    <m:r>
                      <a:rPr lang="en-US" sz="2100" b="1" i="1">
                        <a:solidFill>
                          <a:schemeClr val="bg2"/>
                        </a:solidFill>
                        <a:latin typeface="Cambria Math" panose="02040503050406030204" pitchFamily="18" charset="0"/>
                      </a:rPr>
                      <m:t>= </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rPr>
                          <m:t>𝟎</m:t>
                        </m:r>
                      </m:sub>
                    </m:sSub>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𝟏</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𝟏</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𝟐</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𝟑</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oMath>
                </a14:m>
                <a:endParaRPr lang="en-US" sz="1050" b="1" dirty="0">
                  <a:solidFill>
                    <a:schemeClr val="bg2"/>
                  </a:solidFill>
                </a:endParaRPr>
              </a:p>
            </p:txBody>
          </p:sp>
        </mc:Choice>
        <mc:Fallback xmlns="">
          <p:sp>
            <p:nvSpPr>
              <p:cNvPr id="9" name="TextBox 8">
                <a:extLst>
                  <a:ext uri="{FF2B5EF4-FFF2-40B4-BE49-F238E27FC236}">
                    <a16:creationId xmlns:a16="http://schemas.microsoft.com/office/drawing/2014/main" id="{2B65507C-E28D-0C43-AA3D-3F0565D8E14C}"/>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3"/>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D44AF3-7F60-9545-BAC8-AD0CCC67332C}"/>
                  </a:ext>
                </a:extLst>
              </p:cNvPr>
              <p:cNvSpPr txBox="1"/>
              <p:nvPr/>
            </p:nvSpPr>
            <p:spPr>
              <a:xfrm>
                <a:off x="471959" y="1660410"/>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0"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𝟏</m:t>
                      </m:r>
                      <m:r>
                        <a:rPr lang="en-US" sz="2100" b="1" i="1" smtClean="0">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0"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𝟏</m:t>
                      </m:r>
                      <m:r>
                        <a:rPr lang="en-US" sz="2100" b="0" i="1" smtClean="0">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𝟏</m:t>
                      </m:r>
                      <m:r>
                        <a:rPr lang="en-US" sz="2100" b="1" i="1" smtClean="0">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ea typeface="Cambria Math" panose="02040503050406030204" pitchFamily="18" charset="0"/>
                        </a:rPr>
                        <m:t>∗</m:t>
                      </m:r>
                      <m:r>
                        <a:rPr lang="en-US" sz="2100" b="0"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𝟏</m:t>
                      </m:r>
                      <m:r>
                        <a:rPr lang="en-US" sz="2100" b="1" i="1" smtClean="0">
                          <a:solidFill>
                            <a:schemeClr val="bg2"/>
                          </a:solidFill>
                          <a:latin typeface="Cambria Math" panose="02040503050406030204" pitchFamily="18" charset="0"/>
                          <a:ea typeface="Cambria Math" panose="02040503050406030204" pitchFamily="18" charset="0"/>
                        </a:rPr>
                        <m:t>)</m:t>
                      </m:r>
                    </m:oMath>
                  </m:oMathPara>
                </a14:m>
                <a:endParaRPr lang="en-US" sz="2100" b="1"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m:oMathPara>
                </a14:m>
                <a:endParaRPr lang="en-US" sz="2100" dirty="0">
                  <a:solidFill>
                    <a:schemeClr val="bg2"/>
                  </a:solidFill>
                </a:endParaRPr>
              </a:p>
            </p:txBody>
          </p:sp>
        </mc:Choice>
        <mc:Fallback xmlns="">
          <p:sp>
            <p:nvSpPr>
              <p:cNvPr id="10" name="TextBox 9">
                <a:extLst>
                  <a:ext uri="{FF2B5EF4-FFF2-40B4-BE49-F238E27FC236}">
                    <a16:creationId xmlns:a16="http://schemas.microsoft.com/office/drawing/2014/main" id="{32D44AF3-7F60-9545-BAC8-AD0CCC67332C}"/>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3E735D-8C00-A741-A734-4CFDECBFF1EB}"/>
                  </a:ext>
                </a:extLst>
              </p:cNvPr>
              <p:cNvSpPr txBox="1"/>
              <p:nvPr/>
            </p:nvSpPr>
            <p:spPr>
              <a:xfrm>
                <a:off x="471959" y="2470816"/>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oMath>
                  </m:oMathPara>
                </a14:m>
                <a:endParaRPr lang="en-US" sz="2100" b="1"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b="0" i="1" smtClean="0">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0" i="1" smtClean="0">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m:oMathPara>
                </a14:m>
                <a:endParaRPr lang="en-US" sz="2100" dirty="0">
                  <a:solidFill>
                    <a:schemeClr val="bg2"/>
                  </a:solidFill>
                </a:endParaRPr>
              </a:p>
            </p:txBody>
          </p:sp>
        </mc:Choice>
        <mc:Fallback xmlns="">
          <p:sp>
            <p:nvSpPr>
              <p:cNvPr id="11" name="TextBox 10">
                <a:extLst>
                  <a:ext uri="{FF2B5EF4-FFF2-40B4-BE49-F238E27FC236}">
                    <a16:creationId xmlns:a16="http://schemas.microsoft.com/office/drawing/2014/main" id="{943E735D-8C00-A741-A734-4CFDECBFF1EB}"/>
                  </a:ext>
                </a:extLst>
              </p:cNvPr>
              <p:cNvSpPr txBox="1">
                <a:spLocks noRot="1" noChangeAspect="1" noMove="1" noResize="1" noEditPoints="1" noAdjustHandles="1" noChangeArrowheads="1" noChangeShapeType="1" noTextEdit="1"/>
              </p:cNvSpPr>
              <p:nvPr/>
            </p:nvSpPr>
            <p:spPr>
              <a:xfrm>
                <a:off x="471959" y="2470816"/>
                <a:ext cx="7431638" cy="738664"/>
              </a:xfrm>
              <a:prstGeom prst="rect">
                <a:avLst/>
              </a:prstGeom>
              <a:blipFill>
                <a:blip r:embed="rId5"/>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B31CE2-2BA8-614D-9217-2DE3B8A79552}"/>
                  </a:ext>
                </a:extLst>
              </p:cNvPr>
              <p:cNvSpPr txBox="1"/>
              <p:nvPr/>
            </p:nvSpPr>
            <p:spPr>
              <a:xfrm>
                <a:off x="553986" y="3281223"/>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oMath>
                  </m:oMathPara>
                </a14:m>
                <a:endParaRPr lang="en-US" sz="2100" b="1"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0" i="1" smtClean="0">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0" i="1" smtClean="0">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m:oMathPara>
                </a14:m>
                <a:endParaRPr lang="en-US" sz="2100" dirty="0">
                  <a:solidFill>
                    <a:schemeClr val="bg2"/>
                  </a:solidFill>
                </a:endParaRPr>
              </a:p>
            </p:txBody>
          </p:sp>
        </mc:Choice>
        <mc:Fallback xmlns="">
          <p:sp>
            <p:nvSpPr>
              <p:cNvPr id="12" name="TextBox 11">
                <a:extLst>
                  <a:ext uri="{FF2B5EF4-FFF2-40B4-BE49-F238E27FC236}">
                    <a16:creationId xmlns:a16="http://schemas.microsoft.com/office/drawing/2014/main" id="{07B31CE2-2BA8-614D-9217-2DE3B8A79552}"/>
                  </a:ext>
                </a:extLst>
              </p:cNvPr>
              <p:cNvSpPr txBox="1">
                <a:spLocks noRot="1" noChangeAspect="1" noMove="1" noResize="1" noEditPoints="1" noAdjustHandles="1" noChangeArrowheads="1" noChangeShapeType="1" noTextEdit="1"/>
              </p:cNvSpPr>
              <p:nvPr/>
            </p:nvSpPr>
            <p:spPr>
              <a:xfrm>
                <a:off x="553986" y="3281223"/>
                <a:ext cx="7431638" cy="738664"/>
              </a:xfrm>
              <a:prstGeom prst="rect">
                <a:avLst/>
              </a:prstGeom>
              <a:blipFill>
                <a:blip r:embed="rId6"/>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15A9FD2-D644-354F-AE92-4B85549F5EC5}"/>
                  </a:ext>
                </a:extLst>
              </p:cNvPr>
              <p:cNvSpPr txBox="1"/>
              <p:nvPr/>
            </p:nvSpPr>
            <p:spPr>
              <a:xfrm>
                <a:off x="538462" y="4148091"/>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oMath>
                  </m:oMathPara>
                </a14:m>
                <a:endParaRPr lang="en-US" sz="2100" b="1"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b="0" i="1" smtClean="0">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0" i="1" smtClean="0">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m:oMathPara>
                </a14:m>
                <a:endParaRPr lang="en-US" sz="2100" dirty="0">
                  <a:solidFill>
                    <a:schemeClr val="bg2"/>
                  </a:solidFill>
                </a:endParaRPr>
              </a:p>
            </p:txBody>
          </p:sp>
        </mc:Choice>
        <mc:Fallback xmlns="">
          <p:sp>
            <p:nvSpPr>
              <p:cNvPr id="13" name="TextBox 12">
                <a:extLst>
                  <a:ext uri="{FF2B5EF4-FFF2-40B4-BE49-F238E27FC236}">
                    <a16:creationId xmlns:a16="http://schemas.microsoft.com/office/drawing/2014/main" id="{E15A9FD2-D644-354F-AE92-4B85549F5EC5}"/>
                  </a:ext>
                </a:extLst>
              </p:cNvPr>
              <p:cNvSpPr txBox="1">
                <a:spLocks noRot="1" noChangeAspect="1" noMove="1" noResize="1" noEditPoints="1" noAdjustHandles="1" noChangeArrowheads="1" noChangeShapeType="1" noTextEdit="1"/>
              </p:cNvSpPr>
              <p:nvPr/>
            </p:nvSpPr>
            <p:spPr>
              <a:xfrm>
                <a:off x="538462" y="4148091"/>
                <a:ext cx="7431638" cy="738664"/>
              </a:xfrm>
              <a:prstGeom prst="rect">
                <a:avLst/>
              </a:prstGeom>
              <a:blipFill>
                <a:blip r:embed="rId7"/>
                <a:stretch>
                  <a:fillRect b="-11864"/>
                </a:stretch>
              </a:blipFill>
            </p:spPr>
            <p:txBody>
              <a:bodyPr/>
              <a:lstStyle/>
              <a:p>
                <a:r>
                  <a:rPr lang="en-US">
                    <a:noFill/>
                  </a:rPr>
                  <a:t> </a:t>
                </a:r>
              </a:p>
            </p:txBody>
          </p:sp>
        </mc:Fallback>
      </mc:AlternateContent>
    </p:spTree>
    <p:extLst>
      <p:ext uri="{BB962C8B-B14F-4D97-AF65-F5344CB8AC3E}">
        <p14:creationId xmlns:p14="http://schemas.microsoft.com/office/powerpoint/2010/main" val="295330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 coding</a:t>
            </a:r>
            <a:endParaRPr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C23B9B5-CF78-9644-8CC1-501B12E03971}"/>
                  </a:ext>
                </a:extLst>
              </p:cNvPr>
              <p:cNvSpPr txBox="1"/>
              <p:nvPr/>
            </p:nvSpPr>
            <p:spPr>
              <a:xfrm>
                <a:off x="572494" y="1087710"/>
                <a:ext cx="8682824" cy="415498"/>
              </a:xfrm>
              <a:prstGeom prst="rect">
                <a:avLst/>
              </a:prstGeom>
              <a:noFill/>
            </p:spPr>
            <p:txBody>
              <a:bodyPr wrap="square" rtlCol="0">
                <a:spAutoFit/>
              </a:bodyPr>
              <a:lstStyle/>
              <a:p>
                <a:r>
                  <a:rPr lang="en-US" sz="2100" dirty="0">
                    <a:solidFill>
                      <a:schemeClr val="bg2"/>
                    </a:solidFill>
                  </a:rPr>
                  <a:t>Our regression model: </a:t>
                </a:r>
                <a14:m>
                  <m:oMath xmlns:m="http://schemas.openxmlformats.org/officeDocument/2006/math">
                    <m:r>
                      <a:rPr lang="en-US" sz="2100" b="1" i="1">
                        <a:solidFill>
                          <a:schemeClr val="bg2"/>
                        </a:solidFill>
                        <a:latin typeface="Cambria Math" panose="02040503050406030204" pitchFamily="18" charset="0"/>
                      </a:rPr>
                      <m:t>𝒚</m:t>
                    </m:r>
                    <m:r>
                      <a:rPr lang="en-US" sz="2100" b="1" i="1">
                        <a:solidFill>
                          <a:schemeClr val="bg2"/>
                        </a:solidFill>
                        <a:latin typeface="Cambria Math" panose="02040503050406030204" pitchFamily="18" charset="0"/>
                      </a:rPr>
                      <m:t>= </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rPr>
                          <m:t>𝟎</m:t>
                        </m:r>
                      </m:sub>
                    </m:sSub>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𝟏</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𝟏</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𝟐</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𝟑</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oMath>
                </a14:m>
                <a:endParaRPr lang="en-US" sz="1050" b="1" dirty="0">
                  <a:solidFill>
                    <a:schemeClr val="bg2"/>
                  </a:solidFill>
                </a:endParaRPr>
              </a:p>
            </p:txBody>
          </p:sp>
        </mc:Choice>
        <mc:Fallback xmlns="">
          <p:sp>
            <p:nvSpPr>
              <p:cNvPr id="8" name="TextBox 7">
                <a:extLst>
                  <a:ext uri="{FF2B5EF4-FFF2-40B4-BE49-F238E27FC236}">
                    <a16:creationId xmlns:a16="http://schemas.microsoft.com/office/drawing/2014/main" id="{BC23B9B5-CF78-9644-8CC1-501B12E03971}"/>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3"/>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2E2C742-CB4B-8C43-A0A7-22C5D08B2DA6}"/>
                  </a:ext>
                </a:extLst>
              </p:cNvPr>
              <p:cNvSpPr txBox="1"/>
              <p:nvPr/>
            </p:nvSpPr>
            <p:spPr>
              <a:xfrm>
                <a:off x="471959" y="1660410"/>
                <a:ext cx="7431638" cy="3282694"/>
              </a:xfrm>
              <a:prstGeom prst="rect">
                <a:avLst/>
              </a:prstGeom>
              <a:noFill/>
            </p:spPr>
            <p:txBody>
              <a:bodyPr wrap="square" rtlCol="0">
                <a:spAutoFit/>
              </a:bodyPr>
              <a:lstStyle/>
              <a:p>
                <a:pPr algn="ctr"/>
                <a:r>
                  <a:rPr lang="en-US" sz="2100" dirty="0">
                    <a:solidFill>
                      <a:schemeClr val="bg2"/>
                    </a:solidFill>
                  </a:rPr>
                  <a:t>X(1,0) – X(0,0) </a:t>
                </a:r>
                <a14:m>
                  <m:oMath xmlns:m="http://schemas.openxmlformats.org/officeDocument/2006/math">
                    <m:r>
                      <a:rPr lang="en-US" sz="2100" i="1" smtClean="0">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i="1">
                        <a:solidFill>
                          <a:schemeClr val="bg2"/>
                        </a:solidFill>
                        <a:latin typeface="Cambria Math" panose="02040503050406030204" pitchFamily="18" charset="0"/>
                        <a:ea typeface="Cambria Math" panose="02040503050406030204" pitchFamily="18" charset="0"/>
                      </a:rPr>
                      <m:t>−</m:t>
                    </m:r>
                    <m:d>
                      <m:dPr>
                        <m:ctrlPr>
                          <a:rPr lang="en-US" sz="2100" i="1">
                            <a:solidFill>
                              <a:schemeClr val="bg2"/>
                            </a:solidFill>
                            <a:latin typeface="Cambria Math" panose="02040503050406030204" pitchFamily="18" charset="0"/>
                            <a:ea typeface="Cambria Math" panose="02040503050406030204" pitchFamily="18" charset="0"/>
                          </a:rPr>
                        </m:ctrlPr>
                      </m:dPr>
                      <m:e>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e>
                    </m:d>
                  </m:oMath>
                </a14:m>
                <a:endParaRPr lang="en-US" sz="2100" b="1" dirty="0">
                  <a:solidFill>
                    <a:schemeClr val="bg2"/>
                  </a:solidFill>
                </a:endParaRPr>
              </a:p>
              <a:p>
                <a:pPr algn="ct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m:oMathPara>
                </a14:m>
                <a:endParaRPr lang="en-US" sz="2100" dirty="0">
                  <a:solidFill>
                    <a:schemeClr val="bg2"/>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oMath>
                  </m:oMathPara>
                </a14:m>
                <a:endParaRPr lang="en-US" sz="2100" dirty="0">
                  <a:solidFill>
                    <a:schemeClr val="bg2"/>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=2</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oMath>
                  </m:oMathPara>
                </a14:m>
                <a:endParaRPr lang="en-US" sz="2100" dirty="0">
                  <a:solidFill>
                    <a:schemeClr val="bg2"/>
                  </a:solidFill>
                </a:endParaRPr>
              </a:p>
              <a:p>
                <a:pPr algn="ctr"/>
                <a14:m>
                  <m:oMathPara xmlns:m="http://schemas.openxmlformats.org/officeDocument/2006/math">
                    <m:oMathParaPr>
                      <m:jc m:val="centerGroup"/>
                    </m:oMathParaPr>
                    <m:oMath xmlns:m="http://schemas.openxmlformats.org/officeDocument/2006/math">
                      <m:f>
                        <m:fPr>
                          <m:ctrlPr>
                            <a:rPr lang="en-US" sz="2100" i="1">
                              <a:solidFill>
                                <a:schemeClr val="bg2"/>
                              </a:solidFill>
                              <a:latin typeface="Cambria Math" panose="02040503050406030204" pitchFamily="18" charset="0"/>
                            </a:rPr>
                          </m:ctrlPr>
                        </m:fPr>
                        <m:num>
                          <m:r>
                            <a:rPr lang="en-US" sz="2100" i="1">
                              <a:solidFill>
                                <a:schemeClr val="bg2"/>
                              </a:solidFill>
                              <a:latin typeface="Cambria Math" panose="02040503050406030204" pitchFamily="18" charset="0"/>
                            </a:rPr>
                            <m:t>1</m:t>
                          </m:r>
                        </m:num>
                        <m:den>
                          <m:r>
                            <a:rPr lang="en-US" sz="2100" i="1">
                              <a:solidFill>
                                <a:schemeClr val="bg2"/>
                              </a:solidFill>
                              <a:latin typeface="Cambria Math" panose="02040503050406030204" pitchFamily="18" charset="0"/>
                            </a:rPr>
                            <m:t>2</m:t>
                          </m:r>
                        </m:den>
                      </m:f>
                      <m:r>
                        <a:rPr lang="en-US" sz="2100" i="1">
                          <a:solidFill>
                            <a:schemeClr val="bg2"/>
                          </a:solidFill>
                          <a:latin typeface="Cambria Math" panose="02040503050406030204" pitchFamily="18" charset="0"/>
                        </a:rPr>
                        <m:t>∗(</m:t>
                      </m:r>
                      <m:r>
                        <m:rPr>
                          <m:nor/>
                        </m:rPr>
                        <a:rPr lang="en-US" sz="2100" dirty="0">
                          <a:solidFill>
                            <a:schemeClr val="bg2"/>
                          </a:solidFill>
                        </a:rPr>
                        <m:t>X</m:t>
                      </m:r>
                      <m:r>
                        <m:rPr>
                          <m:nor/>
                        </m:rPr>
                        <a:rPr lang="en-US" sz="2100" dirty="0">
                          <a:solidFill>
                            <a:schemeClr val="bg2"/>
                          </a:solidFill>
                        </a:rPr>
                        <m:t>(1,0) – </m:t>
                      </m:r>
                      <m:r>
                        <m:rPr>
                          <m:nor/>
                        </m:rPr>
                        <a:rPr lang="en-US" sz="2100" dirty="0">
                          <a:solidFill>
                            <a:schemeClr val="bg2"/>
                          </a:solidFill>
                        </a:rPr>
                        <m:t>X</m:t>
                      </m:r>
                      <m:r>
                        <m:rPr>
                          <m:nor/>
                        </m:rPr>
                        <a:rPr lang="en-US" sz="2100" dirty="0">
                          <a:solidFill>
                            <a:schemeClr val="bg2"/>
                          </a:solidFill>
                        </a:rPr>
                        <m:t>(0,0)</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oMath>
                  </m:oMathPara>
                </a14:m>
                <a:endParaRPr lang="en-US" sz="2100" dirty="0">
                  <a:solidFill>
                    <a:schemeClr val="bg2"/>
                  </a:solidFill>
                </a:endParaRPr>
              </a:p>
              <a:p>
                <a:pPr algn="ctr"/>
                <a:r>
                  <a:rPr lang="en-US" sz="2100" dirty="0">
                    <a:solidFill>
                      <a:schemeClr val="bg2"/>
                    </a:solidFill>
                  </a:rPr>
                  <a:t>Thus, your main effect is twice as big, and your beta is half of the estimated effect </a:t>
                </a:r>
              </a:p>
              <a:p>
                <a:pPr algn="ctr"/>
                <a:endParaRPr lang="en-US" sz="2100" b="1" dirty="0">
                  <a:solidFill>
                    <a:schemeClr val="bg2"/>
                  </a:solidFill>
                </a:endParaRPr>
              </a:p>
              <a:p>
                <a:pPr algn="ctr"/>
                <a:endParaRPr lang="en-US" sz="2100" b="1" dirty="0">
                  <a:solidFill>
                    <a:schemeClr val="bg2"/>
                  </a:solidFill>
                </a:endParaRPr>
              </a:p>
            </p:txBody>
          </p:sp>
        </mc:Choice>
        <mc:Fallback xmlns="">
          <p:sp>
            <p:nvSpPr>
              <p:cNvPr id="14" name="TextBox 13">
                <a:extLst>
                  <a:ext uri="{FF2B5EF4-FFF2-40B4-BE49-F238E27FC236}">
                    <a16:creationId xmlns:a16="http://schemas.microsoft.com/office/drawing/2014/main" id="{72E2C742-CB4B-8C43-A0A7-22C5D08B2DA6}"/>
                  </a:ext>
                </a:extLst>
              </p:cNvPr>
              <p:cNvSpPr txBox="1">
                <a:spLocks noRot="1" noChangeAspect="1" noMove="1" noResize="1" noEditPoints="1" noAdjustHandles="1" noChangeArrowheads="1" noChangeShapeType="1" noTextEdit="1"/>
              </p:cNvSpPr>
              <p:nvPr/>
            </p:nvSpPr>
            <p:spPr>
              <a:xfrm>
                <a:off x="471959" y="1660410"/>
                <a:ext cx="7431638" cy="3282694"/>
              </a:xfrm>
              <a:prstGeom prst="rect">
                <a:avLst/>
              </a:prstGeom>
              <a:blipFill>
                <a:blip r:embed="rId4"/>
                <a:stretch>
                  <a:fillRect l="-511" t="-1154" r="-1704"/>
                </a:stretch>
              </a:blipFill>
            </p:spPr>
            <p:txBody>
              <a:bodyPr/>
              <a:lstStyle/>
              <a:p>
                <a:r>
                  <a:rPr lang="en-US">
                    <a:noFill/>
                  </a:rPr>
                  <a:t> </a:t>
                </a:r>
              </a:p>
            </p:txBody>
          </p:sp>
        </mc:Fallback>
      </mc:AlternateContent>
    </p:spTree>
    <p:extLst>
      <p:ext uri="{BB962C8B-B14F-4D97-AF65-F5344CB8AC3E}">
        <p14:creationId xmlns:p14="http://schemas.microsoft.com/office/powerpoint/2010/main" val="161268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 coding</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866877" y="1534907"/>
            <a:ext cx="383106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br>
              <a:rPr lang="en-US" sz="2000" dirty="0"/>
            </a:br>
            <a:endParaRPr lang="en-US" sz="2000" dirty="0"/>
          </a:p>
          <a:p>
            <a:r>
              <a:rPr lang="en-US" sz="2000" dirty="0"/>
              <a:t>What about replacing 0’s with -0.5 and 1’s with 0.5</a:t>
            </a:r>
          </a:p>
        </p:txBody>
      </p:sp>
      <p:graphicFrame>
        <p:nvGraphicFramePr>
          <p:cNvPr id="9" name="Table 4">
            <a:extLst>
              <a:ext uri="{FF2B5EF4-FFF2-40B4-BE49-F238E27FC236}">
                <a16:creationId xmlns:a16="http://schemas.microsoft.com/office/drawing/2014/main" id="{B7A2E74F-88EB-CA44-88DD-C50A01B1796D}"/>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36896368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 coding</a:t>
            </a:r>
            <a:endParaRPr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1D5816-0B0B-B349-BFC1-A8A16D15B084}"/>
                  </a:ext>
                </a:extLst>
              </p:cNvPr>
              <p:cNvSpPr txBox="1"/>
              <p:nvPr/>
            </p:nvSpPr>
            <p:spPr>
              <a:xfrm>
                <a:off x="654790" y="1161264"/>
                <a:ext cx="8682824" cy="415498"/>
              </a:xfrm>
              <a:prstGeom prst="rect">
                <a:avLst/>
              </a:prstGeom>
              <a:noFill/>
            </p:spPr>
            <p:txBody>
              <a:bodyPr wrap="square" rtlCol="0">
                <a:spAutoFit/>
              </a:bodyPr>
              <a:lstStyle/>
              <a:p>
                <a:r>
                  <a:rPr lang="en-US" sz="2100" dirty="0">
                    <a:solidFill>
                      <a:schemeClr val="bg2"/>
                    </a:solidFill>
                  </a:rPr>
                  <a:t>Our regression model: </a:t>
                </a:r>
                <a14:m>
                  <m:oMath xmlns:m="http://schemas.openxmlformats.org/officeDocument/2006/math">
                    <m:r>
                      <a:rPr lang="en-US" sz="2100" b="1" i="1">
                        <a:solidFill>
                          <a:schemeClr val="bg2"/>
                        </a:solidFill>
                        <a:latin typeface="Cambria Math" panose="02040503050406030204" pitchFamily="18" charset="0"/>
                      </a:rPr>
                      <m:t>𝒚</m:t>
                    </m:r>
                    <m:r>
                      <a:rPr lang="en-US" sz="2100" b="1" i="1">
                        <a:solidFill>
                          <a:schemeClr val="bg2"/>
                        </a:solidFill>
                        <a:latin typeface="Cambria Math" panose="02040503050406030204" pitchFamily="18" charset="0"/>
                      </a:rPr>
                      <m:t>= </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rPr>
                          <m:t>𝟎</m:t>
                        </m:r>
                      </m:sub>
                    </m:sSub>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𝟏</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𝟏</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𝟐</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𝟑</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oMath>
                </a14:m>
                <a:endParaRPr lang="en-US" sz="1050" b="1" dirty="0">
                  <a:solidFill>
                    <a:schemeClr val="bg2"/>
                  </a:solidFill>
                </a:endParaRPr>
              </a:p>
            </p:txBody>
          </p:sp>
        </mc:Choice>
        <mc:Fallback xmlns="">
          <p:sp>
            <p:nvSpPr>
              <p:cNvPr id="8" name="TextBox 7">
                <a:extLst>
                  <a:ext uri="{FF2B5EF4-FFF2-40B4-BE49-F238E27FC236}">
                    <a16:creationId xmlns:a16="http://schemas.microsoft.com/office/drawing/2014/main" id="{C11D5816-0B0B-B349-BFC1-A8A16D15B084}"/>
                  </a:ext>
                </a:extLst>
              </p:cNvPr>
              <p:cNvSpPr txBox="1">
                <a:spLocks noRot="1" noChangeAspect="1" noMove="1" noResize="1" noEditPoints="1" noAdjustHandles="1" noChangeArrowheads="1" noChangeShapeType="1" noTextEdit="1"/>
              </p:cNvSpPr>
              <p:nvPr/>
            </p:nvSpPr>
            <p:spPr>
              <a:xfrm>
                <a:off x="654790" y="1161264"/>
                <a:ext cx="8682824" cy="415498"/>
              </a:xfrm>
              <a:prstGeom prst="rect">
                <a:avLst/>
              </a:prstGeom>
              <a:blipFill>
                <a:blip r:embed="rId3"/>
                <a:stretch>
                  <a:fillRect l="-730" t="-8824"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8DC28CA-680A-E944-8875-474CA253AA91}"/>
                  </a:ext>
                </a:extLst>
              </p:cNvPr>
              <p:cNvSpPr txBox="1"/>
              <p:nvPr/>
            </p:nvSpPr>
            <p:spPr>
              <a:xfrm>
                <a:off x="554254" y="1733964"/>
                <a:ext cx="8282427" cy="2320892"/>
              </a:xfrm>
              <a:prstGeom prst="rect">
                <a:avLst/>
              </a:prstGeom>
              <a:noFill/>
            </p:spPr>
            <p:txBody>
              <a:bodyPr wrap="square" rtlCol="0">
                <a:spAutoFit/>
              </a:bodyPr>
              <a:lstStyle/>
              <a:p>
                <a:pPr algn="ctr"/>
                <a:r>
                  <a:rPr lang="en-US" sz="2000" dirty="0">
                    <a:solidFill>
                      <a:schemeClr val="bg2"/>
                    </a:solidFill>
                  </a:rPr>
                  <a:t>X(1,0) – X(0,0) </a:t>
                </a:r>
                <a14:m>
                  <m:oMath xmlns:m="http://schemas.openxmlformats.org/officeDocument/2006/math">
                    <m:r>
                      <a:rPr lang="en-US" sz="2000" i="1" smtClean="0">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rPr>
                          <m:t>0</m:t>
                        </m:r>
                      </m:sub>
                    </m:sSub>
                    <m:r>
                      <a:rPr lang="en-US" sz="2000" i="1">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r>
                      <a:rPr lang="en-US" sz="2000" i="1">
                        <a:solidFill>
                          <a:schemeClr val="bg2"/>
                        </a:solidFill>
                        <a:latin typeface="Cambria Math" panose="02040503050406030204" pitchFamily="18" charset="0"/>
                        <a:ea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2</m:t>
                        </m:r>
                      </m:sub>
                    </m:sSub>
                    <m:r>
                      <a:rPr lang="en-US" sz="2000" i="1">
                        <a:solidFill>
                          <a:schemeClr val="bg2"/>
                        </a:solidFill>
                        <a:latin typeface="Cambria Math" panose="02040503050406030204" pitchFamily="18" charset="0"/>
                        <a:ea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3</m:t>
                        </m:r>
                      </m:sub>
                    </m:sSub>
                    <m:r>
                      <a:rPr lang="en-US" sz="2000" i="1">
                        <a:solidFill>
                          <a:schemeClr val="bg2"/>
                        </a:solidFill>
                        <a:latin typeface="Cambria Math" panose="02040503050406030204" pitchFamily="18" charset="0"/>
                        <a:ea typeface="Cambria Math" panose="02040503050406030204" pitchFamily="18" charset="0"/>
                      </a:rPr>
                      <m:t>−</m:t>
                    </m:r>
                    <m:d>
                      <m:dPr>
                        <m:ctrlPr>
                          <a:rPr lang="en-US" sz="2000" i="1">
                            <a:solidFill>
                              <a:schemeClr val="bg2"/>
                            </a:solidFill>
                            <a:latin typeface="Cambria Math" panose="02040503050406030204" pitchFamily="18" charset="0"/>
                            <a:ea typeface="Cambria Math" panose="02040503050406030204" pitchFamily="18" charset="0"/>
                          </a:rPr>
                        </m:ctrlPr>
                      </m:dPr>
                      <m:e>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rPr>
                              <m:t>0</m:t>
                            </m:r>
                          </m:sub>
                        </m:sSub>
                        <m:r>
                          <a:rPr lang="en-US" sz="2000" i="1">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r>
                          <a:rPr lang="en-US" sz="2000" i="1">
                            <a:solidFill>
                              <a:schemeClr val="bg2"/>
                            </a:solidFill>
                            <a:latin typeface="Cambria Math" panose="02040503050406030204" pitchFamily="18" charset="0"/>
                            <a:ea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2</m:t>
                            </m:r>
                          </m:sub>
                        </m:sSub>
                        <m:r>
                          <a:rPr lang="en-US" sz="2000" i="1">
                            <a:solidFill>
                              <a:schemeClr val="bg2"/>
                            </a:solidFill>
                            <a:latin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3</m:t>
                            </m:r>
                          </m:sub>
                        </m:sSub>
                      </m:e>
                    </m:d>
                  </m:oMath>
                </a14:m>
                <a:endParaRPr lang="en-US" sz="2000" b="1" dirty="0">
                  <a:solidFill>
                    <a:schemeClr val="bg2"/>
                  </a:solidFill>
                </a:endParaRPr>
              </a:p>
              <a:p>
                <a:pPr algn="ct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rPr>
                            <m:t>0</m:t>
                          </m:r>
                        </m:sub>
                      </m:sSub>
                      <m:r>
                        <a:rPr lang="en-US" sz="2000" i="1" smtClean="0">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r>
                        <a:rPr lang="en-US" sz="2000" i="1">
                          <a:solidFill>
                            <a:schemeClr val="bg2"/>
                          </a:solidFill>
                          <a:latin typeface="Cambria Math" panose="02040503050406030204" pitchFamily="18" charset="0"/>
                          <a:ea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2</m:t>
                          </m:r>
                        </m:sub>
                      </m:sSub>
                      <m:r>
                        <a:rPr lang="en-US" sz="2000" i="1">
                          <a:solidFill>
                            <a:schemeClr val="bg2"/>
                          </a:solidFill>
                          <a:latin typeface="Cambria Math" panose="02040503050406030204" pitchFamily="18" charset="0"/>
                          <a:ea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3</m:t>
                          </m:r>
                        </m:sub>
                      </m:sSub>
                      <m:r>
                        <a:rPr lang="en-US" sz="2000" i="1">
                          <a:solidFill>
                            <a:schemeClr val="bg2"/>
                          </a:solidFill>
                          <a:latin typeface="Cambria Math" panose="02040503050406030204" pitchFamily="18" charset="0"/>
                          <a:ea typeface="Cambria Math" panose="02040503050406030204" pitchFamily="18" charset="0"/>
                        </a:rPr>
                        <m:t>−</m:t>
                      </m:r>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rPr>
                            <m:t>0</m:t>
                          </m:r>
                        </m:sub>
                      </m:sSub>
                      <m:r>
                        <a:rPr lang="en-US" sz="2000" i="1">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r>
                        <a:rPr lang="en-US" sz="2000" i="1">
                          <a:solidFill>
                            <a:schemeClr val="bg2"/>
                          </a:solidFill>
                          <a:latin typeface="Cambria Math" panose="02040503050406030204" pitchFamily="18" charset="0"/>
                          <a:ea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2</m:t>
                          </m:r>
                        </m:sub>
                      </m:sSub>
                      <m:r>
                        <a:rPr lang="en-US" sz="2000" i="1">
                          <a:solidFill>
                            <a:schemeClr val="bg2"/>
                          </a:solidFill>
                          <a:latin typeface="Cambria Math" panose="02040503050406030204" pitchFamily="18" charset="0"/>
                          <a:ea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3</m:t>
                          </m:r>
                        </m:sub>
                      </m:sSub>
                    </m:oMath>
                  </m:oMathPara>
                </a14:m>
                <a:endParaRPr lang="en-US" sz="2000" dirty="0">
                  <a:solidFill>
                    <a:schemeClr val="bg2"/>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r>
                        <a:rPr lang="en-US" sz="2000" i="1">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oMath>
                  </m:oMathPara>
                </a14:m>
                <a:endParaRPr lang="en-US" sz="2000" dirty="0">
                  <a:solidFill>
                    <a:schemeClr val="bg2"/>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m:t>
                      </m:r>
                      <m:sSub>
                        <m:sSubPr>
                          <m:ctrlPr>
                            <a:rPr lang="en-US" sz="2000" i="1" smtClean="0">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oMath>
                  </m:oMathPara>
                </a14:m>
                <a:endParaRPr lang="en-US" sz="2000" dirty="0">
                  <a:solidFill>
                    <a:schemeClr val="bg2"/>
                  </a:solidFill>
                </a:endParaRPr>
              </a:p>
              <a:p>
                <a:pPr algn="ctr"/>
                <a:endParaRPr lang="en-US" sz="2000" b="1" dirty="0">
                  <a:solidFill>
                    <a:schemeClr val="bg2"/>
                  </a:solidFill>
                </a:endParaRPr>
              </a:p>
            </p:txBody>
          </p:sp>
        </mc:Choice>
        <mc:Fallback xmlns="">
          <p:sp>
            <p:nvSpPr>
              <p:cNvPr id="14" name="TextBox 13">
                <a:extLst>
                  <a:ext uri="{FF2B5EF4-FFF2-40B4-BE49-F238E27FC236}">
                    <a16:creationId xmlns:a16="http://schemas.microsoft.com/office/drawing/2014/main" id="{18DC28CA-680A-E944-8875-474CA253AA91}"/>
                  </a:ext>
                </a:extLst>
              </p:cNvPr>
              <p:cNvSpPr txBox="1">
                <a:spLocks noRot="1" noChangeAspect="1" noMove="1" noResize="1" noEditPoints="1" noAdjustHandles="1" noChangeArrowheads="1" noChangeShapeType="1" noTextEdit="1"/>
              </p:cNvSpPr>
              <p:nvPr/>
            </p:nvSpPr>
            <p:spPr>
              <a:xfrm>
                <a:off x="554254" y="1733964"/>
                <a:ext cx="8282427" cy="232089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3384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Confidence Intervals</a:t>
            </a:r>
            <a:endParaRPr dirty="0"/>
          </a:p>
        </p:txBody>
      </p:sp>
      <p:sp>
        <p:nvSpPr>
          <p:cNvPr id="2" name="TextBox 1">
            <a:extLst>
              <a:ext uri="{FF2B5EF4-FFF2-40B4-BE49-F238E27FC236}">
                <a16:creationId xmlns:a16="http://schemas.microsoft.com/office/drawing/2014/main" id="{C788D064-13B8-0B48-87EB-6FCCFF77FF33}"/>
              </a:ext>
            </a:extLst>
          </p:cNvPr>
          <p:cNvSpPr txBox="1"/>
          <p:nvPr/>
        </p:nvSpPr>
        <p:spPr>
          <a:xfrm>
            <a:off x="720000" y="1227350"/>
            <a:ext cx="7704000" cy="958596"/>
          </a:xfrm>
          <a:prstGeom prst="rect">
            <a:avLst/>
          </a:prstGeom>
          <a:noFill/>
        </p:spPr>
        <p:txBody>
          <a:bodyPr wrap="square" rtlCol="0">
            <a:spAutoFit/>
          </a:bodyPr>
          <a:lstStyle/>
          <a:p>
            <a:pPr>
              <a:lnSpc>
                <a:spcPct val="150000"/>
              </a:lnSpc>
            </a:pPr>
            <a:r>
              <a:rPr lang="en-US" sz="2000" dirty="0">
                <a:solidFill>
                  <a:schemeClr val="accent3"/>
                </a:solidFill>
              </a:rPr>
              <a:t>Not only do you want to DESCRIBE the general tendency of your data but also its SPREAD or uncertainty ...</a:t>
            </a:r>
          </a:p>
        </p:txBody>
      </p:sp>
    </p:spTree>
    <p:extLst>
      <p:ext uri="{BB962C8B-B14F-4D97-AF65-F5344CB8AC3E}">
        <p14:creationId xmlns:p14="http://schemas.microsoft.com/office/powerpoint/2010/main" val="12185919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Regressions can be used in different fashions: testing statistical relationships, predicting future data, removing effects from your data </a:t>
            </a:r>
          </a:p>
          <a:p>
            <a:pPr algn="l">
              <a:lnSpc>
                <a:spcPct val="150000"/>
              </a:lnSpc>
            </a:pPr>
            <a:r>
              <a:rPr lang="en-US" sz="2000" dirty="0">
                <a:solidFill>
                  <a:schemeClr val="accent3"/>
                </a:solidFill>
              </a:rPr>
              <a:t>After fitting regressions, you can compute and utilizes the residuals (i.e., the unexplained variance or y) for further analysis… we want the residuals of a regression to be normal</a:t>
            </a:r>
          </a:p>
        </p:txBody>
      </p:sp>
    </p:spTree>
    <p:extLst>
      <p:ext uri="{BB962C8B-B14F-4D97-AF65-F5344CB8AC3E}">
        <p14:creationId xmlns:p14="http://schemas.microsoft.com/office/powerpoint/2010/main" val="20823891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Because of how linear regressions compute effects (holding all other effects at zero), you can add nuisance variables into your regression to compute your desired effect while controlling for the effect of another uninteresting variable</a:t>
            </a:r>
          </a:p>
          <a:p>
            <a:pPr algn="l">
              <a:lnSpc>
                <a:spcPct val="150000"/>
              </a:lnSpc>
            </a:pPr>
            <a:endParaRPr lang="en-US" sz="2000" dirty="0">
              <a:solidFill>
                <a:schemeClr val="accent3"/>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7E75EE9-2F01-6748-A7E2-0492B56CDCE1}"/>
                  </a:ext>
                </a:extLst>
              </p:cNvPr>
              <p:cNvSpPr txBox="1"/>
              <p:nvPr/>
            </p:nvSpPr>
            <p:spPr>
              <a:xfrm>
                <a:off x="1004521" y="3333963"/>
                <a:ext cx="8560898" cy="415498"/>
              </a:xfrm>
              <a:prstGeom prst="rect">
                <a:avLst/>
              </a:prstGeom>
              <a:noFill/>
            </p:spPr>
            <p:txBody>
              <a:bodyPr wrap="square" rtlCol="0">
                <a:spAutoFit/>
              </a:bodyPr>
              <a:lstStyle/>
              <a:p>
                <a:r>
                  <a:rPr lang="en-US" sz="2100" i="1" dirty="0"/>
                  <a:t>Alpha power </a:t>
                </a:r>
                <a14:m>
                  <m:oMath xmlns:m="http://schemas.openxmlformats.org/officeDocument/2006/math">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𝐴𝑔𝑒</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𝐴𝑡𝑡𝑒𝑛𝑖𝑜𝑛</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𝑆𝑙𝑒𝑒𝑝</m:t>
                    </m:r>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𝑄𝑢𝑎𝑙𝑖𝑡𝑦</m:t>
                    </m:r>
                  </m:oMath>
                </a14:m>
                <a:endParaRPr lang="en-US" sz="1050" dirty="0"/>
              </a:p>
            </p:txBody>
          </p:sp>
        </mc:Choice>
        <mc:Fallback xmlns="">
          <p:sp>
            <p:nvSpPr>
              <p:cNvPr id="20" name="TextBox 19">
                <a:extLst>
                  <a:ext uri="{FF2B5EF4-FFF2-40B4-BE49-F238E27FC236}">
                    <a16:creationId xmlns:a16="http://schemas.microsoft.com/office/drawing/2014/main" id="{F7E75EE9-2F01-6748-A7E2-0492B56CDCE1}"/>
                  </a:ext>
                </a:extLst>
              </p:cNvPr>
              <p:cNvSpPr txBox="1">
                <a:spLocks noRot="1" noChangeAspect="1" noMove="1" noResize="1" noEditPoints="1" noAdjustHandles="1" noChangeArrowheads="1" noChangeShapeType="1" noTextEdit="1"/>
              </p:cNvSpPr>
              <p:nvPr/>
            </p:nvSpPr>
            <p:spPr>
              <a:xfrm>
                <a:off x="1004521" y="3333963"/>
                <a:ext cx="8560898" cy="415498"/>
              </a:xfrm>
              <a:prstGeom prst="rect">
                <a:avLst/>
              </a:prstGeom>
              <a:blipFill>
                <a:blip r:embed="rId3"/>
                <a:stretch>
                  <a:fillRect l="-889" t="-8824" b="-23529"/>
                </a:stretch>
              </a:blipFill>
            </p:spPr>
            <p:txBody>
              <a:bodyPr/>
              <a:lstStyle/>
              <a:p>
                <a:r>
                  <a:rPr lang="en-US">
                    <a:noFill/>
                  </a:rPr>
                  <a:t> </a:t>
                </a:r>
              </a:p>
            </p:txBody>
          </p:sp>
        </mc:Fallback>
      </mc:AlternateContent>
    </p:spTree>
    <p:extLst>
      <p:ext uri="{BB962C8B-B14F-4D97-AF65-F5344CB8AC3E}">
        <p14:creationId xmlns:p14="http://schemas.microsoft.com/office/powerpoint/2010/main" val="32600924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Because of how linear regressions compute effects (holding all other effects at zero), you can add nuisance variables into your regression to compute your desired effect while controlling for the effect of another uninteresting variable</a:t>
            </a:r>
          </a:p>
          <a:p>
            <a:pPr algn="l">
              <a:lnSpc>
                <a:spcPct val="150000"/>
              </a:lnSpc>
            </a:pPr>
            <a:endParaRPr lang="en-US" sz="2000" dirty="0">
              <a:solidFill>
                <a:schemeClr val="accent3"/>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7E75EE9-2F01-6748-A7E2-0492B56CDCE1}"/>
                  </a:ext>
                </a:extLst>
              </p:cNvPr>
              <p:cNvSpPr txBox="1"/>
              <p:nvPr/>
            </p:nvSpPr>
            <p:spPr>
              <a:xfrm>
                <a:off x="1004521" y="3333963"/>
                <a:ext cx="8560898" cy="415498"/>
              </a:xfrm>
              <a:prstGeom prst="rect">
                <a:avLst/>
              </a:prstGeom>
              <a:noFill/>
            </p:spPr>
            <p:txBody>
              <a:bodyPr wrap="square" rtlCol="0">
                <a:spAutoFit/>
              </a:bodyPr>
              <a:lstStyle/>
              <a:p>
                <a:r>
                  <a:rPr lang="en-US" sz="2100" i="1" dirty="0"/>
                  <a:t>Alpha power </a:t>
                </a:r>
                <a14:m>
                  <m:oMath xmlns:m="http://schemas.openxmlformats.org/officeDocument/2006/math">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𝐴𝑔𝑒</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𝐴𝑡𝑡𝑒𝑛𝑖𝑜𝑛</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𝑆𝑙𝑒𝑒𝑝</m:t>
                    </m:r>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𝑄𝑢𝑎𝑙𝑖𝑡𝑦</m:t>
                    </m:r>
                  </m:oMath>
                </a14:m>
                <a:endParaRPr lang="en-US" sz="1050" dirty="0"/>
              </a:p>
            </p:txBody>
          </p:sp>
        </mc:Choice>
        <mc:Fallback xmlns="">
          <p:sp>
            <p:nvSpPr>
              <p:cNvPr id="20" name="TextBox 19">
                <a:extLst>
                  <a:ext uri="{FF2B5EF4-FFF2-40B4-BE49-F238E27FC236}">
                    <a16:creationId xmlns:a16="http://schemas.microsoft.com/office/drawing/2014/main" id="{F7E75EE9-2F01-6748-A7E2-0492B56CDCE1}"/>
                  </a:ext>
                </a:extLst>
              </p:cNvPr>
              <p:cNvSpPr txBox="1">
                <a:spLocks noRot="1" noChangeAspect="1" noMove="1" noResize="1" noEditPoints="1" noAdjustHandles="1" noChangeArrowheads="1" noChangeShapeType="1" noTextEdit="1"/>
              </p:cNvSpPr>
              <p:nvPr/>
            </p:nvSpPr>
            <p:spPr>
              <a:xfrm>
                <a:off x="1004521" y="3333963"/>
                <a:ext cx="8560898" cy="415498"/>
              </a:xfrm>
              <a:prstGeom prst="rect">
                <a:avLst/>
              </a:prstGeom>
              <a:blipFill>
                <a:blip r:embed="rId3"/>
                <a:stretch>
                  <a:fillRect l="-889" t="-8824" b="-23529"/>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AB3FBEE9-B0A0-254D-B891-435978EDA2C0}"/>
              </a:ext>
            </a:extLst>
          </p:cNvPr>
          <p:cNvCxnSpPr/>
          <p:nvPr/>
        </p:nvCxnSpPr>
        <p:spPr>
          <a:xfrm flipV="1">
            <a:off x="4063116" y="3811214"/>
            <a:ext cx="0" cy="593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DE1A93F-0ACF-BE49-A3FC-193472DDE87A}"/>
              </a:ext>
            </a:extLst>
          </p:cNvPr>
          <p:cNvSpPr txBox="1"/>
          <p:nvPr/>
        </p:nvSpPr>
        <p:spPr>
          <a:xfrm>
            <a:off x="2149062" y="4369062"/>
            <a:ext cx="4242918" cy="307777"/>
          </a:xfrm>
          <a:prstGeom prst="rect">
            <a:avLst/>
          </a:prstGeom>
          <a:noFill/>
        </p:spPr>
        <p:txBody>
          <a:bodyPr wrap="square" rtlCol="0">
            <a:spAutoFit/>
          </a:bodyPr>
          <a:lstStyle/>
          <a:p>
            <a:r>
              <a:rPr lang="en-US" dirty="0"/>
              <a:t>controlling for age effects / confounds</a:t>
            </a:r>
          </a:p>
        </p:txBody>
      </p:sp>
    </p:spTree>
    <p:extLst>
      <p:ext uri="{BB962C8B-B14F-4D97-AF65-F5344CB8AC3E}">
        <p14:creationId xmlns:p14="http://schemas.microsoft.com/office/powerpoint/2010/main" val="5958230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Multicollinearity </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A problem when two or more of your predictors / regressors/ measures are related to one another (i.e., correlated) </a:t>
            </a:r>
          </a:p>
          <a:p>
            <a:pPr algn="l">
              <a:lnSpc>
                <a:spcPct val="150000"/>
              </a:lnSpc>
            </a:pPr>
            <a:r>
              <a:rPr lang="en-US" sz="2000" dirty="0">
                <a:solidFill>
                  <a:schemeClr val="accent3"/>
                </a:solidFill>
              </a:rPr>
              <a:t>For example, participant height and weight</a:t>
            </a:r>
          </a:p>
          <a:p>
            <a:pPr algn="l">
              <a:lnSpc>
                <a:spcPct val="150000"/>
              </a:lnSpc>
            </a:pPr>
            <a:r>
              <a:rPr lang="en-US" sz="2000" dirty="0">
                <a:solidFill>
                  <a:schemeClr val="accent3"/>
                </a:solidFill>
              </a:rPr>
              <a:t>One assumption of regressions are that the measures are independent, and if this violated the beta coefficients estimated become unstable and sensitive to small changes  </a:t>
            </a:r>
          </a:p>
        </p:txBody>
      </p:sp>
    </p:spTree>
    <p:extLst>
      <p:ext uri="{BB962C8B-B14F-4D97-AF65-F5344CB8AC3E}">
        <p14:creationId xmlns:p14="http://schemas.microsoft.com/office/powerpoint/2010/main" val="25050907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Logistic Regression </a:t>
            </a:r>
          </a:p>
        </p:txBody>
      </p:sp>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433105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Linear regression work very well on continuous outcomes, but what happens when your outcome is categorical or binary? Fitting a line just doesn’t cut it </a:t>
            </a:r>
          </a:p>
        </p:txBody>
      </p:sp>
      <p:pic>
        <p:nvPicPr>
          <p:cNvPr id="7" name="Picture 6" descr="Chart, line chart&#10;&#10;Description automatically generated">
            <a:extLst>
              <a:ext uri="{FF2B5EF4-FFF2-40B4-BE49-F238E27FC236}">
                <a16:creationId xmlns:a16="http://schemas.microsoft.com/office/drawing/2014/main" id="{DD98B9BB-2F9F-B546-9885-22944652AC89}"/>
              </a:ext>
            </a:extLst>
          </p:cNvPr>
          <p:cNvPicPr>
            <a:picLocks noChangeAspect="1"/>
          </p:cNvPicPr>
          <p:nvPr/>
        </p:nvPicPr>
        <p:blipFill>
          <a:blip r:embed="rId2"/>
          <a:stretch>
            <a:fillRect/>
          </a:stretch>
        </p:blipFill>
        <p:spPr>
          <a:xfrm>
            <a:off x="4823953" y="1336470"/>
            <a:ext cx="3840000" cy="2880000"/>
          </a:xfrm>
          <a:prstGeom prst="rect">
            <a:avLst/>
          </a:prstGeom>
        </p:spPr>
      </p:pic>
    </p:spTree>
    <p:extLst>
      <p:ext uri="{BB962C8B-B14F-4D97-AF65-F5344CB8AC3E}">
        <p14:creationId xmlns:p14="http://schemas.microsoft.com/office/powerpoint/2010/main" val="22464012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Logistic Regression </a:t>
            </a:r>
          </a:p>
        </p:txBody>
      </p:sp>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38400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But if we fit a different function to the data, it might fit it much better…</a:t>
            </a:r>
          </a:p>
          <a:p>
            <a:pPr algn="l">
              <a:lnSpc>
                <a:spcPct val="150000"/>
              </a:lnSpc>
            </a:pPr>
            <a:r>
              <a:rPr lang="en-US" sz="2400" dirty="0"/>
              <a:t>Here comes in Logistic Functions</a:t>
            </a:r>
          </a:p>
        </p:txBody>
      </p:sp>
      <p:pic>
        <p:nvPicPr>
          <p:cNvPr id="6" name="Picture 5" descr="Chart, line chart&#10;&#10;Description automatically generated">
            <a:extLst>
              <a:ext uri="{FF2B5EF4-FFF2-40B4-BE49-F238E27FC236}">
                <a16:creationId xmlns:a16="http://schemas.microsoft.com/office/drawing/2014/main" id="{19603E1E-EE0A-EF40-921E-C30BF2FF7E78}"/>
              </a:ext>
            </a:extLst>
          </p:cNvPr>
          <p:cNvPicPr>
            <a:picLocks noChangeAspect="1"/>
          </p:cNvPicPr>
          <p:nvPr/>
        </p:nvPicPr>
        <p:blipFill>
          <a:blip r:embed="rId2"/>
          <a:stretch>
            <a:fillRect/>
          </a:stretch>
        </p:blipFill>
        <p:spPr>
          <a:xfrm>
            <a:off x="4823953" y="1336470"/>
            <a:ext cx="3840000" cy="2880000"/>
          </a:xfrm>
          <a:prstGeom prst="rect">
            <a:avLst/>
          </a:prstGeom>
        </p:spPr>
      </p:pic>
    </p:spTree>
    <p:extLst>
      <p:ext uri="{BB962C8B-B14F-4D97-AF65-F5344CB8AC3E}">
        <p14:creationId xmlns:p14="http://schemas.microsoft.com/office/powerpoint/2010/main" val="4329317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Logistic Regression </a:t>
            </a:r>
          </a:p>
        </p:txBody>
      </p:sp>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3766508"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But if we fit a different function to the data, it might fit it much better…</a:t>
            </a:r>
          </a:p>
          <a:p>
            <a:pPr algn="l">
              <a:lnSpc>
                <a:spcPct val="150000"/>
              </a:lnSpc>
            </a:pPr>
            <a:r>
              <a:rPr lang="en-US" sz="2400" dirty="0"/>
              <a:t>Here comes in Logistic Functions</a:t>
            </a:r>
          </a:p>
        </p:txBody>
      </p:sp>
      <p:pic>
        <p:nvPicPr>
          <p:cNvPr id="6" name="Picture 5" descr="Diagram, line chart&#10;&#10;Description automatically generated with medium confidence">
            <a:extLst>
              <a:ext uri="{FF2B5EF4-FFF2-40B4-BE49-F238E27FC236}">
                <a16:creationId xmlns:a16="http://schemas.microsoft.com/office/drawing/2014/main" id="{EB0B77D9-FBB5-1F4D-9757-E02475CC9F9D}"/>
              </a:ext>
            </a:extLst>
          </p:cNvPr>
          <p:cNvPicPr>
            <a:picLocks noChangeAspect="1"/>
          </p:cNvPicPr>
          <p:nvPr/>
        </p:nvPicPr>
        <p:blipFill>
          <a:blip r:embed="rId2"/>
          <a:stretch>
            <a:fillRect/>
          </a:stretch>
        </p:blipFill>
        <p:spPr>
          <a:xfrm>
            <a:off x="4823953" y="1336470"/>
            <a:ext cx="3840000" cy="2880000"/>
          </a:xfrm>
          <a:prstGeom prst="rect">
            <a:avLst/>
          </a:prstGeom>
        </p:spPr>
      </p:pic>
    </p:spTree>
    <p:extLst>
      <p:ext uri="{BB962C8B-B14F-4D97-AF65-F5344CB8AC3E}">
        <p14:creationId xmlns:p14="http://schemas.microsoft.com/office/powerpoint/2010/main" val="7657869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Logistic Regression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Logistic regression run on the odds </a:t>
                </a:r>
                <a14:m>
                  <m:oMath xmlns:m="http://schemas.openxmlformats.org/officeDocument/2006/math">
                    <m:f>
                      <m:fPr>
                        <m:ctrlPr>
                          <a:rPr lang="en-CA"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oMath>
                </a14:m>
                <a:r>
                  <a:rPr lang="en-US" sz="2400" dirty="0"/>
                  <a:t> </a:t>
                </a:r>
              </a:p>
              <a:p>
                <a:pPr algn="l">
                  <a:lnSpc>
                    <a:spcPct val="150000"/>
                  </a:lnSpc>
                </a:pPr>
                <a:r>
                  <a:rPr lang="en-US" sz="2400" dirty="0"/>
                  <a:t>(specifically the log odds) </a:t>
                </a:r>
              </a:p>
              <a:p>
                <a:pPr lvl="1">
                  <a:lnSpc>
                    <a:spcPct val="90000"/>
                  </a:lnSpc>
                </a:pPr>
                <a:r>
                  <a:rPr lang="en-US" sz="2000" dirty="0"/>
                  <a:t>an Odds of 1 means equally likely to happen or not happen</a:t>
                </a:r>
              </a:p>
              <a:p>
                <a:pPr lvl="1">
                  <a:lnSpc>
                    <a:spcPct val="90000"/>
                  </a:lnSpc>
                </a:pPr>
                <a:r>
                  <a:rPr lang="en-US" sz="2000" dirty="0"/>
                  <a:t>An Odds &lt; 1 means less likely to happen</a:t>
                </a:r>
              </a:p>
              <a:p>
                <a:pPr lvl="1">
                  <a:lnSpc>
                    <a:spcPct val="90000"/>
                  </a:lnSpc>
                </a:pPr>
                <a:r>
                  <a:rPr lang="en-US" sz="2000" dirty="0"/>
                  <a:t>An Odds &gt;1 means more likely to happen</a:t>
                </a:r>
              </a:p>
              <a:p>
                <a:pPr algn="l">
                  <a:lnSpc>
                    <a:spcPct val="150000"/>
                  </a:lnSpc>
                </a:pPr>
                <a:endParaRPr lang="en-US" sz="2400" dirty="0"/>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70"/>
                <a:ext cx="7638793" cy="3209700"/>
              </a:xfrm>
              <a:prstGeom prst="rect">
                <a:avLst/>
              </a:prstGeom>
              <a:blipFill>
                <a:blip r:embed="rId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1474602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1411288" y="566738"/>
            <a:ext cx="7732712" cy="573087"/>
          </a:xfrm>
        </p:spPr>
        <p:txBody>
          <a:bodyPr/>
          <a:lstStyle/>
          <a:p>
            <a:r>
              <a:rPr lang="en-US" dirty="0"/>
              <a:t>Odds</a:t>
            </a:r>
          </a:p>
        </p:txBody>
      </p:sp>
      <p:cxnSp>
        <p:nvCxnSpPr>
          <p:cNvPr id="3" name="Straight Arrow Connector 2">
            <a:extLst>
              <a:ext uri="{FF2B5EF4-FFF2-40B4-BE49-F238E27FC236}">
                <a16:creationId xmlns:a16="http://schemas.microsoft.com/office/drawing/2014/main" id="{8C41C132-BBF1-CB49-8C9D-DD4979DCBCD4}"/>
              </a:ext>
            </a:extLst>
          </p:cNvPr>
          <p:cNvCxnSpPr>
            <a:cxnSpLocks/>
          </p:cNvCxnSpPr>
          <p:nvPr/>
        </p:nvCxnSpPr>
        <p:spPr>
          <a:xfrm>
            <a:off x="1468027" y="4446383"/>
            <a:ext cx="6644942" cy="0"/>
          </a:xfrm>
          <a:prstGeom prst="straightConnector1">
            <a:avLst/>
          </a:prstGeom>
          <a:ln w="76200">
            <a:solidFill>
              <a:schemeClr val="tx1">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AA5DCB6-0E06-3249-BFBA-5E261DB1CCF6}"/>
              </a:ext>
            </a:extLst>
          </p:cNvPr>
          <p:cNvSpPr txBox="1"/>
          <p:nvPr/>
        </p:nvSpPr>
        <p:spPr>
          <a:xfrm>
            <a:off x="1507151" y="4530663"/>
            <a:ext cx="7636849" cy="307777"/>
          </a:xfrm>
          <a:prstGeom prst="rect">
            <a:avLst/>
          </a:prstGeom>
          <a:noFill/>
          <a:ln>
            <a:noFill/>
          </a:ln>
        </p:spPr>
        <p:txBody>
          <a:bodyPr wrap="square" rtlCol="0">
            <a:spAutoFit/>
          </a:bodyPr>
          <a:lstStyle/>
          <a:p>
            <a:pPr algn="just"/>
            <a:r>
              <a:rPr lang="en-US" dirty="0">
                <a:solidFill>
                  <a:schemeClr val="tx1">
                    <a:lumMod val="90000"/>
                    <a:lumOff val="10000"/>
                  </a:schemeClr>
                </a:solidFill>
              </a:rPr>
              <a:t>-Inf			        0		                	         Inf</a:t>
            </a:r>
          </a:p>
        </p:txBody>
      </p:sp>
      <p:cxnSp>
        <p:nvCxnSpPr>
          <p:cNvPr id="5" name="Straight Arrow Connector 4">
            <a:extLst>
              <a:ext uri="{FF2B5EF4-FFF2-40B4-BE49-F238E27FC236}">
                <a16:creationId xmlns:a16="http://schemas.microsoft.com/office/drawing/2014/main" id="{7A418AE8-085F-E34D-AB02-EAC0C46C8BE5}"/>
              </a:ext>
            </a:extLst>
          </p:cNvPr>
          <p:cNvCxnSpPr>
            <a:cxnSpLocks/>
          </p:cNvCxnSpPr>
          <p:nvPr/>
        </p:nvCxnSpPr>
        <p:spPr>
          <a:xfrm>
            <a:off x="1468027" y="2798628"/>
            <a:ext cx="6644942" cy="0"/>
          </a:xfrm>
          <a:prstGeom prst="straightConnector1">
            <a:avLst/>
          </a:prstGeom>
          <a:ln w="76200">
            <a:solidFill>
              <a:schemeClr val="tx1">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9B8FCA-CAD0-EF4A-BE0B-E3F6F997A3F5}"/>
              </a:ext>
            </a:extLst>
          </p:cNvPr>
          <p:cNvSpPr txBox="1"/>
          <p:nvPr/>
        </p:nvSpPr>
        <p:spPr>
          <a:xfrm>
            <a:off x="1507152" y="2929758"/>
            <a:ext cx="6406636" cy="307777"/>
          </a:xfrm>
          <a:prstGeom prst="rect">
            <a:avLst/>
          </a:prstGeom>
          <a:noFill/>
          <a:ln>
            <a:noFill/>
          </a:ln>
        </p:spPr>
        <p:txBody>
          <a:bodyPr wrap="square" rtlCol="0">
            <a:spAutoFit/>
          </a:bodyPr>
          <a:lstStyle/>
          <a:p>
            <a:pPr algn="just"/>
            <a:r>
              <a:rPr lang="en-US" dirty="0">
                <a:solidFill>
                  <a:schemeClr val="tx1">
                    <a:lumMod val="90000"/>
                    <a:lumOff val="10000"/>
                  </a:schemeClr>
                </a:solidFill>
              </a:rPr>
              <a:t>0			       1			        Inf</a:t>
            </a:r>
          </a:p>
        </p:txBody>
      </p:sp>
      <p:cxnSp>
        <p:nvCxnSpPr>
          <p:cNvPr id="7" name="Straight Arrow Connector 6">
            <a:extLst>
              <a:ext uri="{FF2B5EF4-FFF2-40B4-BE49-F238E27FC236}">
                <a16:creationId xmlns:a16="http://schemas.microsoft.com/office/drawing/2014/main" id="{4E68D4F1-E659-A84D-8F35-001E65568FBF}"/>
              </a:ext>
            </a:extLst>
          </p:cNvPr>
          <p:cNvCxnSpPr>
            <a:cxnSpLocks/>
          </p:cNvCxnSpPr>
          <p:nvPr/>
        </p:nvCxnSpPr>
        <p:spPr>
          <a:xfrm>
            <a:off x="4720683" y="3518224"/>
            <a:ext cx="0" cy="742278"/>
          </a:xfrm>
          <a:prstGeom prst="straightConnector1">
            <a:avLst/>
          </a:prstGeom>
          <a:ln w="57150">
            <a:solidFill>
              <a:schemeClr val="tx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C598042-4B16-9343-B309-200475257F6E}"/>
              </a:ext>
            </a:extLst>
          </p:cNvPr>
          <p:cNvSpPr txBox="1"/>
          <p:nvPr/>
        </p:nvSpPr>
        <p:spPr>
          <a:xfrm>
            <a:off x="4918990" y="3647104"/>
            <a:ext cx="813170" cy="307777"/>
          </a:xfrm>
          <a:prstGeom prst="rect">
            <a:avLst/>
          </a:prstGeom>
          <a:noFill/>
          <a:ln>
            <a:noFill/>
          </a:ln>
        </p:spPr>
        <p:txBody>
          <a:bodyPr wrap="square" rtlCol="0">
            <a:spAutoFit/>
          </a:bodyPr>
          <a:lstStyle/>
          <a:p>
            <a:r>
              <a:rPr lang="en-US" dirty="0">
                <a:solidFill>
                  <a:schemeClr val="tx1">
                    <a:lumMod val="90000"/>
                    <a:lumOff val="10000"/>
                  </a:schemeClr>
                </a:solidFill>
              </a:rPr>
              <a:t>ln(x)</a:t>
            </a:r>
          </a:p>
        </p:txBody>
      </p:sp>
      <p:sp>
        <p:nvSpPr>
          <p:cNvPr id="9" name="TextBox 8">
            <a:extLst>
              <a:ext uri="{FF2B5EF4-FFF2-40B4-BE49-F238E27FC236}">
                <a16:creationId xmlns:a16="http://schemas.microsoft.com/office/drawing/2014/main" id="{4C4979BE-4EF5-8948-8B3A-C21880E1F550}"/>
              </a:ext>
            </a:extLst>
          </p:cNvPr>
          <p:cNvSpPr txBox="1"/>
          <p:nvPr/>
        </p:nvSpPr>
        <p:spPr>
          <a:xfrm>
            <a:off x="416630" y="2670419"/>
            <a:ext cx="813170" cy="307777"/>
          </a:xfrm>
          <a:prstGeom prst="rect">
            <a:avLst/>
          </a:prstGeom>
          <a:noFill/>
          <a:ln>
            <a:noFill/>
          </a:ln>
        </p:spPr>
        <p:txBody>
          <a:bodyPr wrap="square" rtlCol="0">
            <a:spAutoFit/>
          </a:bodyPr>
          <a:lstStyle/>
          <a:p>
            <a:r>
              <a:rPr lang="en-US" dirty="0">
                <a:solidFill>
                  <a:schemeClr val="tx1">
                    <a:lumMod val="90000"/>
                    <a:lumOff val="10000"/>
                  </a:schemeClr>
                </a:solidFill>
              </a:rPr>
              <a:t>Odds</a:t>
            </a:r>
          </a:p>
        </p:txBody>
      </p:sp>
      <p:sp>
        <p:nvSpPr>
          <p:cNvPr id="10" name="TextBox 9">
            <a:extLst>
              <a:ext uri="{FF2B5EF4-FFF2-40B4-BE49-F238E27FC236}">
                <a16:creationId xmlns:a16="http://schemas.microsoft.com/office/drawing/2014/main" id="{B1B09BCA-7FFF-EE44-8DEB-EAF13510B347}"/>
              </a:ext>
            </a:extLst>
          </p:cNvPr>
          <p:cNvSpPr txBox="1"/>
          <p:nvPr/>
        </p:nvSpPr>
        <p:spPr>
          <a:xfrm>
            <a:off x="416630" y="4217904"/>
            <a:ext cx="1090522" cy="307777"/>
          </a:xfrm>
          <a:prstGeom prst="rect">
            <a:avLst/>
          </a:prstGeom>
          <a:noFill/>
          <a:ln>
            <a:noFill/>
          </a:ln>
        </p:spPr>
        <p:txBody>
          <a:bodyPr wrap="square" rtlCol="0">
            <a:spAutoFit/>
          </a:bodyPr>
          <a:lstStyle/>
          <a:p>
            <a:r>
              <a:rPr lang="en-US" dirty="0">
                <a:solidFill>
                  <a:schemeClr val="tx1">
                    <a:lumMod val="90000"/>
                    <a:lumOff val="10000"/>
                  </a:schemeClr>
                </a:solidFill>
              </a:rPr>
              <a:t>Log Odds</a:t>
            </a:r>
          </a:p>
        </p:txBody>
      </p:sp>
      <p:cxnSp>
        <p:nvCxnSpPr>
          <p:cNvPr id="11" name="Straight Arrow Connector 10">
            <a:extLst>
              <a:ext uri="{FF2B5EF4-FFF2-40B4-BE49-F238E27FC236}">
                <a16:creationId xmlns:a16="http://schemas.microsoft.com/office/drawing/2014/main" id="{0E5D0E2D-CAB8-F44D-B235-07865D178434}"/>
              </a:ext>
            </a:extLst>
          </p:cNvPr>
          <p:cNvCxnSpPr>
            <a:cxnSpLocks/>
          </p:cNvCxnSpPr>
          <p:nvPr/>
        </p:nvCxnSpPr>
        <p:spPr>
          <a:xfrm>
            <a:off x="1468026" y="1150873"/>
            <a:ext cx="6644942" cy="0"/>
          </a:xfrm>
          <a:prstGeom prst="straightConnector1">
            <a:avLst/>
          </a:prstGeom>
          <a:ln w="76200">
            <a:solidFill>
              <a:schemeClr val="tx1">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1A5F3EC-9242-FF48-ACBD-DACC2597B4FE}"/>
              </a:ext>
            </a:extLst>
          </p:cNvPr>
          <p:cNvSpPr txBox="1"/>
          <p:nvPr/>
        </p:nvSpPr>
        <p:spPr>
          <a:xfrm>
            <a:off x="1507152" y="1259308"/>
            <a:ext cx="6406636" cy="307777"/>
          </a:xfrm>
          <a:prstGeom prst="rect">
            <a:avLst/>
          </a:prstGeom>
          <a:noFill/>
          <a:ln>
            <a:noFill/>
          </a:ln>
        </p:spPr>
        <p:txBody>
          <a:bodyPr wrap="square" rtlCol="0">
            <a:spAutoFit/>
          </a:bodyPr>
          <a:lstStyle/>
          <a:p>
            <a:pPr algn="just"/>
            <a:r>
              <a:rPr lang="en-US" dirty="0">
                <a:solidFill>
                  <a:schemeClr val="tx1">
                    <a:lumMod val="90000"/>
                    <a:lumOff val="10000"/>
                  </a:schemeClr>
                </a:solidFill>
              </a:rPr>
              <a:t>0			     0.5			           1</a:t>
            </a:r>
          </a:p>
        </p:txBody>
      </p:sp>
      <p:sp>
        <p:nvSpPr>
          <p:cNvPr id="13" name="TextBox 12">
            <a:extLst>
              <a:ext uri="{FF2B5EF4-FFF2-40B4-BE49-F238E27FC236}">
                <a16:creationId xmlns:a16="http://schemas.microsoft.com/office/drawing/2014/main" id="{8C1838D2-DDED-5C43-8C86-8A34113B58DA}"/>
              </a:ext>
            </a:extLst>
          </p:cNvPr>
          <p:cNvSpPr txBox="1"/>
          <p:nvPr/>
        </p:nvSpPr>
        <p:spPr>
          <a:xfrm>
            <a:off x="337373" y="1008728"/>
            <a:ext cx="1370046" cy="307777"/>
          </a:xfrm>
          <a:prstGeom prst="rect">
            <a:avLst/>
          </a:prstGeom>
          <a:noFill/>
          <a:ln>
            <a:noFill/>
          </a:ln>
        </p:spPr>
        <p:txBody>
          <a:bodyPr wrap="square" rtlCol="0">
            <a:spAutoFit/>
          </a:bodyPr>
          <a:lstStyle/>
          <a:p>
            <a:r>
              <a:rPr lang="en-US" dirty="0">
                <a:solidFill>
                  <a:schemeClr val="tx1">
                    <a:lumMod val="90000"/>
                    <a:lumOff val="10000"/>
                  </a:schemeClr>
                </a:solidFill>
              </a:rPr>
              <a:t>Probability</a:t>
            </a:r>
          </a:p>
        </p:txBody>
      </p:sp>
      <p:cxnSp>
        <p:nvCxnSpPr>
          <p:cNvPr id="14" name="Straight Arrow Connector 13">
            <a:extLst>
              <a:ext uri="{FF2B5EF4-FFF2-40B4-BE49-F238E27FC236}">
                <a16:creationId xmlns:a16="http://schemas.microsoft.com/office/drawing/2014/main" id="{675AA457-8805-894D-B736-EF161A6AF011}"/>
              </a:ext>
            </a:extLst>
          </p:cNvPr>
          <p:cNvCxnSpPr>
            <a:cxnSpLocks/>
          </p:cNvCxnSpPr>
          <p:nvPr/>
        </p:nvCxnSpPr>
        <p:spPr>
          <a:xfrm>
            <a:off x="4720683" y="1775662"/>
            <a:ext cx="0" cy="742278"/>
          </a:xfrm>
          <a:prstGeom prst="straightConnector1">
            <a:avLst/>
          </a:prstGeom>
          <a:ln w="57150">
            <a:solidFill>
              <a:schemeClr val="tx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FECF90-0D9B-E645-B09C-C4B6303E6F21}"/>
              </a:ext>
            </a:extLst>
          </p:cNvPr>
          <p:cNvSpPr txBox="1"/>
          <p:nvPr/>
        </p:nvSpPr>
        <p:spPr>
          <a:xfrm>
            <a:off x="4944761" y="1844728"/>
            <a:ext cx="813170" cy="307777"/>
          </a:xfrm>
          <a:prstGeom prst="rect">
            <a:avLst/>
          </a:prstGeom>
          <a:noFill/>
          <a:ln>
            <a:noFill/>
          </a:ln>
        </p:spPr>
        <p:txBody>
          <a:bodyPr wrap="square" rtlCol="0">
            <a:spAutoFit/>
          </a:bodyPr>
          <a:lstStyle/>
          <a:p>
            <a:r>
              <a:rPr lang="en-US" dirty="0">
                <a:solidFill>
                  <a:schemeClr val="tx1">
                    <a:lumMod val="90000"/>
                    <a:lumOff val="10000"/>
                  </a:schemeClr>
                </a:solidFill>
              </a:rPr>
              <a:t>p/(1-p)</a:t>
            </a:r>
          </a:p>
        </p:txBody>
      </p:sp>
    </p:spTree>
    <p:extLst>
      <p:ext uri="{BB962C8B-B14F-4D97-AF65-F5344CB8AC3E}">
        <p14:creationId xmlns:p14="http://schemas.microsoft.com/office/powerpoint/2010/main" val="35380885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Logistic Regression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Logistic regression are harder to converge and require more data to fit </a:t>
                </a:r>
              </a:p>
              <a:p>
                <a:pPr algn="l">
                  <a:lnSpc>
                    <a:spcPct val="150000"/>
                  </a:lnSpc>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𝑙𝑜𝑔</m:t>
                        </m:r>
                      </m:e>
                      <m:sub>
                        <m:r>
                          <a:rPr lang="en-US" sz="2400" i="1">
                            <a:latin typeface="Cambria Math" panose="02040503050406030204" pitchFamily="18" charset="0"/>
                          </a:rPr>
                          <m:t>𝑒</m:t>
                        </m:r>
                      </m:sub>
                    </m:sSub>
                    <m:f>
                      <m:fPr>
                        <m:ctrlPr>
                          <a:rPr lang="en-US"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r>
                          <a:rPr lang="en-US" sz="2400" i="1">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r>
                          <a:rPr lang="en-US" sz="2400" i="1">
                            <a:latin typeface="Cambria Math" panose="02040503050406030204" pitchFamily="18" charset="0"/>
                          </a:rPr>
                          <m:t>𝑗</m:t>
                        </m:r>
                      </m:sub>
                    </m:sSub>
                    <m:r>
                      <a:rPr lang="en-US" sz="2400" i="1">
                        <a:latin typeface="Cambria Math" panose="02040503050406030204" pitchFamily="18" charset="0"/>
                      </a:rPr>
                      <m:t>∗</m:t>
                    </m:r>
                    <m:r>
                      <a:rPr lang="en-US" sz="2400" i="1">
                        <a:latin typeface="Cambria Math" panose="02040503050406030204" pitchFamily="18" charset="0"/>
                      </a:rPr>
                      <m:t>𝐴𝑔𝑒</m:t>
                    </m:r>
                  </m:oMath>
                </a14:m>
                <a:r>
                  <a:rPr lang="en-US" sz="2400" dirty="0"/>
                  <a:t> </a:t>
                </a:r>
              </a:p>
              <a:p>
                <a:pPr algn="l">
                  <a:lnSpc>
                    <a:spcPct val="150000"/>
                  </a:lnSpc>
                </a:pPr>
                <a:endParaRPr lang="en-US" sz="2400" dirty="0"/>
              </a:p>
              <a:p>
                <a:pPr indent="-228600" defTabSz="914400">
                  <a:lnSpc>
                    <a:spcPct val="90000"/>
                  </a:lnSpc>
                </a:pPr>
                <a:r>
                  <a:rPr lang="en-US" sz="1800" dirty="0"/>
                  <a:t>The Intercept is the log Odds of your event when x is 0</a:t>
                </a:r>
              </a:p>
              <a:p>
                <a:pPr indent="-228600" defTabSz="914400">
                  <a:lnSpc>
                    <a:spcPct val="90000"/>
                  </a:lnSpc>
                </a:pPr>
                <a:r>
                  <a:rPr lang="en-US" sz="1800" dirty="0"/>
                  <a:t>If the intercept is ZERO </a:t>
                </a:r>
                <a:r>
                  <a:rPr lang="en-US" sz="1800" dirty="0">
                    <a:sym typeface="Wingdings" pitchFamily="2" charset="2"/>
                  </a:rPr>
                  <a:t> you have a 50/50 chance</a:t>
                </a:r>
                <a:endParaRPr lang="en-US" sz="1800" dirty="0"/>
              </a:p>
              <a:p>
                <a:pPr indent="-228600" defTabSz="914400">
                  <a:lnSpc>
                    <a:spcPct val="90000"/>
                  </a:lnSpc>
                </a:pPr>
                <a:r>
                  <a:rPr lang="en-US" sz="1800" dirty="0"/>
                  <a:t>If the intercept is negative </a:t>
                </a:r>
                <a:r>
                  <a:rPr lang="en-US" sz="1800" dirty="0">
                    <a:sym typeface="Wingdings" pitchFamily="2" charset="2"/>
                  </a:rPr>
                  <a:t> you’re less likely </a:t>
                </a:r>
              </a:p>
              <a:p>
                <a:pPr indent="-228600" defTabSz="914400">
                  <a:lnSpc>
                    <a:spcPct val="90000"/>
                  </a:lnSpc>
                </a:pPr>
                <a:r>
                  <a:rPr lang="en-US" sz="1800" dirty="0">
                    <a:sym typeface="Wingdings" pitchFamily="2" charset="2"/>
                  </a:rPr>
                  <a:t>If the intercept is positive  you’re more likely </a:t>
                </a:r>
                <a:endParaRPr lang="en-US" sz="1800" dirty="0"/>
              </a:p>
              <a:p>
                <a:pPr algn="l">
                  <a:lnSpc>
                    <a:spcPct val="150000"/>
                  </a:lnSpc>
                </a:pPr>
                <a:endParaRPr lang="en-US" sz="2400" dirty="0"/>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70"/>
                <a:ext cx="7638793" cy="3209700"/>
              </a:xfrm>
              <a:prstGeom prst="rect">
                <a:avLst/>
              </a:prstGeom>
              <a:blipFill>
                <a:blip r:embed="rId2"/>
                <a:stretch>
                  <a:fillRect b="-141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39065347"/>
      </p:ext>
    </p:extLst>
  </p:cSld>
  <p:clrMapOvr>
    <a:masterClrMapping/>
  </p:clrMapOvr>
</p:sld>
</file>

<file path=ppt/theme/theme1.xml><?xml version="1.0" encoding="utf-8"?>
<a:theme xmlns:a="http://schemas.openxmlformats.org/drawingml/2006/main" name=" Computer Science Degree for College by Slidesgo">
  <a:themeElements>
    <a:clrScheme name="Simple Light">
      <a:dk1>
        <a:srgbClr val="000000"/>
      </a:dk1>
      <a:lt1>
        <a:srgbClr val="FFFFFF"/>
      </a:lt1>
      <a:dk2>
        <a:srgbClr val="ECE5B4"/>
      </a:dk2>
      <a:lt2>
        <a:srgbClr val="F673A9"/>
      </a:lt2>
      <a:accent1>
        <a:srgbClr val="D899B3"/>
      </a:accent1>
      <a:accent2>
        <a:srgbClr val="9A4496"/>
      </a:accent2>
      <a:accent3>
        <a:srgbClr val="7EC8D4"/>
      </a:accent3>
      <a:accent4>
        <a:srgbClr val="6AA4D6"/>
      </a:accent4>
      <a:accent5>
        <a:srgbClr val="06467E"/>
      </a:accent5>
      <a:accent6>
        <a:srgbClr val="2F2B19"/>
      </a:accent6>
      <a:hlink>
        <a:srgbClr val="FFFFFF"/>
      </a:hlink>
      <a:folHlink>
        <a:srgbClr val="0097A7"/>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9861</TotalTime>
  <Words>5690</Words>
  <Application>Microsoft Macintosh PowerPoint</Application>
  <PresentationFormat>On-screen Show (16:9)</PresentationFormat>
  <Paragraphs>851</Paragraphs>
  <Slides>149</Slides>
  <Notes>104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149</vt:i4>
      </vt:variant>
    </vt:vector>
  </HeadingPairs>
  <TitlesOfParts>
    <vt:vector size="158" baseType="lpstr">
      <vt:lpstr>.Apple Color Emoji UI</vt:lpstr>
      <vt:lpstr>Teko</vt:lpstr>
      <vt:lpstr>Cambria Math</vt:lpstr>
      <vt:lpstr>Arial</vt:lpstr>
      <vt:lpstr>Rockwell</vt:lpstr>
      <vt:lpstr>Anaheim</vt:lpstr>
      <vt:lpstr>Baloo 2</vt:lpstr>
      <vt:lpstr>Zen Dots</vt:lpstr>
      <vt:lpstr> Computer Science Degree for College by Slidesgo</vt:lpstr>
      <vt:lpstr> StaRtistics introduction to statistics</vt:lpstr>
      <vt:lpstr>Class I</vt:lpstr>
      <vt:lpstr>Statistics aim to understand your data by describing it and making predictions</vt:lpstr>
      <vt:lpstr>Descriptive statistics</vt:lpstr>
      <vt:lpstr>Descriptive stats aims to describe data’s distribution by  central tendency (location in a plane) and dispersion (spread) around the location</vt:lpstr>
      <vt:lpstr>Central tendency </vt:lpstr>
      <vt:lpstr>Data spread</vt:lpstr>
      <vt:lpstr>Data spread</vt:lpstr>
      <vt:lpstr>Confidence Intervals</vt:lpstr>
      <vt:lpstr>Confidence Intervals</vt:lpstr>
      <vt:lpstr>Confidence Intervals</vt:lpstr>
      <vt:lpstr>Confidence Intervals</vt:lpstr>
      <vt:lpstr>Correlation</vt:lpstr>
      <vt:lpstr>Dealing with missing data</vt:lpstr>
      <vt:lpstr>Finding outliers</vt:lpstr>
      <vt:lpstr>Dealing with outliers</vt:lpstr>
      <vt:lpstr>Inferential statistics</vt:lpstr>
      <vt:lpstr>Inferential stats aims to predict future outcomes or observations based on your data </vt:lpstr>
      <vt:lpstr>T-test </vt:lpstr>
      <vt:lpstr>T-test </vt:lpstr>
      <vt:lpstr>T-test </vt:lpstr>
      <vt:lpstr>T-test </vt:lpstr>
      <vt:lpstr>T-test </vt:lpstr>
      <vt:lpstr>Statistical power in  Inferential stats</vt:lpstr>
      <vt:lpstr>Statistical power </vt:lpstr>
      <vt:lpstr>Effect size</vt:lpstr>
      <vt:lpstr>Power analysis</vt:lpstr>
      <vt:lpstr>Experiment</vt:lpstr>
      <vt:lpstr>T-test </vt:lpstr>
      <vt:lpstr>T-test </vt:lpstr>
      <vt:lpstr>T-test </vt:lpstr>
      <vt:lpstr>T-test </vt:lpstr>
      <vt:lpstr>T-test </vt:lpstr>
      <vt:lpstr>T-test </vt:lpstr>
      <vt:lpstr>T-test </vt:lpstr>
      <vt:lpstr>T-test </vt:lpstr>
      <vt:lpstr>Class II</vt:lpstr>
      <vt:lpstr>(non) Parametric</vt:lpstr>
      <vt:lpstr>Non-parametric tests</vt:lpstr>
      <vt:lpstr>Non-parametric tests</vt:lpstr>
      <vt:lpstr>Non-parametric t-tests</vt:lpstr>
      <vt:lpstr>permutations</vt:lpstr>
      <vt:lpstr>permutations</vt:lpstr>
      <vt:lpstr>permutations</vt:lpstr>
      <vt:lpstr>Bootstrapping</vt:lpstr>
      <vt:lpstr>Bootstrapping</vt:lpstr>
      <vt:lpstr>Bootstrapping</vt:lpstr>
      <vt:lpstr>Analysis of Variance</vt:lpstr>
      <vt:lpstr>ANOVA</vt:lpstr>
      <vt:lpstr>ANOVA</vt:lpstr>
      <vt:lpstr>ANOVA</vt:lpstr>
      <vt:lpstr>ANOVA</vt:lpstr>
      <vt:lpstr>ANOVA</vt:lpstr>
      <vt:lpstr>ANOVA</vt:lpstr>
      <vt:lpstr>ANOVA</vt:lpstr>
      <vt:lpstr>ANOVA</vt:lpstr>
      <vt:lpstr>ANOVA</vt:lpstr>
      <vt:lpstr>ANOVA</vt:lpstr>
      <vt:lpstr>ANOVA</vt:lpstr>
      <vt:lpstr>ANOVA</vt:lpstr>
      <vt:lpstr>ANOVA</vt:lpstr>
      <vt:lpstr>ANOVA</vt:lpstr>
      <vt:lpstr>ANOVA</vt:lpstr>
      <vt:lpstr>ANCOVA</vt:lpstr>
      <vt:lpstr>Linear regression</vt:lpstr>
      <vt:lpstr>What is a regression?</vt:lpstr>
      <vt:lpstr>To put it simply a regression is a set of statistical tools used to describe and quantify the relationship between dependent and independent variables </vt:lpstr>
      <vt:lpstr>Dependent variables (y) are the outcomes we wish to predict based on independent variables </vt:lpstr>
      <vt:lpstr>Independent variables (x) are the covariates/ predictors / features we think change the value of the outcome variable in a quantifiable way</vt:lpstr>
      <vt:lpstr>Linear Regression Models</vt:lpstr>
      <vt:lpstr>Linear Regression Models</vt:lpstr>
      <vt:lpstr>Statistical twins</vt:lpstr>
      <vt:lpstr>Statistical twins</vt:lpstr>
      <vt:lpstr>Class III</vt:lpstr>
      <vt:lpstr>Advanced regression models</vt:lpstr>
      <vt:lpstr>Linear regressions  can be a kind of computational model… we can predict values of y from x!</vt:lpstr>
      <vt:lpstr>Types of regression models </vt:lpstr>
      <vt:lpstr>Linear Regression Models</vt:lpstr>
      <vt:lpstr>Linear Regression Models</vt:lpstr>
      <vt:lpstr>Dummy coding</vt:lpstr>
      <vt:lpstr>Dummy coding</vt:lpstr>
      <vt:lpstr>Dummy coding</vt:lpstr>
      <vt:lpstr>Dummy coding</vt:lpstr>
      <vt:lpstr>Effect coding</vt:lpstr>
      <vt:lpstr>Effect coding</vt:lpstr>
      <vt:lpstr>Effect coding</vt:lpstr>
      <vt:lpstr>Effect coding</vt:lpstr>
      <vt:lpstr>Effect coding</vt:lpstr>
      <vt:lpstr>Effect coding</vt:lpstr>
      <vt:lpstr>Linear Regression Models</vt:lpstr>
      <vt:lpstr>Linear Regression Models</vt:lpstr>
      <vt:lpstr>Linear Regression Models</vt:lpstr>
      <vt:lpstr>Multicollinearity </vt:lpstr>
      <vt:lpstr>Logistic Regression </vt:lpstr>
      <vt:lpstr>Logistic Regression </vt:lpstr>
      <vt:lpstr>Logistic Regression </vt:lpstr>
      <vt:lpstr>Logistic Regression </vt:lpstr>
      <vt:lpstr>Odds</vt:lpstr>
      <vt:lpstr>Logistic Regression </vt:lpstr>
      <vt:lpstr>Logistic Regression </vt:lpstr>
      <vt:lpstr>PowerPoint Presentation</vt:lpstr>
      <vt:lpstr>Nested data </vt:lpstr>
      <vt:lpstr>Nested data </vt:lpstr>
      <vt:lpstr>Nested data </vt:lpstr>
      <vt:lpstr>Nested data </vt:lpstr>
      <vt:lpstr>Nested data </vt:lpstr>
      <vt:lpstr>Nested data </vt:lpstr>
      <vt:lpstr>Nested data </vt:lpstr>
      <vt:lpstr>Nested data </vt:lpstr>
      <vt:lpstr>Hierarchical regressions </vt:lpstr>
      <vt:lpstr>Hierarchical regressions </vt:lpstr>
      <vt:lpstr>Hierarchical regressions </vt:lpstr>
      <vt:lpstr>Hierarchical regressions </vt:lpstr>
      <vt:lpstr>Hierarchical regressions </vt:lpstr>
      <vt:lpstr>Hierarchical regressions </vt:lpstr>
      <vt:lpstr>Fixed vs Random effects</vt:lpstr>
      <vt:lpstr>Fixed vs Random effects</vt:lpstr>
      <vt:lpstr>Model fitting</vt:lpstr>
      <vt:lpstr>What is a model? </vt:lpstr>
      <vt:lpstr>What is a model? </vt:lpstr>
      <vt:lpstr>What is a model? A way to describee phenomena in abstract  terms that is useful for us to understand, define, quantify or predict  abstract-- removed from referent</vt:lpstr>
      <vt:lpstr>What is a model? “the aim of which is to make a particular part or feature of the world easier to understand, define, quantify, visualize, or simulate “ --Wikipedia</vt:lpstr>
      <vt:lpstr>Why use computational models</vt:lpstr>
      <vt:lpstr>Why use computational models</vt:lpstr>
      <vt:lpstr>But how do we fit a model?</vt:lpstr>
      <vt:lpstr>Model fitting algorithms</vt:lpstr>
      <vt:lpstr>Model fitting algorithms</vt:lpstr>
      <vt:lpstr>Model Error</vt:lpstr>
      <vt:lpstr>Model Error</vt:lpstr>
      <vt:lpstr>Flavours of Error</vt:lpstr>
      <vt:lpstr>Flavours of Error</vt:lpstr>
      <vt:lpstr>Picking the best model</vt:lpstr>
      <vt:lpstr>Picking the best model</vt:lpstr>
      <vt:lpstr>Likelihood functions</vt:lpstr>
      <vt:lpstr>Likelihood is NOT probability</vt:lpstr>
      <vt:lpstr>So what is Likelihood</vt:lpstr>
      <vt:lpstr>So what is Likelihood</vt:lpstr>
      <vt:lpstr>Example…</vt:lpstr>
      <vt:lpstr>Example…</vt:lpstr>
      <vt:lpstr>Example…</vt:lpstr>
      <vt:lpstr>Example…</vt:lpstr>
      <vt:lpstr>Example…</vt:lpstr>
      <vt:lpstr>Likelihood</vt:lpstr>
      <vt:lpstr>Likelihood</vt:lpstr>
      <vt:lpstr>Model selection</vt:lpstr>
      <vt:lpstr>Model selection</vt:lpstr>
      <vt:lpstr>Overfitting</vt:lpstr>
      <vt:lpstr>Occam’s Razor</vt:lpstr>
      <vt:lpstr>Model selection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StaRtistics introduction to statistics</dc:title>
  <cp:lastModifiedBy>Jason Da Silva Castanheira</cp:lastModifiedBy>
  <cp:revision>12</cp:revision>
  <dcterms:modified xsi:type="dcterms:W3CDTF">2022-02-14T14:58:51Z</dcterms:modified>
</cp:coreProperties>
</file>